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51"/>
  </p:notesMasterIdLst>
  <p:sldIdLst>
    <p:sldId id="256" r:id="rId2"/>
    <p:sldId id="257" r:id="rId3"/>
    <p:sldId id="258" r:id="rId4"/>
    <p:sldId id="259" r:id="rId5"/>
    <p:sldId id="261" r:id="rId6"/>
    <p:sldId id="291" r:id="rId7"/>
    <p:sldId id="288" r:id="rId8"/>
    <p:sldId id="289" r:id="rId9"/>
    <p:sldId id="290" r:id="rId10"/>
    <p:sldId id="292" r:id="rId11"/>
    <p:sldId id="260" r:id="rId12"/>
    <p:sldId id="309" r:id="rId13"/>
    <p:sldId id="262" r:id="rId14"/>
    <p:sldId id="303" r:id="rId15"/>
    <p:sldId id="295" r:id="rId16"/>
    <p:sldId id="311" r:id="rId17"/>
    <p:sldId id="296" r:id="rId18"/>
    <p:sldId id="312" r:id="rId19"/>
    <p:sldId id="297" r:id="rId20"/>
    <p:sldId id="298" r:id="rId21"/>
    <p:sldId id="299" r:id="rId22"/>
    <p:sldId id="300" r:id="rId23"/>
    <p:sldId id="301" r:id="rId24"/>
    <p:sldId id="302" r:id="rId25"/>
    <p:sldId id="306" r:id="rId26"/>
    <p:sldId id="304" r:id="rId27"/>
    <p:sldId id="310" r:id="rId28"/>
    <p:sldId id="263" r:id="rId29"/>
    <p:sldId id="264" r:id="rId30"/>
    <p:sldId id="265" r:id="rId31"/>
    <p:sldId id="266" r:id="rId32"/>
    <p:sldId id="267" r:id="rId33"/>
    <p:sldId id="268" r:id="rId34"/>
    <p:sldId id="269" r:id="rId35"/>
    <p:sldId id="270" r:id="rId36"/>
    <p:sldId id="271" r:id="rId37"/>
    <p:sldId id="284" r:id="rId38"/>
    <p:sldId id="285" r:id="rId39"/>
    <p:sldId id="286" r:id="rId40"/>
    <p:sldId id="272" r:id="rId41"/>
    <p:sldId id="293" r:id="rId42"/>
    <p:sldId id="273" r:id="rId43"/>
    <p:sldId id="274" r:id="rId44"/>
    <p:sldId id="275" r:id="rId45"/>
    <p:sldId id="276" r:id="rId46"/>
    <p:sldId id="277" r:id="rId47"/>
    <p:sldId id="278" r:id="rId48"/>
    <p:sldId id="308" r:id="rId49"/>
    <p:sldId id="307"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p:cViewPr varScale="1">
        <p:scale>
          <a:sx n="29" d="100"/>
          <a:sy n="29" d="100"/>
        </p:scale>
        <p:origin x="1197"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1592B-3692-420F-BA98-62A05AF05B19}" type="datetimeFigureOut">
              <a:rPr lang="fr-FR" smtClean="0"/>
              <a:pPr/>
              <a:t>28/08/2018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6CAEE-805E-4E83-B7CD-9F9074D1D116}" type="slidenum">
              <a:rPr lang="fr-FR" smtClean="0"/>
              <a:pPr/>
              <a:t>‹N°›</a:t>
            </a:fld>
            <a:endParaRPr lang="fr-FR"/>
          </a:p>
        </p:txBody>
      </p:sp>
    </p:spTree>
    <p:extLst>
      <p:ext uri="{BB962C8B-B14F-4D97-AF65-F5344CB8AC3E}">
        <p14:creationId xmlns:p14="http://schemas.microsoft.com/office/powerpoint/2010/main" val="415313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0BCD-42B0-42D3-883D-2AA5BF7EF374}" type="slidenum">
              <a:rPr lang="en-US" smtClean="0"/>
              <a:pPr/>
              <a:t>14</a:t>
            </a:fld>
            <a:endParaRPr lang="en-US" dirty="0"/>
          </a:p>
        </p:txBody>
      </p:sp>
    </p:spTree>
    <p:extLst>
      <p:ext uri="{BB962C8B-B14F-4D97-AF65-F5344CB8AC3E}">
        <p14:creationId xmlns:p14="http://schemas.microsoft.com/office/powerpoint/2010/main" val="136095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Pourquoi attendre une occasion spéciale pour célébrer ? Ne devrions-nous pas</a:t>
            </a:r>
            <a:r>
              <a:rPr lang="fr-FR" sz="1200" kern="1200" baseline="0" noProof="0" dirty="0">
                <a:solidFill>
                  <a:schemeClr val="tx1"/>
                </a:solidFill>
                <a:effectLst/>
                <a:latin typeface="+mn-lt"/>
                <a:ea typeface="+mn-ea"/>
                <a:cs typeface="+mn-cs"/>
              </a:rPr>
              <a:t> célébrer chaque repas en faisant des choix alimentaires nous gardant en bonne santé ?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CC9E97-D79B-4715-9F83-7FB8776CD802}" type="slidenum">
              <a:rPr lang="en-US" smtClean="0"/>
              <a:pPr/>
              <a:t>15</a:t>
            </a:fld>
            <a:endParaRPr lang="en-US"/>
          </a:p>
        </p:txBody>
      </p:sp>
    </p:spTree>
    <p:extLst>
      <p:ext uri="{BB962C8B-B14F-4D97-AF65-F5344CB8AC3E}">
        <p14:creationId xmlns:p14="http://schemas.microsoft.com/office/powerpoint/2010/main" val="162608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noProof="0" dirty="0">
                <a:solidFill>
                  <a:schemeClr val="tx1"/>
                </a:solidFill>
                <a:effectLst/>
                <a:latin typeface="+mn-lt"/>
                <a:ea typeface="+mn-ea"/>
                <a:cs typeface="+mn-cs"/>
              </a:rPr>
              <a:t>Voici les cinq groupes :</a:t>
            </a:r>
            <a:endParaRPr lang="fr-FR"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C9E97-D79B-4715-9F83-7FB8776CD802}" type="slidenum">
              <a:rPr lang="en-US" smtClean="0"/>
              <a:pPr/>
              <a:t>17</a:t>
            </a:fld>
            <a:endParaRPr lang="en-US"/>
          </a:p>
        </p:txBody>
      </p:sp>
    </p:spTree>
    <p:extLst>
      <p:ext uri="{BB962C8B-B14F-4D97-AF65-F5344CB8AC3E}">
        <p14:creationId xmlns:p14="http://schemas.microsoft.com/office/powerpoint/2010/main" val="95830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Une des plus importantes clés d’un régime alimentaire</a:t>
            </a:r>
            <a:r>
              <a:rPr lang="fr-FR" sz="1200" kern="1200" baseline="0" noProof="0" dirty="0">
                <a:solidFill>
                  <a:schemeClr val="tx1"/>
                </a:solidFill>
                <a:effectLst/>
                <a:latin typeface="+mn-lt"/>
                <a:ea typeface="+mn-ea"/>
                <a:cs typeface="+mn-cs"/>
              </a:rPr>
              <a:t> végétarien équilibré est de choisir une variété d’aliments dont la couleur, la texture et la saveur lui ajoutent un intérêt particulier. Ces aliments présentent une qualité supérieure quand ils sont consumés tels quels : non raffinés, non fractionnés, non divisés. Le but est de consommer des aliments complets. </a:t>
            </a:r>
          </a:p>
          <a:p>
            <a:r>
              <a:rPr lang="fr-FR" sz="1200" kern="1200" dirty="0">
                <a:solidFill>
                  <a:schemeClr val="tx1"/>
                </a:solidFill>
                <a:effectLst/>
                <a:latin typeface="+mn-lt"/>
                <a:ea typeface="+mn-ea"/>
                <a:cs typeface="+mn-cs"/>
              </a:rPr>
              <a:t>« Prenez comme fondation</a:t>
            </a:r>
            <a:r>
              <a:rPr lang="fr-FR" sz="1200" kern="1200" baseline="0" dirty="0">
                <a:solidFill>
                  <a:schemeClr val="tx1"/>
                </a:solidFill>
                <a:effectLst/>
                <a:latin typeface="+mn-lt"/>
                <a:ea typeface="+mn-ea"/>
                <a:cs typeface="+mn-cs"/>
              </a:rPr>
              <a:t> de vos repas des aliments d’origine végétale… Une variété de graines (en particulier des graines complètes), des fruits et des légumes, est la base d’une alimentation saine. » Cette recommandation a été simplifié dans les « lignes directrices diététiques des Américains » de 2010, comme suit : « La moitié de votre assiette doit être composée de fruits et de légumes ».</a:t>
            </a:r>
          </a:p>
          <a:p>
            <a:r>
              <a:rPr lang="fr-FR" sz="1200" kern="1200" baseline="0" dirty="0">
                <a:solidFill>
                  <a:schemeClr val="tx1"/>
                </a:solidFill>
                <a:effectLst/>
                <a:latin typeface="+mn-lt"/>
                <a:ea typeface="+mn-ea"/>
                <a:cs typeface="+mn-cs"/>
              </a:rPr>
              <a:t>Aujourd’hui, le monde reconnaît les avantages d’un régime végétarien :</a:t>
            </a:r>
          </a:p>
          <a:p>
            <a:pPr>
              <a:buFont typeface="Arial" pitchFamily="34" charset="0"/>
              <a:buChar char="•"/>
            </a:pPr>
            <a:r>
              <a:rPr lang="fr-FR" sz="1200" kern="1200" baseline="0" dirty="0">
                <a:solidFill>
                  <a:schemeClr val="tx1"/>
                </a:solidFill>
                <a:effectLst/>
                <a:latin typeface="+mn-lt"/>
                <a:ea typeface="+mn-ea"/>
                <a:cs typeface="+mn-cs"/>
              </a:rPr>
              <a:t> Peu de gras, en particulier les gras saturés</a:t>
            </a:r>
          </a:p>
          <a:p>
            <a:pPr>
              <a:buFont typeface="Arial" pitchFamily="34" charset="0"/>
              <a:buChar char="•"/>
            </a:pPr>
            <a:r>
              <a:rPr lang="fr-FR" sz="1200" kern="1200" baseline="0" dirty="0">
                <a:solidFill>
                  <a:schemeClr val="tx1"/>
                </a:solidFill>
                <a:effectLst/>
                <a:latin typeface="+mn-lt"/>
                <a:ea typeface="+mn-ea"/>
                <a:cs typeface="+mn-cs"/>
              </a:rPr>
              <a:t> Absence de cholestérol (régime complètement végétarien)</a:t>
            </a:r>
          </a:p>
          <a:p>
            <a:pPr>
              <a:buFont typeface="Arial" pitchFamily="34" charset="0"/>
              <a:buChar char="•"/>
            </a:pPr>
            <a:r>
              <a:rPr lang="fr-FR" sz="1200" kern="1200" baseline="0" dirty="0">
                <a:solidFill>
                  <a:schemeClr val="tx1"/>
                </a:solidFill>
                <a:effectLst/>
                <a:latin typeface="+mn-lt"/>
                <a:ea typeface="+mn-ea"/>
                <a:cs typeface="+mn-cs"/>
              </a:rPr>
              <a:t> Riche en fibre diététique</a:t>
            </a:r>
          </a:p>
          <a:p>
            <a:pPr>
              <a:buFont typeface="Arial" pitchFamily="34" charset="0"/>
              <a:buChar char="•"/>
            </a:pPr>
            <a:r>
              <a:rPr lang="fr-FR" sz="1200" kern="1200" baseline="0" dirty="0">
                <a:solidFill>
                  <a:schemeClr val="tx1"/>
                </a:solidFill>
                <a:effectLst/>
                <a:latin typeface="+mn-lt"/>
                <a:ea typeface="+mn-ea"/>
                <a:cs typeface="+mn-cs"/>
              </a:rPr>
              <a:t> Peu riche en sucre raffiné (nécessité d’éviter des plats très sucrés, même provenant d’aliments d’origine végétale)</a:t>
            </a:r>
          </a:p>
          <a:p>
            <a:pPr>
              <a:buFont typeface="Arial" pitchFamily="34" charset="0"/>
              <a:buChar char="•"/>
            </a:pPr>
            <a:r>
              <a:rPr lang="fr-FR" sz="1200" kern="1200" baseline="0" dirty="0">
                <a:solidFill>
                  <a:schemeClr val="tx1"/>
                </a:solidFill>
                <a:effectLst/>
                <a:latin typeface="+mn-lt"/>
                <a:ea typeface="+mn-ea"/>
                <a:cs typeface="+mn-cs"/>
              </a:rPr>
              <a:t> Sources riches en vitamines et sels minéraux</a:t>
            </a:r>
          </a:p>
          <a:p>
            <a:pPr>
              <a:buFont typeface="Arial" pitchFamily="34" charset="0"/>
              <a:buChar char="•"/>
            </a:pPr>
            <a:r>
              <a:rPr lang="fr-FR" sz="1200" kern="1200" baseline="0" dirty="0">
                <a:solidFill>
                  <a:schemeClr val="tx1"/>
                </a:solidFill>
                <a:effectLst/>
                <a:latin typeface="+mn-lt"/>
                <a:ea typeface="+mn-ea"/>
                <a:cs typeface="+mn-cs"/>
              </a:rPr>
              <a:t> Quantités élevées de substances protectrices comme les composés phytochimiques, antioxydants, etc.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8CC9E97-D79B-4715-9F83-7FB8776CD802}" type="slidenum">
              <a:rPr lang="en-US" smtClean="0"/>
              <a:pPr/>
              <a:t>19</a:t>
            </a:fld>
            <a:endParaRPr lang="en-US" dirty="0"/>
          </a:p>
        </p:txBody>
      </p:sp>
    </p:spTree>
    <p:extLst>
      <p:ext uri="{BB962C8B-B14F-4D97-AF65-F5344CB8AC3E}">
        <p14:creationId xmlns:p14="http://schemas.microsoft.com/office/powerpoint/2010/main" val="203487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indent="0">
              <a:buFont typeface="+mj-lt"/>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CC9E97-D79B-4715-9F83-7FB8776CD802}" type="slidenum">
              <a:rPr lang="en-US" smtClean="0"/>
              <a:pPr/>
              <a:t>20</a:t>
            </a:fld>
            <a:endParaRPr lang="en-US" dirty="0"/>
          </a:p>
        </p:txBody>
      </p:sp>
    </p:spTree>
    <p:extLst>
      <p:ext uri="{BB962C8B-B14F-4D97-AF65-F5344CB8AC3E}">
        <p14:creationId xmlns:p14="http://schemas.microsoft.com/office/powerpoint/2010/main" val="342187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fr-FR" sz="1200" kern="1200" noProof="0" dirty="0">
                <a:solidFill>
                  <a:schemeClr val="tx1"/>
                </a:solidFill>
                <a:effectLst/>
                <a:latin typeface="+mn-lt"/>
                <a:ea typeface="+mn-ea"/>
                <a:cs typeface="+mn-cs"/>
              </a:rPr>
              <a:t>2.</a:t>
            </a:r>
            <a:r>
              <a:rPr lang="fr-FR" sz="1200" kern="1200" baseline="0" noProof="0" dirty="0">
                <a:solidFill>
                  <a:schemeClr val="tx1"/>
                </a:solidFill>
                <a:effectLst/>
                <a:latin typeface="+mn-lt"/>
                <a:ea typeface="+mn-ea"/>
                <a:cs typeface="+mn-cs"/>
              </a:rPr>
              <a:t> La qualité :</a:t>
            </a:r>
            <a:endParaRPr lang="fr-FR" sz="1200" kern="1200" noProof="0" dirty="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CC9E97-D79B-4715-9F83-7FB8776CD802}" type="slidenum">
              <a:rPr lang="en-US" smtClean="0"/>
              <a:pPr/>
              <a:t>21</a:t>
            </a:fld>
            <a:endParaRPr lang="en-US" dirty="0"/>
          </a:p>
        </p:txBody>
      </p:sp>
    </p:spTree>
    <p:extLst>
      <p:ext uri="{BB962C8B-B14F-4D97-AF65-F5344CB8AC3E}">
        <p14:creationId xmlns:p14="http://schemas.microsoft.com/office/powerpoint/2010/main" val="129711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fr-FR" sz="1200" kern="1200" noProof="0" dirty="0">
                <a:solidFill>
                  <a:schemeClr val="tx1"/>
                </a:solidFill>
                <a:effectLst/>
                <a:latin typeface="+mn-lt"/>
                <a:ea typeface="+mn-ea"/>
                <a:cs typeface="+mn-cs"/>
              </a:rPr>
              <a:t>3. </a:t>
            </a:r>
            <a:r>
              <a:rPr lang="fr-FR" sz="1200" kern="1200" noProof="0">
                <a:solidFill>
                  <a:schemeClr val="tx1"/>
                </a:solidFill>
                <a:effectLst/>
                <a:latin typeface="+mn-lt"/>
                <a:ea typeface="+mn-ea"/>
                <a:cs typeface="+mn-cs"/>
              </a:rPr>
              <a:t>Équilibre</a:t>
            </a:r>
            <a:endParaRPr lang="en-US" dirty="0"/>
          </a:p>
        </p:txBody>
      </p:sp>
      <p:sp>
        <p:nvSpPr>
          <p:cNvPr id="4" name="Slide Number Placeholder 3"/>
          <p:cNvSpPr>
            <a:spLocks noGrp="1"/>
          </p:cNvSpPr>
          <p:nvPr>
            <p:ph type="sldNum" sz="quarter" idx="10"/>
          </p:nvPr>
        </p:nvSpPr>
        <p:spPr/>
        <p:txBody>
          <a:bodyPr/>
          <a:lstStyle/>
          <a:p>
            <a:fld id="{78CC9E97-D79B-4715-9F83-7FB8776CD802}" type="slidenum">
              <a:rPr lang="en-US" smtClean="0"/>
              <a:pPr/>
              <a:t>22</a:t>
            </a:fld>
            <a:endParaRPr lang="en-US" dirty="0"/>
          </a:p>
        </p:txBody>
      </p:sp>
    </p:spTree>
    <p:extLst>
      <p:ext uri="{BB962C8B-B14F-4D97-AF65-F5344CB8AC3E}">
        <p14:creationId xmlns:p14="http://schemas.microsoft.com/office/powerpoint/2010/main" val="116788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C9E97-D79B-4715-9F83-7FB8776CD802}" type="slidenum">
              <a:rPr lang="en-US" smtClean="0"/>
              <a:pPr/>
              <a:t>23</a:t>
            </a:fld>
            <a:endParaRPr lang="en-US" dirty="0"/>
          </a:p>
        </p:txBody>
      </p:sp>
    </p:spTree>
    <p:extLst>
      <p:ext uri="{BB962C8B-B14F-4D97-AF65-F5344CB8AC3E}">
        <p14:creationId xmlns:p14="http://schemas.microsoft.com/office/powerpoint/2010/main" val="221407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CC9E97-D79B-4715-9F83-7FB8776CD802}" type="slidenum">
              <a:rPr lang="en-US" smtClean="0"/>
              <a:pPr/>
              <a:t>24</a:t>
            </a:fld>
            <a:endParaRPr lang="en-US"/>
          </a:p>
        </p:txBody>
      </p:sp>
    </p:spTree>
    <p:extLst>
      <p:ext uri="{BB962C8B-B14F-4D97-AF65-F5344CB8AC3E}">
        <p14:creationId xmlns:p14="http://schemas.microsoft.com/office/powerpoint/2010/main" val="2325574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a:xfrm>
            <a:off x="2743973" y="5870576"/>
            <a:ext cx="3932137" cy="377825"/>
          </a:xfrm>
        </p:spPr>
        <p:txBody>
          <a:bodyPr/>
          <a:lstStyle/>
          <a:p>
            <a:endParaRPr lang="fr-FR"/>
          </a:p>
        </p:txBody>
      </p:sp>
      <p:sp>
        <p:nvSpPr>
          <p:cNvPr id="6" name="Slide Number Placeholder 5"/>
          <p:cNvSpPr>
            <a:spLocks noGrp="1"/>
          </p:cNvSpPr>
          <p:nvPr>
            <p:ph type="sldNum" sz="quarter" idx="12"/>
          </p:nvPr>
        </p:nvSpPr>
        <p:spPr>
          <a:xfrm>
            <a:off x="8040685" y="5870576"/>
            <a:ext cx="417516" cy="377825"/>
          </a:xfrm>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73454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fr-FR"/>
              <a:t>Modifiez le style du titre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141838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272790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73714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fr-FR"/>
              <a:t>Modifiez le style du titre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150390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3377366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114563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170327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2502469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atin typeface="Humanst521 BT" pitchFamily="34" charset="0"/>
              </a:defRPr>
            </a:lvl1pPr>
          </a:lstStyle>
          <a:p>
            <a:pPr algn="l"/>
            <a:r>
              <a:rPr lang="en-US" dirty="0">
                <a:solidFill>
                  <a:prstClr val="white">
                    <a:tint val="75000"/>
                  </a:prstClr>
                </a:solidFill>
              </a:rPr>
              <a:t>CELEBRATIONS®</a:t>
            </a:r>
          </a:p>
        </p:txBody>
      </p:sp>
      <p:sp>
        <p:nvSpPr>
          <p:cNvPr id="7" name="Text Placeholder 6"/>
          <p:cNvSpPr>
            <a:spLocks noGrp="1"/>
          </p:cNvSpPr>
          <p:nvPr>
            <p:ph type="body" sz="quarter" idx="13" hasCustomPrompt="1"/>
          </p:nvPr>
        </p:nvSpPr>
        <p:spPr>
          <a:xfrm>
            <a:off x="8077200" y="6371230"/>
            <a:ext cx="1676400" cy="486770"/>
          </a:xfrm>
        </p:spPr>
        <p:txBody>
          <a:bodyPr>
            <a:normAutofit/>
          </a:bodyPr>
          <a:lstStyle>
            <a:lvl1pPr marL="0" indent="0">
              <a:buNone/>
              <a:defRPr sz="1200"/>
            </a:lvl1pPr>
            <a:lvl2pPr marL="457200" indent="0">
              <a:buNone/>
              <a:defRPr sz="1200"/>
            </a:lvl2pPr>
            <a:lvl3pPr marL="914400" indent="0">
              <a:buNone/>
              <a:defRPr/>
            </a:lvl3pPr>
            <a:lvl4pPr marL="1371600" indent="0">
              <a:buNone/>
              <a:defRPr/>
            </a:lvl4pPr>
            <a:lvl5pPr marL="1828800" indent="0">
              <a:buNone/>
              <a:defRPr/>
            </a:lvl5pPr>
          </a:lstStyle>
          <a:p>
            <a:pPr lvl="0"/>
            <a:r>
              <a:rPr lang="en-US" dirty="0"/>
              <a:t>Liquids</a:t>
            </a:r>
          </a:p>
          <a:p>
            <a:pPr lvl="1"/>
            <a:endParaRPr lang="en-US" dirty="0"/>
          </a:p>
        </p:txBody>
      </p:sp>
    </p:spTree>
    <p:extLst>
      <p:ext uri="{BB962C8B-B14F-4D97-AF65-F5344CB8AC3E}">
        <p14:creationId xmlns:p14="http://schemas.microsoft.com/office/powerpoint/2010/main" val="24085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264685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131809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283339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307707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11952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40904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36443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fr-FR"/>
              <a:t>Modifiez le style du titre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EADFF4F-3E63-4A73-A771-E0FB050BDA28}" type="datetimeFigureOut">
              <a:rPr lang="fr-FR" smtClean="0"/>
              <a:pPr/>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000AE3-7CDD-4032-BFF6-85A8ED354098}" type="slidenum">
              <a:rPr lang="fr-FR" smtClean="0"/>
              <a:pPr/>
              <a:t>‹N°›</a:t>
            </a:fld>
            <a:endParaRPr lang="fr-FR"/>
          </a:p>
        </p:txBody>
      </p:sp>
    </p:spTree>
    <p:extLst>
      <p:ext uri="{BB962C8B-B14F-4D97-AF65-F5344CB8AC3E}">
        <p14:creationId xmlns:p14="http://schemas.microsoft.com/office/powerpoint/2010/main" val="225751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ADFF4F-3E63-4A73-A771-E0FB050BDA28}" type="datetimeFigureOut">
              <a:rPr lang="fr-FR" smtClean="0"/>
              <a:pPr/>
              <a:t>28/08/2018</a:t>
            </a:fld>
            <a:endParaRPr lang="fr-F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000AE3-7CDD-4032-BFF6-85A8ED354098}" type="slidenum">
              <a:rPr lang="fr-FR" smtClean="0"/>
              <a:pPr/>
              <a:t>‹N°›</a:t>
            </a:fld>
            <a:endParaRPr lang="fr-FR"/>
          </a:p>
        </p:txBody>
      </p:sp>
    </p:spTree>
    <p:extLst>
      <p:ext uri="{BB962C8B-B14F-4D97-AF65-F5344CB8AC3E}">
        <p14:creationId xmlns:p14="http://schemas.microsoft.com/office/powerpoint/2010/main" val="3531787226"/>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420888"/>
            <a:ext cx="7992888" cy="2301240"/>
          </a:xfrm>
        </p:spPr>
        <p:txBody>
          <a:bodyPr>
            <a:normAutofit fontScale="90000"/>
          </a:bodyPr>
          <a:lstStyle/>
          <a:p>
            <a:pPr algn="ctr"/>
            <a:r>
              <a:rPr lang="fr-FR" sz="7200" b="1" dirty="0">
                <a:solidFill>
                  <a:srgbClr val="FF0000"/>
                </a:solidFill>
              </a:rPr>
              <a:t>La santé de nos enfants :</a:t>
            </a:r>
            <a:br>
              <a:rPr lang="fr-FR" sz="7200" b="1" dirty="0">
                <a:solidFill>
                  <a:srgbClr val="FF0000"/>
                </a:solidFill>
              </a:rPr>
            </a:br>
            <a:r>
              <a:rPr lang="fr-FR" sz="7200" b="1" dirty="0">
                <a:solidFill>
                  <a:srgbClr val="FF0000"/>
                </a:solidFill>
              </a:rPr>
              <a:t>Leurs besoins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Autofit/>
          </a:bodyPr>
          <a:lstStyle/>
          <a:p>
            <a:r>
              <a:rPr lang="fr-FR" sz="5000" b="1" dirty="0">
                <a:solidFill>
                  <a:srgbClr val="FF0000"/>
                </a:solidFill>
              </a:rPr>
              <a:t>Besoin affectif et émotionnel (suite)</a:t>
            </a:r>
          </a:p>
        </p:txBody>
      </p:sp>
      <p:sp>
        <p:nvSpPr>
          <p:cNvPr id="3" name="Espace réservé du contenu 2"/>
          <p:cNvSpPr>
            <a:spLocks noGrp="1"/>
          </p:cNvSpPr>
          <p:nvPr>
            <p:ph idx="1"/>
          </p:nvPr>
        </p:nvSpPr>
        <p:spPr>
          <a:xfrm>
            <a:off x="467544" y="2276872"/>
            <a:ext cx="8229600" cy="4389120"/>
          </a:xfrm>
        </p:spPr>
        <p:txBody>
          <a:bodyPr>
            <a:noAutofit/>
          </a:bodyPr>
          <a:lstStyle/>
          <a:p>
            <a:pPr algn="just"/>
            <a:r>
              <a:rPr lang="fr-FR" sz="3200" dirty="0"/>
              <a:t>Le bébé pourra développer une grammaire relationnelle, découvrir les objets de son environnement, et interagit avec ceux-ci en affinant au fur et à mesure ses gestes. A travers son corps il développe la conscience de lui-même et de son cadre de vie (physique et relationnel).</a:t>
            </a:r>
          </a:p>
          <a:p>
            <a:pPr algn="just"/>
            <a:r>
              <a:rPr lang="fr-FR" sz="3200" dirty="0"/>
              <a:t>Développement des émotions, de la personnalité, et des relations avec les autres.</a:t>
            </a:r>
          </a:p>
          <a:p>
            <a:pPr algn="just">
              <a:buNone/>
            </a:pPr>
            <a:endParaRPr lang="fr-F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772" y="388557"/>
            <a:ext cx="7772400" cy="1456267"/>
          </a:xfrm>
        </p:spPr>
        <p:txBody>
          <a:bodyPr>
            <a:normAutofit/>
          </a:bodyPr>
          <a:lstStyle/>
          <a:p>
            <a:r>
              <a:rPr lang="fr-FR" sz="6600" b="1" dirty="0">
                <a:solidFill>
                  <a:schemeClr val="bg2">
                    <a:lumMod val="60000"/>
                    <a:lumOff val="40000"/>
                  </a:schemeClr>
                </a:solidFill>
              </a:rPr>
              <a:t>Santé de l’enfant</a:t>
            </a:r>
          </a:p>
        </p:txBody>
      </p:sp>
      <p:sp>
        <p:nvSpPr>
          <p:cNvPr id="3" name="Espace réservé du contenu 2"/>
          <p:cNvSpPr>
            <a:spLocks noGrp="1"/>
          </p:cNvSpPr>
          <p:nvPr>
            <p:ph idx="1"/>
          </p:nvPr>
        </p:nvSpPr>
        <p:spPr>
          <a:xfrm>
            <a:off x="755576" y="2276872"/>
            <a:ext cx="7128792" cy="3960440"/>
          </a:xfrm>
        </p:spPr>
        <p:txBody>
          <a:bodyPr>
            <a:normAutofit/>
          </a:bodyPr>
          <a:lstStyle/>
          <a:p>
            <a:r>
              <a:rPr lang="fr-FR" sz="4400" dirty="0"/>
              <a:t>Physique</a:t>
            </a:r>
          </a:p>
          <a:p>
            <a:r>
              <a:rPr lang="fr-FR" sz="4400" dirty="0"/>
              <a:t>Mentale</a:t>
            </a:r>
          </a:p>
          <a:p>
            <a:r>
              <a:rPr lang="fr-FR" sz="4400" dirty="0"/>
              <a:t>Sociale</a:t>
            </a:r>
          </a:p>
          <a:p>
            <a:r>
              <a:rPr lang="fr-FR" sz="4400" dirty="0"/>
              <a:t>Spirituelle</a:t>
            </a:r>
          </a:p>
          <a:p>
            <a:endParaRPr lang="fr-FR" sz="4400" dirty="0"/>
          </a:p>
        </p:txBody>
      </p:sp>
      <p:pic>
        <p:nvPicPr>
          <p:cNvPr id="4" name="Picture 2" descr="https://www.mieux-vivre-autrement.com/wp-content/uploads/2015/03/pyramide_besoins_maslow.png"/>
          <p:cNvPicPr>
            <a:picLocks noChangeAspect="1" noChangeArrowheads="1"/>
          </p:cNvPicPr>
          <p:nvPr/>
        </p:nvPicPr>
        <p:blipFill>
          <a:blip r:embed="rId2" cstate="print"/>
          <a:srcRect/>
          <a:stretch>
            <a:fillRect/>
          </a:stretch>
        </p:blipFill>
        <p:spPr bwMode="auto">
          <a:xfrm>
            <a:off x="3851920" y="1844824"/>
            <a:ext cx="5061171" cy="38073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286AB-986A-4BD6-B5D3-9CBCF0896F98}"/>
              </a:ext>
            </a:extLst>
          </p:cNvPr>
          <p:cNvSpPr>
            <a:spLocks noGrp="1"/>
          </p:cNvSpPr>
          <p:nvPr>
            <p:ph idx="1"/>
          </p:nvPr>
        </p:nvSpPr>
        <p:spPr>
          <a:xfrm>
            <a:off x="683568" y="1772816"/>
            <a:ext cx="7920880" cy="3649133"/>
          </a:xfrm>
        </p:spPr>
        <p:txBody>
          <a:bodyPr>
            <a:noAutofit/>
          </a:bodyPr>
          <a:lstStyle/>
          <a:p>
            <a:pPr marL="0" indent="0" algn="just">
              <a:buNone/>
            </a:pPr>
            <a:r>
              <a:rPr lang="fr-FR" sz="3000" dirty="0">
                <a:solidFill>
                  <a:schemeClr val="bg2">
                    <a:lumMod val="75000"/>
                  </a:schemeClr>
                </a:solidFill>
              </a:rPr>
              <a:t>« </a:t>
            </a:r>
            <a:r>
              <a:rPr lang="fr-FR" sz="3000" dirty="0" err="1"/>
              <a:t>ll</a:t>
            </a:r>
            <a:r>
              <a:rPr lang="fr-FR" sz="3000" dirty="0"/>
              <a:t> faut que les parents comprennent les principes sur lesquels repose l’éducation des enfants et soient capables de les doter d’une bonne santé, physique, mentale et morale. Qu’ils étudient les lois de la nature et les organes du corps humain : leurs fonctions propres et leur dépendance mutuelle. Qu’ils soient au courant des relations qui existent entre les forces mentales et les forces physiques, ainsi que des conditions requises pour le jeu normal de chacune d’elles. C’est un péché que de vouloir fonder une famille sans cette préparation</a:t>
            </a:r>
          </a:p>
          <a:p>
            <a:pPr marL="0" indent="0" algn="just">
              <a:buNone/>
            </a:pPr>
            <a:r>
              <a:rPr lang="fr-FR" sz="1200" dirty="0">
                <a:solidFill>
                  <a:schemeClr val="bg2">
                    <a:lumMod val="75000"/>
                  </a:schemeClr>
                </a:solidFill>
              </a:rPr>
              <a:t> ».</a:t>
            </a:r>
          </a:p>
          <a:p>
            <a:pPr marL="0" indent="0" algn="just">
              <a:buNone/>
            </a:pPr>
            <a:r>
              <a:rPr lang="fr-FR" sz="1200" dirty="0"/>
              <a:t>  </a:t>
            </a:r>
            <a:r>
              <a:rPr lang="fr-FR" sz="2000" dirty="0">
                <a:solidFill>
                  <a:srgbClr val="FF0000"/>
                </a:solidFill>
              </a:rPr>
              <a:t>Ministère de la guérison: page 320</a:t>
            </a:r>
          </a:p>
        </p:txBody>
      </p:sp>
    </p:spTree>
    <p:extLst>
      <p:ext uri="{BB962C8B-B14F-4D97-AF65-F5344CB8AC3E}">
        <p14:creationId xmlns:p14="http://schemas.microsoft.com/office/powerpoint/2010/main" val="132389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23730"/>
            <a:ext cx="7772400" cy="1456267"/>
          </a:xfrm>
        </p:spPr>
        <p:txBody>
          <a:bodyPr>
            <a:normAutofit/>
          </a:bodyPr>
          <a:lstStyle/>
          <a:p>
            <a:r>
              <a:rPr lang="fr-FR" sz="6000" b="1" dirty="0">
                <a:solidFill>
                  <a:srgbClr val="FF0000"/>
                </a:solidFill>
              </a:rPr>
              <a:t>1- Physique</a:t>
            </a:r>
          </a:p>
        </p:txBody>
      </p:sp>
      <p:sp>
        <p:nvSpPr>
          <p:cNvPr id="3" name="Espace réservé du contenu 2"/>
          <p:cNvSpPr>
            <a:spLocks noGrp="1"/>
          </p:cNvSpPr>
          <p:nvPr>
            <p:ph idx="1"/>
          </p:nvPr>
        </p:nvSpPr>
        <p:spPr>
          <a:xfrm>
            <a:off x="277131" y="2426283"/>
            <a:ext cx="8686800" cy="4461128"/>
          </a:xfrm>
        </p:spPr>
        <p:txBody>
          <a:bodyPr>
            <a:noAutofit/>
          </a:bodyPr>
          <a:lstStyle/>
          <a:p>
            <a:pPr algn="just"/>
            <a:r>
              <a:rPr lang="fr-FR" sz="2800" b="1" dirty="0"/>
              <a:t>L’allaitement est primordial </a:t>
            </a:r>
          </a:p>
          <a:p>
            <a:pPr marL="0" indent="0" algn="just">
              <a:buNone/>
            </a:pPr>
            <a:r>
              <a:rPr lang="fr-FR" sz="2800" dirty="0"/>
              <a:t>Il est bon pour l’enfant : meilleur aliment pour le bébé, qualités nutritives exceptionnelles, défenses immunitaires, lien affectif et sécuritaire avec la mère</a:t>
            </a:r>
          </a:p>
          <a:p>
            <a:pPr marL="0" indent="0" algn="just">
              <a:buNone/>
            </a:pPr>
            <a:r>
              <a:rPr lang="fr-FR" sz="2800" dirty="0"/>
              <a:t>Il est bon pour la mère : lien affectif avec l’enfant, récupération physique plus rapide, économie financière </a:t>
            </a:r>
          </a:p>
          <a:p>
            <a:pPr algn="just"/>
            <a:r>
              <a:rPr lang="fr-FR" sz="2800" b="1" dirty="0"/>
              <a:t>Alimentation</a:t>
            </a:r>
            <a:r>
              <a:rPr lang="fr-FR" sz="2800" dirty="0"/>
              <a:t> </a:t>
            </a:r>
          </a:p>
          <a:p>
            <a:pPr marL="0" indent="0" algn="just">
              <a:buNone/>
            </a:pPr>
            <a:r>
              <a:rPr lang="fr-FR" sz="2800" dirty="0"/>
              <a:t>Importance de l’eau</a:t>
            </a:r>
          </a:p>
          <a:p>
            <a:pPr marL="0" indent="0" algn="just">
              <a:buNone/>
            </a:pPr>
            <a:r>
              <a:rPr lang="fr-FR" sz="2800" dirty="0"/>
              <a:t>Importance du choix des aliments </a:t>
            </a:r>
          </a:p>
          <a:p>
            <a:pPr algn="just">
              <a:buNone/>
            </a:pPr>
            <a:endParaRPr lang="fr-FR" sz="2800" dirty="0"/>
          </a:p>
          <a:p>
            <a:pPr algn="just">
              <a:buNone/>
            </a:pPr>
            <a:endParaRPr lang="fr-FR" sz="2800" dirty="0"/>
          </a:p>
          <a:p>
            <a:pPr algn="just">
              <a:buNone/>
            </a:pPr>
            <a:endParaRPr lang="fr-FR" sz="3000" dirty="0"/>
          </a:p>
        </p:txBody>
      </p:sp>
      <p:pic>
        <p:nvPicPr>
          <p:cNvPr id="5" name="Picture 2" descr="G:\For Merle\Chapter 3 - liquids\116001859 - child with ho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956" r="18457"/>
          <a:stretch/>
        </p:blipFill>
        <p:spPr bwMode="auto">
          <a:xfrm>
            <a:off x="6804248" y="4663024"/>
            <a:ext cx="2134072" cy="1962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716016" y="3501008"/>
            <a:ext cx="4267570" cy="320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lgn="l"/>
            <a:r>
              <a:rPr lang="en-US" dirty="0">
                <a:solidFill>
                  <a:prstClr val="white">
                    <a:tint val="75000"/>
                  </a:prstClr>
                </a:solidFill>
              </a:rPr>
              <a:t>CELEBRATIONS®</a:t>
            </a:r>
          </a:p>
        </p:txBody>
      </p:sp>
      <p:sp>
        <p:nvSpPr>
          <p:cNvPr id="6" name="Rectangle 5"/>
          <p:cNvSpPr/>
          <p:nvPr/>
        </p:nvSpPr>
        <p:spPr>
          <a:xfrm>
            <a:off x="228600" y="332656"/>
            <a:ext cx="8303840" cy="3600986"/>
          </a:xfrm>
          <a:prstGeom prst="rect">
            <a:avLst/>
          </a:prstGeom>
        </p:spPr>
        <p:txBody>
          <a:bodyPr wrap="square">
            <a:spAutoFit/>
          </a:bodyPr>
          <a:lstStyle/>
          <a:p>
            <a:pPr algn="just"/>
            <a:r>
              <a:rPr lang="fr-FR" sz="3800" dirty="0">
                <a:cs typeface="Arial" panose="020B0604020202020204" pitchFamily="34" charset="0"/>
              </a:rPr>
              <a:t>« Les modes d’emploi de l’eau pour soulager ou pour combattre la maladie sont nombreux. Que chacun soit initié aux plus simples. » </a:t>
            </a:r>
          </a:p>
          <a:p>
            <a:pPr algn="just"/>
            <a:endParaRPr lang="fr-FR" sz="3800" dirty="0">
              <a:cs typeface="Arial" panose="020B0604020202020204" pitchFamily="34" charset="0"/>
            </a:endParaRPr>
          </a:p>
          <a:p>
            <a:pPr algn="just"/>
            <a:r>
              <a:rPr lang="fr-FR" sz="3800" i="1" dirty="0">
                <a:cs typeface="Arial" pitchFamily="34" charset="0"/>
              </a:rPr>
              <a:t>Le ministère de la guérison</a:t>
            </a:r>
            <a:r>
              <a:rPr lang="fr-FR" sz="3800" dirty="0">
                <a:cs typeface="Arial" pitchFamily="34" charset="0"/>
              </a:rPr>
              <a:t>, p. 203</a:t>
            </a:r>
            <a:endParaRPr lang="fr-FR" sz="3800" i="1" dirty="0">
              <a:cs typeface="Arial" pitchFamily="34" charset="0"/>
            </a:endParaRPr>
          </a:p>
        </p:txBody>
      </p:sp>
    </p:spTree>
    <p:extLst>
      <p:ext uri="{BB962C8B-B14F-4D97-AF65-F5344CB8AC3E}">
        <p14:creationId xmlns:p14="http://schemas.microsoft.com/office/powerpoint/2010/main" val="306605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fr-FR" dirty="0"/>
              <a:t>Le combustible convenant au corps</a:t>
            </a:r>
          </a:p>
        </p:txBody>
      </p:sp>
      <p:sp>
        <p:nvSpPr>
          <p:cNvPr id="5" name="Date Placeholder 4"/>
          <p:cNvSpPr>
            <a:spLocks noGrp="1"/>
          </p:cNvSpPr>
          <p:nvPr>
            <p:ph type="dt" sz="half" idx="10"/>
          </p:nvPr>
        </p:nvSpPr>
        <p:spPr/>
        <p:txBody>
          <a:bodyPr/>
          <a:lstStyle/>
          <a:p>
            <a:r>
              <a:rPr lang="en-US"/>
              <a:t>CELEBRATIONS®</a:t>
            </a:r>
            <a:endParaRPr lang="en-US" dirty="0"/>
          </a:p>
        </p:txBody>
      </p:sp>
      <p:sp>
        <p:nvSpPr>
          <p:cNvPr id="4" name="Footer Placeholder 3"/>
          <p:cNvSpPr>
            <a:spLocks noGrp="1"/>
          </p:cNvSpPr>
          <p:nvPr>
            <p:ph type="ftr" sz="quarter" idx="11"/>
          </p:nvPr>
        </p:nvSpPr>
        <p:spPr/>
        <p:txBody>
          <a:bodyPr/>
          <a:lstStyle/>
          <a:p>
            <a:r>
              <a:rPr lang="en-US" dirty="0"/>
              <a:t>Nutrition  4</a:t>
            </a:r>
          </a:p>
        </p:txBody>
      </p:sp>
      <p:pic>
        <p:nvPicPr>
          <p:cNvPr id="4098" name="Picture 2" descr="G:\For Merle\Chapter 11 - nutrition\Low Res\78458283 - assorted frui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580"/>
          <a:stretch/>
        </p:blipFill>
        <p:spPr bwMode="auto">
          <a:xfrm>
            <a:off x="612058" y="1447800"/>
            <a:ext cx="2359742"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G:\For Merle\Chapter 11 - nutrition\Low Res\78458142 - assorted bags of bean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00"/>
          <a:stretch/>
        </p:blipFill>
        <p:spPr bwMode="auto">
          <a:xfrm>
            <a:off x="3352800" y="1447800"/>
            <a:ext cx="2438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For Merle\Chapter 11 - nutrition\Low Res\78461005 - assorted vegetabl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322"/>
          <a:stretch/>
        </p:blipFill>
        <p:spPr bwMode="auto">
          <a:xfrm>
            <a:off x="6172200" y="1447800"/>
            <a:ext cx="242856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8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92696"/>
            <a:ext cx="8352928" cy="5472608"/>
          </a:xfrm>
        </p:spPr>
        <p:txBody>
          <a:bodyPr>
            <a:noAutofit/>
          </a:bodyPr>
          <a:lstStyle/>
          <a:p>
            <a:pPr algn="just"/>
            <a:r>
              <a:rPr lang="fr-FR" sz="2000" dirty="0"/>
              <a:t>Nous pouvons, à chaque repas, jouir de la corne d’abondance des pains et céréales complets concentrés en nutriments, associés à des fruits et des légumes riches en éléments nutritifs et de diverses couleurs, contenant une quantité abondantes de vitamines, sels minéraux, fibres diététiques et éléments </a:t>
            </a:r>
            <a:r>
              <a:rPr lang="fr-FR" sz="2000" dirty="0" err="1"/>
              <a:t>phytochimiques</a:t>
            </a:r>
            <a:r>
              <a:rPr lang="fr-FR" sz="2000" dirty="0"/>
              <a:t>. </a:t>
            </a:r>
          </a:p>
          <a:p>
            <a:pPr algn="just"/>
            <a:r>
              <a:rPr lang="fr-FR" sz="2000" dirty="0"/>
              <a:t>Jouissez des gras essentiels en dégustant des noix et des graines, du lait écrémé ou du lait de soja fortifié consolidant les os, et des protéines saines provenant des légumineuses satisfaisantes (haricots secs, pois cassés, lentilles) assaisonnés avec délicatesse en utilisant des herbes culinaires et de petites quantités de sel, sucre et d’huile végétale selon les besoins. Ces aliments énergétiques, qui développent le corps, consommés chaque jour dans des proportions appropriées, peuvent réduire les risques de cancer, maladies du coronaire, hypertension, maladies intestinales, obésité et ostéoporose. </a:t>
            </a:r>
          </a:p>
          <a:p>
            <a:pPr algn="just"/>
            <a:r>
              <a:rPr lang="fr-FR" sz="2000" dirty="0"/>
              <a:t>Nous pouvons vraiment célébrer chaque repas grâce à l’abondance d’excellents aliments dont Dieu nous a pourvus ! </a:t>
            </a:r>
          </a:p>
          <a:p>
            <a:pPr algn="just"/>
            <a:endParaRPr lang="fr-FR" sz="2000" dirty="0"/>
          </a:p>
        </p:txBody>
      </p:sp>
    </p:spTree>
    <p:extLst>
      <p:ext uri="{BB962C8B-B14F-4D97-AF65-F5344CB8AC3E}">
        <p14:creationId xmlns:p14="http://schemas.microsoft.com/office/powerpoint/2010/main" val="184479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normAutofit/>
          </a:bodyPr>
          <a:lstStyle/>
          <a:p>
            <a:pPr algn="l"/>
            <a:r>
              <a:rPr lang="fr-FR" sz="4200" dirty="0"/>
              <a:t>Grands groupes d’aliments </a:t>
            </a:r>
            <a:endParaRPr lang="en-US" sz="4200" dirty="0"/>
          </a:p>
        </p:txBody>
      </p:sp>
      <p:sp>
        <p:nvSpPr>
          <p:cNvPr id="5" name="Date Placeholder 4"/>
          <p:cNvSpPr>
            <a:spLocks noGrp="1"/>
          </p:cNvSpPr>
          <p:nvPr>
            <p:ph type="dt" sz="half" idx="10"/>
          </p:nvPr>
        </p:nvSpPr>
        <p:spPr/>
        <p:txBody>
          <a:bodyPr/>
          <a:lstStyle/>
          <a:p>
            <a:r>
              <a:rPr lang="en-US"/>
              <a:t>CELEBRATIONS®</a:t>
            </a:r>
            <a:endParaRPr lang="en-US" dirty="0"/>
          </a:p>
        </p:txBody>
      </p:sp>
      <p:sp>
        <p:nvSpPr>
          <p:cNvPr id="4" name="Footer Placeholder 3"/>
          <p:cNvSpPr>
            <a:spLocks noGrp="1"/>
          </p:cNvSpPr>
          <p:nvPr>
            <p:ph type="ftr" sz="quarter" idx="11"/>
          </p:nvPr>
        </p:nvSpPr>
        <p:spPr/>
        <p:txBody>
          <a:bodyPr/>
          <a:lstStyle/>
          <a:p>
            <a:r>
              <a:rPr lang="en-US" dirty="0"/>
              <a:t>Nutrition  7</a:t>
            </a:r>
          </a:p>
        </p:txBody>
      </p:sp>
      <p:pic>
        <p:nvPicPr>
          <p:cNvPr id="7170" name="Picture 2" descr="G:\For Merle\Chapter 11 - nutrition\Low Res\81926084 - grains-bea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52736"/>
            <a:ext cx="3048000" cy="2033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1" name="Picture 3" descr="G:\For Merle\Chapter 11 - nutrition\Low Res\95693307 - spoons with groa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492896"/>
            <a:ext cx="2835099" cy="2126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2" name="Picture 4" descr="G:\For Merle\Chapter 11 - nutrition\Low Res\104282808 - fruits and vegetab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4149080"/>
            <a:ext cx="3048000" cy="2033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3" name="Picture 5" descr="G:\For Merle\Chapter 11 - nutrition\Low Res\89352692 - dairy and cheese grou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548680"/>
            <a:ext cx="2030647"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4" name="Picture 6" descr="G:\For Merle\Chapter 11 - nutrition\Low Res\133823851 - assorted tart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3505200"/>
            <a:ext cx="2001707" cy="3002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3059668"/>
            <a:ext cx="2816282" cy="646331"/>
          </a:xfrm>
          <a:prstGeom prst="rect">
            <a:avLst/>
          </a:prstGeom>
          <a:noFill/>
        </p:spPr>
        <p:txBody>
          <a:bodyPr wrap="square" rtlCol="0">
            <a:spAutoFit/>
          </a:bodyPr>
          <a:lstStyle/>
          <a:p>
            <a:r>
              <a:rPr lang="fr-FR" dirty="0"/>
              <a:t>Légumineuses, noix et graines</a:t>
            </a:r>
          </a:p>
        </p:txBody>
      </p:sp>
      <p:sp>
        <p:nvSpPr>
          <p:cNvPr id="7" name="TextBox 6"/>
          <p:cNvSpPr txBox="1"/>
          <p:nvPr/>
        </p:nvSpPr>
        <p:spPr>
          <a:xfrm>
            <a:off x="3419872" y="4725144"/>
            <a:ext cx="2056811" cy="369332"/>
          </a:xfrm>
          <a:prstGeom prst="rect">
            <a:avLst/>
          </a:prstGeom>
          <a:noFill/>
        </p:spPr>
        <p:txBody>
          <a:bodyPr wrap="square" rtlCol="0">
            <a:spAutoFit/>
          </a:bodyPr>
          <a:lstStyle/>
          <a:p>
            <a:r>
              <a:rPr lang="fr-FR" dirty="0"/>
              <a:t>Céréales et grains</a:t>
            </a:r>
          </a:p>
        </p:txBody>
      </p:sp>
      <p:sp>
        <p:nvSpPr>
          <p:cNvPr id="8" name="TextBox 7"/>
          <p:cNvSpPr txBox="1"/>
          <p:nvPr/>
        </p:nvSpPr>
        <p:spPr>
          <a:xfrm>
            <a:off x="6588224" y="6309320"/>
            <a:ext cx="1797672" cy="369332"/>
          </a:xfrm>
          <a:prstGeom prst="rect">
            <a:avLst/>
          </a:prstGeom>
          <a:noFill/>
        </p:spPr>
        <p:txBody>
          <a:bodyPr wrap="none" rtlCol="0">
            <a:spAutoFit/>
          </a:bodyPr>
          <a:lstStyle/>
          <a:p>
            <a:r>
              <a:rPr lang="fr-FR" dirty="0"/>
              <a:t>Fruits et légumes</a:t>
            </a:r>
          </a:p>
        </p:txBody>
      </p:sp>
      <p:sp>
        <p:nvSpPr>
          <p:cNvPr id="9" name="TextBox 8"/>
          <p:cNvSpPr txBox="1"/>
          <p:nvPr/>
        </p:nvSpPr>
        <p:spPr>
          <a:xfrm>
            <a:off x="6251479" y="3573016"/>
            <a:ext cx="2892521" cy="369332"/>
          </a:xfrm>
          <a:prstGeom prst="rect">
            <a:avLst/>
          </a:prstGeom>
          <a:noFill/>
        </p:spPr>
        <p:txBody>
          <a:bodyPr wrap="square" rtlCol="0">
            <a:spAutoFit/>
          </a:bodyPr>
          <a:lstStyle/>
          <a:p>
            <a:r>
              <a:rPr lang="fr-FR" dirty="0"/>
              <a:t>Produits laitiers et œufs </a:t>
            </a:r>
          </a:p>
        </p:txBody>
      </p:sp>
      <p:sp>
        <p:nvSpPr>
          <p:cNvPr id="10" name="TextBox 9"/>
          <p:cNvSpPr txBox="1"/>
          <p:nvPr/>
        </p:nvSpPr>
        <p:spPr>
          <a:xfrm>
            <a:off x="2586608" y="6172200"/>
            <a:ext cx="2544927" cy="369332"/>
          </a:xfrm>
          <a:prstGeom prst="rect">
            <a:avLst/>
          </a:prstGeom>
          <a:noFill/>
        </p:spPr>
        <p:txBody>
          <a:bodyPr wrap="none" rtlCol="0">
            <a:spAutoFit/>
          </a:bodyPr>
          <a:lstStyle/>
          <a:p>
            <a:r>
              <a:rPr lang="fr-FR" dirty="0"/>
              <a:t>Gras, huiles, sel  et  sucre</a:t>
            </a:r>
          </a:p>
        </p:txBody>
      </p:sp>
    </p:spTree>
    <p:extLst>
      <p:ext uri="{BB962C8B-B14F-4D97-AF65-F5344CB8AC3E}">
        <p14:creationId xmlns:p14="http://schemas.microsoft.com/office/powerpoint/2010/main" val="134805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435280" cy="5904656"/>
          </a:xfrm>
        </p:spPr>
        <p:txBody>
          <a:bodyPr>
            <a:normAutofit fontScale="92500" lnSpcReduction="10000"/>
          </a:bodyPr>
          <a:lstStyle/>
          <a:p>
            <a:pPr marL="0" indent="0" algn="just">
              <a:buNone/>
            </a:pPr>
            <a:r>
              <a:rPr lang="fr-FR" sz="3000" dirty="0"/>
              <a:t>Il y a cinq grands groupes d’aliments. </a:t>
            </a:r>
          </a:p>
          <a:p>
            <a:pPr marL="0" indent="0" algn="just">
              <a:buNone/>
            </a:pPr>
            <a:endParaRPr lang="fr-FR" sz="3000" dirty="0"/>
          </a:p>
          <a:p>
            <a:pPr marL="0" indent="0" algn="just">
              <a:buNone/>
            </a:pPr>
            <a:r>
              <a:rPr lang="fr-FR" sz="3000" dirty="0"/>
              <a:t>Quand nous consommons des aliments sagement choisis, dans des proportions appropriées, provenant des cinq groupes, nous satisferons nos besoins optimaux. </a:t>
            </a:r>
          </a:p>
          <a:p>
            <a:pPr marL="0" indent="0" algn="just">
              <a:buNone/>
            </a:pPr>
            <a:endParaRPr lang="fr-FR" sz="3000" dirty="0"/>
          </a:p>
          <a:p>
            <a:pPr algn="just"/>
            <a:r>
              <a:rPr lang="fr-FR" sz="3000" dirty="0"/>
              <a:t>Légumineuses, noix et graines</a:t>
            </a:r>
          </a:p>
          <a:p>
            <a:pPr algn="just"/>
            <a:r>
              <a:rPr lang="fr-FR" sz="3000" dirty="0"/>
              <a:t>Céréales et grains (complets de préférence)</a:t>
            </a:r>
          </a:p>
          <a:p>
            <a:pPr algn="just"/>
            <a:r>
              <a:rPr lang="fr-FR" sz="3000" dirty="0"/>
              <a:t>Produits laitiers et œufs</a:t>
            </a:r>
          </a:p>
          <a:p>
            <a:pPr algn="just"/>
            <a:r>
              <a:rPr lang="fr-FR" sz="3000" dirty="0"/>
              <a:t>Fruits et légumes</a:t>
            </a:r>
          </a:p>
          <a:p>
            <a:pPr algn="just"/>
            <a:r>
              <a:rPr lang="fr-FR" sz="3000" dirty="0"/>
              <a:t>Gras, huile, sel et sucre</a:t>
            </a:r>
          </a:p>
          <a:p>
            <a:pPr algn="just"/>
            <a:endParaRPr lang="fr-FR" sz="3000" dirty="0"/>
          </a:p>
        </p:txBody>
      </p:sp>
    </p:spTree>
    <p:extLst>
      <p:ext uri="{BB962C8B-B14F-4D97-AF65-F5344CB8AC3E}">
        <p14:creationId xmlns:p14="http://schemas.microsoft.com/office/powerpoint/2010/main" val="37990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95" y="476672"/>
            <a:ext cx="8229600" cy="1143000"/>
          </a:xfrm>
        </p:spPr>
        <p:txBody>
          <a:bodyPr>
            <a:noAutofit/>
          </a:bodyPr>
          <a:lstStyle/>
          <a:p>
            <a:r>
              <a:rPr lang="fr-FR" sz="4400" dirty="0"/>
              <a:t>La moitié de votre assiette doit être composée de fruits et de légumes</a:t>
            </a:r>
          </a:p>
        </p:txBody>
      </p:sp>
      <p:sp>
        <p:nvSpPr>
          <p:cNvPr id="5" name="Date Placeholder 4"/>
          <p:cNvSpPr>
            <a:spLocks noGrp="1"/>
          </p:cNvSpPr>
          <p:nvPr>
            <p:ph type="dt" sz="half" idx="10"/>
          </p:nvPr>
        </p:nvSpPr>
        <p:spPr/>
        <p:txBody>
          <a:bodyPr/>
          <a:lstStyle/>
          <a:p>
            <a:r>
              <a:rPr lang="en-US"/>
              <a:t>CELEBRATIONS®</a:t>
            </a:r>
            <a:endParaRPr lang="en-US" dirty="0"/>
          </a:p>
        </p:txBody>
      </p:sp>
      <p:sp>
        <p:nvSpPr>
          <p:cNvPr id="4" name="Footer Placeholder 3"/>
          <p:cNvSpPr>
            <a:spLocks noGrp="1"/>
          </p:cNvSpPr>
          <p:nvPr>
            <p:ph type="ftr" sz="quarter" idx="11"/>
          </p:nvPr>
        </p:nvSpPr>
        <p:spPr/>
        <p:txBody>
          <a:bodyPr/>
          <a:lstStyle/>
          <a:p>
            <a:r>
              <a:rPr lang="en-US" dirty="0"/>
              <a:t>Nutrition  13</a:t>
            </a:r>
          </a:p>
        </p:txBody>
      </p:sp>
      <p:pic>
        <p:nvPicPr>
          <p:cNvPr id="1026" name="Picture 2" descr="C:\Users\thomasn\Downloads\1600533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871" b="15484"/>
          <a:stretch/>
        </p:blipFill>
        <p:spPr bwMode="auto">
          <a:xfrm>
            <a:off x="1547665" y="2204864"/>
            <a:ext cx="6188220" cy="445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7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solidFill>
                  <a:srgbClr val="FF0000"/>
                </a:solidFill>
              </a:rPr>
              <a:t>Définition de la santé</a:t>
            </a:r>
          </a:p>
        </p:txBody>
      </p:sp>
      <p:sp>
        <p:nvSpPr>
          <p:cNvPr id="3" name="Espace réservé du contenu 2"/>
          <p:cNvSpPr>
            <a:spLocks noGrp="1"/>
          </p:cNvSpPr>
          <p:nvPr>
            <p:ph idx="1"/>
          </p:nvPr>
        </p:nvSpPr>
        <p:spPr>
          <a:xfrm>
            <a:off x="467544" y="2276872"/>
            <a:ext cx="8229600" cy="4389120"/>
          </a:xfrm>
        </p:spPr>
        <p:txBody>
          <a:bodyPr>
            <a:normAutofit/>
          </a:bodyPr>
          <a:lstStyle/>
          <a:p>
            <a:pPr algn="just"/>
            <a:r>
              <a:rPr lang="fr-FR" sz="3600" dirty="0"/>
              <a:t>Selon l’OMS, </a:t>
            </a:r>
          </a:p>
          <a:p>
            <a:pPr algn="just">
              <a:buNone/>
            </a:pPr>
            <a:r>
              <a:rPr lang="fr-FR" sz="3600" dirty="0"/>
              <a:t>La </a:t>
            </a:r>
            <a:r>
              <a:rPr lang="fr-FR" sz="3600" b="1" dirty="0"/>
              <a:t>santé</a:t>
            </a:r>
            <a:r>
              <a:rPr lang="fr-FR" sz="3600" dirty="0"/>
              <a:t> est un état de bien-être complet physique, mental et social, et ne consiste pas seulement en une absence de maladie ou d'infirmité.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88840"/>
            <a:ext cx="8229600" cy="1143000"/>
          </a:xfrm>
        </p:spPr>
        <p:txBody>
          <a:bodyPr>
            <a:normAutofit fontScale="90000"/>
          </a:bodyPr>
          <a:lstStyle/>
          <a:p>
            <a:r>
              <a:rPr lang="fr-FR" sz="3300" dirty="0"/>
              <a:t>Principes directeurs dans le choix des aliments</a:t>
            </a:r>
            <a:br>
              <a:rPr lang="fr-FR" sz="3200" dirty="0"/>
            </a:br>
            <a:r>
              <a:rPr lang="fr-FR" sz="4000" dirty="0"/>
              <a:t>1. Variété</a:t>
            </a:r>
            <a:br>
              <a:rPr lang="fr-FR" sz="3200" dirty="0"/>
            </a:br>
            <a:r>
              <a:rPr lang="fr-FR" sz="2400" cap="none" dirty="0"/>
              <a:t>Le principe le plus important peut-être d’une bonne alimentation est de choisir une variété d’aliments provenant des cinq groupes dont il était question précédemment dans ce chapitre (céréales et graines, fruits et légumes, légumineuses, noix et semences; produits laitiers et œuf ou les équivalents ; les gras, huiles et sel). Ce régime assure l’absorption d’une gamme étendue de nutriments permettant de soutenir la santé du corps, et les différentes textures, goûts et couleurs ajoutent au plaisir de savourer les aliments.</a:t>
            </a:r>
            <a:br>
              <a:rPr lang="fr-FR" sz="2400" cap="none" dirty="0"/>
            </a:br>
            <a:endParaRPr lang="fr-FR" sz="2400" cap="none" dirty="0"/>
          </a:p>
        </p:txBody>
      </p:sp>
      <p:sp>
        <p:nvSpPr>
          <p:cNvPr id="5" name="Date Placeholder 4"/>
          <p:cNvSpPr>
            <a:spLocks noGrp="1"/>
          </p:cNvSpPr>
          <p:nvPr>
            <p:ph type="dt" sz="half" idx="10"/>
          </p:nvPr>
        </p:nvSpPr>
        <p:spPr/>
        <p:txBody>
          <a:bodyPr/>
          <a:lstStyle/>
          <a:p>
            <a:r>
              <a:rPr lang="en-US" dirty="0"/>
              <a:t>CELEBRATIONS®</a:t>
            </a:r>
          </a:p>
        </p:txBody>
      </p:sp>
      <p:pic>
        <p:nvPicPr>
          <p:cNvPr id="9218" name="Picture 2" descr="G:\For Merle\Chapter 11 - nutrition\Low Res\126934123 - food coll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131009"/>
            <a:ext cx="4282080" cy="269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6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448"/>
            <a:ext cx="8229600" cy="1143000"/>
          </a:xfrm>
        </p:spPr>
        <p:txBody>
          <a:bodyPr>
            <a:noAutofit/>
          </a:bodyPr>
          <a:lstStyle/>
          <a:p>
            <a:r>
              <a:rPr lang="fr-FR" sz="3000" dirty="0"/>
              <a:t>Principes directeurs dans le choix des aliments</a:t>
            </a:r>
            <a:br>
              <a:rPr lang="fr-FR" sz="3600" dirty="0"/>
            </a:br>
            <a:r>
              <a:rPr lang="fr-FR" sz="3600" dirty="0"/>
              <a:t>2. Qualité</a:t>
            </a:r>
            <a:br>
              <a:rPr lang="fr-FR" sz="3600" dirty="0"/>
            </a:br>
            <a:r>
              <a:rPr lang="fr-FR" sz="2600" cap="none" dirty="0"/>
              <a:t>Choisissez la plus grande partie de votre alimentation parmi les aliments complets – non raffinés. Ces aliments sont plutôt riches en nutriments qu’en calories.</a:t>
            </a:r>
            <a:br>
              <a:rPr lang="fr-FR" sz="2600" cap="none" dirty="0"/>
            </a:br>
            <a:endParaRPr lang="en-US" sz="2600" dirty="0"/>
          </a:p>
        </p:txBody>
      </p:sp>
      <p:sp>
        <p:nvSpPr>
          <p:cNvPr id="4" name="Date Placeholder 3"/>
          <p:cNvSpPr>
            <a:spLocks noGrp="1"/>
          </p:cNvSpPr>
          <p:nvPr>
            <p:ph type="dt" sz="half" idx="10"/>
          </p:nvPr>
        </p:nvSpPr>
        <p:spPr/>
        <p:txBody>
          <a:bodyPr/>
          <a:lstStyle/>
          <a:p>
            <a:r>
              <a:rPr lang="en-US" dirty="0"/>
              <a:t>CELEBRATIONS®</a:t>
            </a:r>
          </a:p>
        </p:txBody>
      </p:sp>
      <p:sp>
        <p:nvSpPr>
          <p:cNvPr id="5" name="Footer Placeholder 4"/>
          <p:cNvSpPr>
            <a:spLocks noGrp="1"/>
          </p:cNvSpPr>
          <p:nvPr>
            <p:ph type="ftr" sz="quarter" idx="11"/>
          </p:nvPr>
        </p:nvSpPr>
        <p:spPr/>
        <p:txBody>
          <a:bodyPr/>
          <a:lstStyle/>
          <a:p>
            <a:r>
              <a:rPr lang="en-US" dirty="0"/>
              <a:t>Nutrition  15</a:t>
            </a:r>
          </a:p>
        </p:txBody>
      </p:sp>
      <p:pic>
        <p:nvPicPr>
          <p:cNvPr id="16386" name="Picture 2" descr="G:\For Merle\Chapter 11 - nutrition\Low Res\114274236 - mother and daught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47"/>
          <a:stretch/>
        </p:blipFill>
        <p:spPr bwMode="auto">
          <a:xfrm>
            <a:off x="2622794" y="2780928"/>
            <a:ext cx="62181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7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16832"/>
            <a:ext cx="8373616" cy="1143000"/>
          </a:xfrm>
        </p:spPr>
        <p:txBody>
          <a:bodyPr>
            <a:noAutofit/>
          </a:bodyPr>
          <a:lstStyle/>
          <a:p>
            <a:pPr algn="just"/>
            <a:r>
              <a:rPr lang="fr-FR" sz="2000" cap="none" dirty="0"/>
              <a:t>: L’obésité est un problème de plus en plus étendu dans le monde. Il est nécessaire d’équilibrer la quantité d’aliments fournissant de l’énergie que nous consommons (alimentation) et l’énergie que nous dépensons (activité physique) si nous voulons garder un poids adéquat favorable à la santé.</a:t>
            </a:r>
            <a:br>
              <a:rPr lang="fr-FR" sz="2000" cap="none" dirty="0"/>
            </a:br>
            <a:endParaRPr lang="en-US" sz="2000" cap="none"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2051720" y="3140968"/>
            <a:ext cx="4657273"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dirty="0"/>
              <a:t>CELEBRATIONS®</a:t>
            </a:r>
          </a:p>
        </p:txBody>
      </p:sp>
      <p:sp>
        <p:nvSpPr>
          <p:cNvPr id="5" name="Footer Placeholder 4"/>
          <p:cNvSpPr>
            <a:spLocks noGrp="1"/>
          </p:cNvSpPr>
          <p:nvPr>
            <p:ph type="ftr" sz="quarter" idx="11"/>
          </p:nvPr>
        </p:nvSpPr>
        <p:spPr/>
        <p:txBody>
          <a:bodyPr/>
          <a:lstStyle/>
          <a:p>
            <a:r>
              <a:rPr lang="en-US" dirty="0"/>
              <a:t>Nutrition  16</a:t>
            </a:r>
          </a:p>
        </p:txBody>
      </p:sp>
      <p:sp>
        <p:nvSpPr>
          <p:cNvPr id="6" name="Title 1"/>
          <p:cNvSpPr txBox="1">
            <a:spLocks/>
          </p:cNvSpPr>
          <p:nvPr/>
        </p:nvSpPr>
        <p:spPr>
          <a:xfrm>
            <a:off x="323528" y="436260"/>
            <a:ext cx="8229600" cy="114300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000" dirty="0"/>
              <a:t>Principes directeurs dans le choix des aliments</a:t>
            </a:r>
            <a:br>
              <a:rPr lang="fr-FR" sz="3600" dirty="0"/>
            </a:br>
            <a:r>
              <a:rPr lang="fr-FR" sz="3600" dirty="0"/>
              <a:t>3. Equilibre</a:t>
            </a:r>
            <a:endParaRPr lang="en-US" sz="3600" dirty="0"/>
          </a:p>
        </p:txBody>
      </p:sp>
    </p:spTree>
    <p:extLst>
      <p:ext uri="{BB962C8B-B14F-4D97-AF65-F5344CB8AC3E}">
        <p14:creationId xmlns:p14="http://schemas.microsoft.com/office/powerpoint/2010/main" val="314766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63234"/>
            <a:ext cx="8229600" cy="1143000"/>
          </a:xfrm>
        </p:spPr>
        <p:txBody>
          <a:bodyPr>
            <a:noAutofit/>
          </a:bodyPr>
          <a:lstStyle/>
          <a:p>
            <a:r>
              <a:rPr lang="fr-FR" sz="3000" cap="none" dirty="0"/>
              <a:t>Principes directeurs dans le choix des aliments</a:t>
            </a:r>
            <a:br>
              <a:rPr lang="fr-FR" sz="2000" cap="none" dirty="0"/>
            </a:br>
            <a:r>
              <a:rPr lang="fr-FR" sz="3600" cap="none" dirty="0"/>
              <a:t>4. Modération</a:t>
            </a:r>
            <a:br>
              <a:rPr lang="fr-FR" sz="2000" cap="none" dirty="0"/>
            </a:br>
            <a:r>
              <a:rPr lang="fr-FR" sz="2000" cap="none" dirty="0"/>
              <a:t>Certains éléments importants d’un régime alimentaire sain doivent être consommés uniquement en petites quantités. Nous avons besoin de quantités adéquates de gras essentiels. Les gras sont aussi le véhicule des vitamines solubles dans les gras. Il nous faut également de petites quantités de sel pour maintenir nos électrolytes. </a:t>
            </a:r>
            <a:br>
              <a:rPr lang="fr-FR" sz="2000" cap="none" dirty="0"/>
            </a:br>
            <a:endParaRPr lang="en-US" sz="2000" cap="none" dirty="0"/>
          </a:p>
        </p:txBody>
      </p:sp>
      <p:sp>
        <p:nvSpPr>
          <p:cNvPr id="5" name="Date Placeholder 4"/>
          <p:cNvSpPr>
            <a:spLocks noGrp="1"/>
          </p:cNvSpPr>
          <p:nvPr>
            <p:ph type="dt" sz="half" idx="10"/>
          </p:nvPr>
        </p:nvSpPr>
        <p:spPr/>
        <p:txBody>
          <a:bodyPr/>
          <a:lstStyle/>
          <a:p>
            <a:r>
              <a:rPr lang="en-US" dirty="0"/>
              <a:t>CELEBRATIONS®</a:t>
            </a:r>
          </a:p>
        </p:txBody>
      </p:sp>
      <p:pic>
        <p:nvPicPr>
          <p:cNvPr id="10243" name="Picture 3" descr="C:\Users\thomasn\Pictures\Thinkstock hmpix4\Thinkstock Nancy\Food or drink\1473208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777" y="2726748"/>
            <a:ext cx="2648652" cy="39757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thomasn\Pictures\Thinkstock hmpix4\Thinkstock Nancy\Food or drink\1451531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760" y="2726747"/>
            <a:ext cx="2974076" cy="23157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srcRect/>
          <a:stretch>
            <a:fillRect/>
          </a:stretch>
        </p:blipFill>
        <p:spPr bwMode="auto">
          <a:xfrm>
            <a:off x="5642760" y="5042484"/>
            <a:ext cx="2974076" cy="1656184"/>
          </a:xfrm>
          <a:prstGeom prst="rect">
            <a:avLst/>
          </a:prstGeom>
          <a:noFill/>
          <a:ln w="9525">
            <a:noFill/>
            <a:miter lim="800000"/>
            <a:headEnd/>
            <a:tailEnd/>
          </a:ln>
        </p:spPr>
      </p:pic>
    </p:spTree>
    <p:extLst>
      <p:ext uri="{BB962C8B-B14F-4D97-AF65-F5344CB8AC3E}">
        <p14:creationId xmlns:p14="http://schemas.microsoft.com/office/powerpoint/2010/main" val="32647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352928" cy="1143000"/>
          </a:xfrm>
        </p:spPr>
        <p:txBody>
          <a:bodyPr>
            <a:noAutofit/>
          </a:bodyPr>
          <a:lstStyle/>
          <a:p>
            <a:r>
              <a:rPr lang="fr-FR" sz="3000" dirty="0"/>
              <a:t>Principes directeurs dans le choix des aliments</a:t>
            </a:r>
            <a:br>
              <a:rPr lang="fr-FR" sz="3000" dirty="0"/>
            </a:br>
            <a:r>
              <a:rPr lang="fr-FR" sz="3600" dirty="0"/>
              <a:t>5. Ce qu’il faut éviter </a:t>
            </a:r>
            <a:br>
              <a:rPr lang="fr-FR" sz="3600" dirty="0"/>
            </a:br>
            <a:r>
              <a:rPr lang="fr-FR" sz="2500" cap="none" dirty="0"/>
              <a:t>Aliments trop gras, trop salés, trop sucrés, industriels, </a:t>
            </a:r>
            <a:r>
              <a:rPr lang="fr-FR" sz="2400" cap="none" dirty="0"/>
              <a:t>raffinés où de grandes quantités d’éléments nutritifs qu’ils contiennent ont été enlevées, et les aliments et boissons qui n’ont aucune valeur nutritive (alcool, café et boissons gazeuses sucrées</a:t>
            </a:r>
            <a:r>
              <a:rPr lang="fr-FR" sz="2400" dirty="0"/>
              <a:t>).</a:t>
            </a:r>
            <a:endParaRPr lang="en-US" sz="2500" dirty="0"/>
          </a:p>
        </p:txBody>
      </p:sp>
      <p:sp>
        <p:nvSpPr>
          <p:cNvPr id="5" name="Date Placeholder 4"/>
          <p:cNvSpPr>
            <a:spLocks noGrp="1"/>
          </p:cNvSpPr>
          <p:nvPr>
            <p:ph type="dt" sz="half" idx="10"/>
          </p:nvPr>
        </p:nvSpPr>
        <p:spPr/>
        <p:txBody>
          <a:bodyPr/>
          <a:lstStyle/>
          <a:p>
            <a:r>
              <a:rPr lang="en-US"/>
              <a:t>CELEBRATIONS®</a:t>
            </a:r>
            <a:endParaRPr lang="en-US" dirty="0"/>
          </a:p>
        </p:txBody>
      </p:sp>
      <p:pic>
        <p:nvPicPr>
          <p:cNvPr id="17410" name="Picture 2" descr="C:\Users\thomasn\Downloads\1583355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10" b="5790"/>
          <a:stretch/>
        </p:blipFill>
        <p:spPr bwMode="auto">
          <a:xfrm>
            <a:off x="1619672" y="3284984"/>
            <a:ext cx="6264796" cy="342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085584" cy="2247528"/>
          </a:xfrm>
        </p:spPr>
        <p:txBody>
          <a:bodyPr>
            <a:noAutofit/>
          </a:bodyPr>
          <a:lstStyle/>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pPr algn="just"/>
            <a:endParaRPr lang="fr-FR" sz="2400" dirty="0"/>
          </a:p>
          <a:p>
            <a:pPr algn="just"/>
            <a:r>
              <a:rPr lang="fr-FR" sz="2400" dirty="0"/>
              <a:t>Simplicité dans la préparation des repas, intégrer l’enfant à la préparation des repas</a:t>
            </a:r>
          </a:p>
          <a:p>
            <a:pPr algn="just">
              <a:buNone/>
            </a:pPr>
            <a:r>
              <a:rPr lang="fr-FR" sz="2400" dirty="0"/>
              <a:t>« Régularité des repas, bonnes habitudes diététiques, ni sucreries ni aliments destinés aux adultes, simplicité dans la préparation des repas, tempérance, éviter les stimulants… » </a:t>
            </a:r>
          </a:p>
          <a:p>
            <a:pPr algn="just">
              <a:buNone/>
            </a:pPr>
            <a:r>
              <a:rPr lang="fr-FR" sz="2400" dirty="0"/>
              <a:t>    Conseils sur la nutrition et les aliments p 265- 291</a:t>
            </a:r>
          </a:p>
          <a:p>
            <a:pPr algn="just"/>
            <a:r>
              <a:rPr lang="fr-FR" sz="2400" dirty="0"/>
              <a:t>Besoins en protéine  chez l’enfant  </a:t>
            </a:r>
          </a:p>
          <a:p>
            <a:pPr algn="just">
              <a:buNone/>
            </a:pPr>
            <a:r>
              <a:rPr lang="fr-FR" sz="2400" dirty="0"/>
              <a:t>Protéines = 20%  alimentation</a:t>
            </a:r>
          </a:p>
          <a:p>
            <a:pPr algn="just">
              <a:buNone/>
            </a:pPr>
            <a:r>
              <a:rPr lang="fr-FR" sz="2400" dirty="0"/>
              <a:t>P 20   L 25  G 55</a:t>
            </a:r>
          </a:p>
          <a:p>
            <a:pPr algn="just">
              <a:buNone/>
            </a:pPr>
            <a:r>
              <a:rPr lang="fr-FR" sz="2400" dirty="0"/>
              <a:t>9g / jour de 0-36 mois (lait)</a:t>
            </a:r>
          </a:p>
          <a:p>
            <a:pPr marL="514350" indent="-514350" algn="just">
              <a:buNone/>
            </a:pPr>
            <a:r>
              <a:rPr lang="fr-FR" sz="2400" dirty="0"/>
              <a:t>20 à 30g / jour de 4 – 18 ans  =  100 g viande ou de poisson, </a:t>
            </a:r>
          </a:p>
          <a:p>
            <a:pPr marL="514350" indent="-514350" algn="just">
              <a:buNone/>
            </a:pPr>
            <a:r>
              <a:rPr lang="fr-FR" sz="2400" dirty="0"/>
              <a:t>	200g de légumineuses, 3 œufs entiers, 110g de tofu, 100g de céréales, 100g de noix</a:t>
            </a:r>
          </a:p>
          <a:p>
            <a:pPr algn="just">
              <a:buNone/>
            </a:pPr>
            <a:endParaRPr lang="fr-FR" sz="2400" dirty="0"/>
          </a:p>
          <a:p>
            <a:pPr algn="just">
              <a:buNone/>
            </a:pPr>
            <a:endParaRPr lang="fr-FR" sz="2400" dirty="0"/>
          </a:p>
          <a:p>
            <a:pPr algn="just">
              <a:buNone/>
            </a:pPr>
            <a:endParaRPr lang="fr-F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20688"/>
            <a:ext cx="8229600" cy="4839816"/>
          </a:xfrm>
        </p:spPr>
        <p:txBody>
          <a:bodyPr>
            <a:noAutofit/>
          </a:bodyPr>
          <a:lstStyle/>
          <a:p>
            <a:pPr algn="just"/>
            <a:r>
              <a:rPr lang="fr-FR" sz="2800" dirty="0"/>
              <a:t>Hygiène corporelle et bucco-dentaire (eau)</a:t>
            </a:r>
          </a:p>
          <a:p>
            <a:pPr algn="just">
              <a:buNone/>
            </a:pPr>
            <a:r>
              <a:rPr lang="fr-FR" sz="2800" dirty="0"/>
              <a:t>«  Les enfants devraient acquérir très tôt les rudiments de physiologie et d’hygiène » Education p 222</a:t>
            </a:r>
          </a:p>
          <a:p>
            <a:pPr algn="just"/>
            <a:r>
              <a:rPr lang="fr-FR" sz="2800" dirty="0"/>
              <a:t>Rythme de sommeil régulier en quantité et en qualité</a:t>
            </a:r>
          </a:p>
          <a:p>
            <a:pPr algn="just">
              <a:buNone/>
            </a:pPr>
            <a:r>
              <a:rPr lang="fr-FR" sz="2800" dirty="0"/>
              <a:t>8 h de sommeil minimum chez l’enfant</a:t>
            </a:r>
          </a:p>
          <a:p>
            <a:pPr algn="just">
              <a:buNone/>
            </a:pPr>
            <a:r>
              <a:rPr lang="fr-FR" sz="2800" dirty="0"/>
              <a:t>Meilleur sommeil, meilleur apprentissage, humeur régulée, respect du rythme et de la routine du soir (sécurité)</a:t>
            </a:r>
          </a:p>
          <a:p>
            <a:pPr algn="just"/>
            <a:r>
              <a:rPr lang="fr-FR" sz="2800" dirty="0"/>
              <a:t>Exercice physique</a:t>
            </a:r>
          </a:p>
          <a:p>
            <a:pPr algn="just">
              <a:buNone/>
            </a:pPr>
            <a:r>
              <a:rPr lang="fr-FR" sz="2800" dirty="0"/>
              <a:t>adapté à l’enfant</a:t>
            </a:r>
          </a:p>
        </p:txBody>
      </p:sp>
      <p:pic>
        <p:nvPicPr>
          <p:cNvPr id="4" name="Picture 2" descr="C:\Users\thomasn\Pictures\Thinkstock hmpix4\Thinkstock Nancy\Exercise, sports, outdoor activity, obesity\14518585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35" b="99379" l="966" r="99034"/>
                    </a14:imgEffect>
                  </a14:imgLayer>
                </a14:imgProps>
              </a:ext>
              <a:ext uri="{28A0092B-C50C-407E-A947-70E740481C1C}">
                <a14:useLocalDpi xmlns:a14="http://schemas.microsoft.com/office/drawing/2010/main" val="0"/>
              </a:ext>
            </a:extLst>
          </a:blip>
          <a:srcRect/>
          <a:stretch>
            <a:fillRect/>
          </a:stretch>
        </p:blipFill>
        <p:spPr bwMode="auto">
          <a:xfrm>
            <a:off x="6372200" y="4741912"/>
            <a:ext cx="3176322" cy="2116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For Merle\Chapter 6 - rest\56529607 - Asian baby sleepin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857"/>
          <a:stretch/>
        </p:blipFill>
        <p:spPr bwMode="auto">
          <a:xfrm>
            <a:off x="3851920" y="4892359"/>
            <a:ext cx="3026296" cy="1965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E568C6-25B5-4D0F-9B17-4555E164E041}"/>
              </a:ext>
            </a:extLst>
          </p:cNvPr>
          <p:cNvSpPr>
            <a:spLocks noGrp="1"/>
          </p:cNvSpPr>
          <p:nvPr>
            <p:ph idx="1"/>
          </p:nvPr>
        </p:nvSpPr>
        <p:spPr>
          <a:xfrm>
            <a:off x="611560" y="908720"/>
            <a:ext cx="8136904" cy="5184576"/>
          </a:xfrm>
        </p:spPr>
        <p:txBody>
          <a:bodyPr>
            <a:noAutofit/>
          </a:bodyPr>
          <a:lstStyle/>
          <a:p>
            <a:pPr algn="just"/>
            <a:r>
              <a:rPr lang="fr-FR" sz="2500" dirty="0"/>
              <a:t>Les enfants et les adolescents qui sont confinés à un enseignement livresque en classe ne peuvent avoir de saines constitutions. Les efforts intellectuels sans exercice physique correspondant font monter le sang au cerveau, si bien que le système circulatoire est déséquilibré. Il y a trop de sang au cerveau et pas assez aux extrémités. </a:t>
            </a:r>
          </a:p>
          <a:p>
            <a:pPr algn="just"/>
            <a:r>
              <a:rPr lang="fr-FR" sz="2500" dirty="0"/>
              <a:t>Les études doivent être réglementées et réservées à certaines heures, une partie du temps étant consacré aux activités physiques. Si les étudiants ont l'habitude de manger, de se vêtir et de dormir en harmonie avec les lois de la santé, ils acquerront une éducation sans sacrifier leur santé physique et mentale. [...]CEPE p 69</a:t>
            </a:r>
          </a:p>
        </p:txBody>
      </p:sp>
    </p:spTree>
    <p:extLst>
      <p:ext uri="{BB962C8B-B14F-4D97-AF65-F5344CB8AC3E}">
        <p14:creationId xmlns:p14="http://schemas.microsoft.com/office/powerpoint/2010/main" val="1469684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484784"/>
            <a:ext cx="7772400" cy="3649133"/>
          </a:xfrm>
        </p:spPr>
        <p:txBody>
          <a:bodyPr>
            <a:noAutofit/>
          </a:bodyPr>
          <a:lstStyle/>
          <a:p>
            <a:pPr algn="just"/>
            <a:r>
              <a:rPr lang="fr-FR" sz="3600" dirty="0"/>
              <a:t>Habillement avec des vêtements propres en rapport avec les conditions climatiques</a:t>
            </a:r>
          </a:p>
          <a:p>
            <a:pPr algn="just"/>
            <a:r>
              <a:rPr lang="fr-FR" sz="3600" dirty="0"/>
              <a:t>Importance de l’ordre et de la propreté</a:t>
            </a:r>
          </a:p>
          <a:p>
            <a:pPr algn="just"/>
            <a:r>
              <a:rPr lang="fr-FR" sz="3600" dirty="0"/>
              <a:t>Vaccination, contrôle audition et de la vision, suivi de la courbe staturo-pondérale </a:t>
            </a:r>
          </a:p>
          <a:p>
            <a:pPr algn="just">
              <a:buNone/>
            </a:pPr>
            <a:r>
              <a:rPr lang="fr-FR" sz="3600" dirty="0"/>
              <a:t>  (IMC)</a:t>
            </a:r>
          </a:p>
          <a:p>
            <a:pPr algn="just"/>
            <a:endParaRPr lang="fr-FR" sz="3600" dirty="0"/>
          </a:p>
        </p:txBody>
      </p:sp>
      <p:pic>
        <p:nvPicPr>
          <p:cNvPr id="4" name="Picture 2" descr="G:\For Merle\Chapter 9 - integrity\Low Res\dv7550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78" b="28774"/>
          <a:stretch/>
        </p:blipFill>
        <p:spPr bwMode="auto">
          <a:xfrm>
            <a:off x="5772319" y="4249975"/>
            <a:ext cx="2904138" cy="2347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649" y="116632"/>
            <a:ext cx="7772400" cy="1456267"/>
          </a:xfrm>
        </p:spPr>
        <p:txBody>
          <a:bodyPr>
            <a:normAutofit/>
          </a:bodyPr>
          <a:lstStyle/>
          <a:p>
            <a:r>
              <a:rPr lang="fr-FR" sz="6000" b="1" dirty="0">
                <a:solidFill>
                  <a:srgbClr val="FF0000"/>
                </a:solidFill>
              </a:rPr>
              <a:t>2- Mentale</a:t>
            </a:r>
          </a:p>
        </p:txBody>
      </p:sp>
      <p:sp>
        <p:nvSpPr>
          <p:cNvPr id="3" name="Espace réservé du contenu 2"/>
          <p:cNvSpPr>
            <a:spLocks noGrp="1"/>
          </p:cNvSpPr>
          <p:nvPr>
            <p:ph idx="1"/>
          </p:nvPr>
        </p:nvSpPr>
        <p:spPr>
          <a:xfrm>
            <a:off x="442649" y="2348880"/>
            <a:ext cx="8147248" cy="3649133"/>
          </a:xfrm>
        </p:spPr>
        <p:txBody>
          <a:bodyPr>
            <a:noAutofit/>
          </a:bodyPr>
          <a:lstStyle/>
          <a:p>
            <a:pPr algn="just"/>
            <a:r>
              <a:rPr lang="fr-FR" sz="2400" dirty="0"/>
              <a:t>Affection, amour, discipline, obéissance, équilibre familial</a:t>
            </a:r>
          </a:p>
          <a:p>
            <a:pPr algn="just"/>
            <a:r>
              <a:rPr lang="fr-FR" sz="2400" dirty="0"/>
              <a:t>Qui je suis ?</a:t>
            </a:r>
          </a:p>
          <a:p>
            <a:pPr marL="0" indent="0" algn="just">
              <a:buNone/>
            </a:pPr>
            <a:r>
              <a:rPr lang="fr-FR" sz="2400" dirty="0"/>
              <a:t>«  L’</a:t>
            </a:r>
            <a:r>
              <a:rPr lang="fr-FR" sz="2400" dirty="0" err="1"/>
              <a:t>obeïssance</a:t>
            </a:r>
            <a:r>
              <a:rPr lang="fr-FR" sz="2400" dirty="0"/>
              <a:t> est l’une des premières choses que doit apprendre un enfant » ; « La discipline veut permettre aux enfants de devenir autonomes » ; «  Enseignons aux enfants que tout est régi par des lois »  Education p 319 </a:t>
            </a:r>
          </a:p>
          <a:p>
            <a:pPr marL="0" indent="0" algn="just">
              <a:buNone/>
            </a:pPr>
            <a:r>
              <a:rPr lang="fr-FR" sz="2400" dirty="0"/>
              <a:t>« Dès leur enfance, les jeunes ont besoin de voir s’édifier une barrière solide entre eux et le monde, de manière à empêcher les influences corruptrices de les affecter » Conseils aux enseignants, parents et étudiants p 119</a:t>
            </a:r>
          </a:p>
          <a:p>
            <a:pPr marL="0" indent="0" algn="just">
              <a:buNone/>
            </a:pPr>
            <a:r>
              <a:rPr lang="fr-FR" sz="2400" dirty="0"/>
              <a:t>« Les parents devraient comprendre qu’ils assument la responsabilité de préserver leur foyer de toute corruption morale »  Foyer Chrétien p 19</a:t>
            </a:r>
          </a:p>
          <a:p>
            <a:pPr algn="just"/>
            <a:endParaRPr lang="fr-F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09601"/>
            <a:ext cx="7834064" cy="1456267"/>
          </a:xfrm>
        </p:spPr>
        <p:txBody>
          <a:bodyPr>
            <a:normAutofit/>
          </a:bodyPr>
          <a:lstStyle/>
          <a:p>
            <a:r>
              <a:rPr lang="fr-FR" sz="5000" b="1" dirty="0">
                <a:solidFill>
                  <a:srgbClr val="FF0000"/>
                </a:solidFill>
              </a:rPr>
              <a:t>Composantes de la santé</a:t>
            </a:r>
          </a:p>
        </p:txBody>
      </p:sp>
      <p:sp>
        <p:nvSpPr>
          <p:cNvPr id="3" name="Espace réservé du contenu 2"/>
          <p:cNvSpPr>
            <a:spLocks noGrp="1"/>
          </p:cNvSpPr>
          <p:nvPr>
            <p:ph idx="1"/>
          </p:nvPr>
        </p:nvSpPr>
        <p:spPr>
          <a:xfrm>
            <a:off x="827584" y="2348880"/>
            <a:ext cx="6419056" cy="3653760"/>
          </a:xfrm>
        </p:spPr>
        <p:txBody>
          <a:bodyPr>
            <a:normAutofit/>
          </a:bodyPr>
          <a:lstStyle/>
          <a:p>
            <a:r>
              <a:rPr lang="fr-FR" sz="4800" dirty="0"/>
              <a:t>Physique</a:t>
            </a:r>
          </a:p>
          <a:p>
            <a:r>
              <a:rPr lang="fr-FR" sz="4800" dirty="0"/>
              <a:t>Mentale</a:t>
            </a:r>
          </a:p>
          <a:p>
            <a:r>
              <a:rPr lang="fr-FR" sz="4800" dirty="0"/>
              <a:t>Sociale </a:t>
            </a:r>
          </a:p>
          <a:p>
            <a:r>
              <a:rPr lang="fr-FR" sz="4800" dirty="0"/>
              <a:t>Spirituelle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a:bodyPr>
          <a:lstStyle/>
          <a:p>
            <a:r>
              <a:rPr lang="fr-FR" sz="6000" b="1" dirty="0">
                <a:solidFill>
                  <a:srgbClr val="FF0000"/>
                </a:solidFill>
              </a:rPr>
              <a:t>3- Sociale</a:t>
            </a:r>
          </a:p>
        </p:txBody>
      </p:sp>
      <p:pic>
        <p:nvPicPr>
          <p:cNvPr id="4" name="Picture 2" descr="G:\For Merle\Chapter 12 - social support\86529234 - grandkids kissing grandma.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0" y="1700808"/>
            <a:ext cx="4038600" cy="2692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Espace réservé du contenu 5"/>
          <p:cNvSpPr>
            <a:spLocks noGrp="1"/>
          </p:cNvSpPr>
          <p:nvPr>
            <p:ph sz="half" idx="2"/>
          </p:nvPr>
        </p:nvSpPr>
        <p:spPr>
          <a:xfrm>
            <a:off x="3995936" y="1268760"/>
            <a:ext cx="4834880" cy="5400600"/>
          </a:xfrm>
        </p:spPr>
        <p:txBody>
          <a:bodyPr>
            <a:noAutofit/>
          </a:bodyPr>
          <a:lstStyle/>
          <a:p>
            <a:pPr algn="just"/>
            <a:r>
              <a:rPr lang="fr-FR" sz="2200" dirty="0"/>
              <a:t>Relations : Parents, famille, amis église, école</a:t>
            </a:r>
          </a:p>
          <a:p>
            <a:pPr algn="just"/>
            <a:r>
              <a:rPr lang="fr-FR" sz="2200" dirty="0"/>
              <a:t>Responsabilités, travail</a:t>
            </a:r>
          </a:p>
          <a:p>
            <a:pPr algn="just"/>
            <a:r>
              <a:rPr lang="fr-FR" sz="2200" dirty="0"/>
              <a:t>Rapport à l’argent</a:t>
            </a:r>
          </a:p>
          <a:p>
            <a:pPr algn="just"/>
            <a:r>
              <a:rPr lang="fr-FR" sz="2200" dirty="0"/>
              <a:t>«  Les enfants doivent assumer leur part de travail quotidien, ils doivent apprendre à travailler avec délicatesse et méthode » Education p 251, 317 </a:t>
            </a:r>
          </a:p>
          <a:p>
            <a:pPr algn="just"/>
            <a:r>
              <a:rPr lang="fr-FR" sz="2200" dirty="0"/>
              <a:t>«  Chaque foyer devrait être un lieu où règne l’amour, un lieu où les anges de Dieu demeurent pour exercer leur influence apaisante et adoucissante sur les cœurs des parents et des enfants » Foyer Chrétien p 18</a:t>
            </a:r>
          </a:p>
          <a:p>
            <a:pPr algn="just"/>
            <a:endParaRPr lang="fr-FR" sz="2200" dirty="0"/>
          </a:p>
        </p:txBody>
      </p:sp>
      <p:pic>
        <p:nvPicPr>
          <p:cNvPr id="5" name="Picture 2" descr="G:\For Merle\Chapter 12 - social support\Low Res\cropped dv168066a - groups of teenagers in a hudd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17" b="18351"/>
          <a:stretch/>
        </p:blipFill>
        <p:spPr bwMode="auto">
          <a:xfrm>
            <a:off x="467544" y="4509120"/>
            <a:ext cx="3131840" cy="211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a:bodyPr>
          <a:lstStyle/>
          <a:p>
            <a:r>
              <a:rPr lang="fr-FR" sz="6000" b="1" dirty="0">
                <a:solidFill>
                  <a:srgbClr val="FF0000"/>
                </a:solidFill>
              </a:rPr>
              <a:t>4- Spirituelle</a:t>
            </a:r>
          </a:p>
        </p:txBody>
      </p:sp>
      <p:pic>
        <p:nvPicPr>
          <p:cNvPr id="4" name="Picture 2" descr="C:\Users\thomasn\Pictures\Thinkstock hmpix4\Thinkstock Nancy\Prayer, Praise\200322906-001.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tretch/>
        </p:blipFill>
        <p:spPr bwMode="auto">
          <a:xfrm>
            <a:off x="251521" y="1772816"/>
            <a:ext cx="2808312" cy="479392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p:cNvSpPr>
            <a:spLocks noGrp="1"/>
          </p:cNvSpPr>
          <p:nvPr>
            <p:ph sz="half" idx="2"/>
          </p:nvPr>
        </p:nvSpPr>
        <p:spPr>
          <a:xfrm>
            <a:off x="3275856" y="1682459"/>
            <a:ext cx="5482952" cy="4893291"/>
          </a:xfrm>
        </p:spPr>
        <p:txBody>
          <a:bodyPr>
            <a:noAutofit/>
          </a:bodyPr>
          <a:lstStyle/>
          <a:p>
            <a:pPr algn="just"/>
            <a:r>
              <a:rPr lang="fr-FR" sz="2600" dirty="0"/>
              <a:t>«  Les enfants doivent apprendre à connaitre Dieu à travers la nature » Education p 112, 113</a:t>
            </a:r>
          </a:p>
          <a:p>
            <a:pPr algn="just"/>
            <a:r>
              <a:rPr lang="fr-FR" sz="2600" dirty="0"/>
              <a:t>« La notion de sainteté devant Dieu doit pénétrer le foyer… Les parents et les enfants doivent apprendre à coopérer avec Dieu. Ils doivent s’efforcer d’harmoniser leurs habitudes et leur manière de vivre avec les plans de Dieu » Foyer chrétien p 19</a:t>
            </a:r>
          </a:p>
          <a:p>
            <a:pPr algn="just"/>
            <a:r>
              <a:rPr lang="fr-FR" sz="2600" dirty="0"/>
              <a:t>Moi et Dieu ? Vrai relation personnelle avec Dieu</a:t>
            </a:r>
          </a:p>
          <a:p>
            <a:pPr algn="just"/>
            <a:endParaRPr lang="fr-FR"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1556792"/>
            <a:ext cx="8290120" cy="2184272"/>
          </a:xfrm>
        </p:spPr>
        <p:txBody>
          <a:bodyPr>
            <a:noAutofit/>
          </a:bodyPr>
          <a:lstStyle/>
          <a:p>
            <a:r>
              <a:rPr lang="fr-FR" sz="6000" b="1" dirty="0">
                <a:solidFill>
                  <a:srgbClr val="FF0000"/>
                </a:solidFill>
              </a:rPr>
              <a:t>Exemples de santé de l’enfant dans la bible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592888" cy="1240243"/>
          </a:xfrm>
        </p:spPr>
        <p:txBody>
          <a:bodyPr>
            <a:normAutofit/>
          </a:bodyPr>
          <a:lstStyle/>
          <a:p>
            <a:r>
              <a:rPr lang="fr-FR" sz="4000" b="1" dirty="0">
                <a:solidFill>
                  <a:srgbClr val="FF0000"/>
                </a:solidFill>
              </a:rPr>
              <a:t>Jean LE </a:t>
            </a:r>
            <a:r>
              <a:rPr lang="fr-FR" sz="4000" b="1" dirty="0" err="1">
                <a:solidFill>
                  <a:srgbClr val="FF0000"/>
                </a:solidFill>
              </a:rPr>
              <a:t>BApTISTE</a:t>
            </a:r>
            <a:endParaRPr lang="fr-FR" sz="4000" b="1" dirty="0">
              <a:solidFill>
                <a:srgbClr val="FF0000"/>
              </a:solidFill>
            </a:endParaRPr>
          </a:p>
        </p:txBody>
      </p:sp>
      <p:sp>
        <p:nvSpPr>
          <p:cNvPr id="4" name="Espace réservé du contenu 3"/>
          <p:cNvSpPr>
            <a:spLocks noGrp="1"/>
          </p:cNvSpPr>
          <p:nvPr>
            <p:ph sz="half" idx="1"/>
          </p:nvPr>
        </p:nvSpPr>
        <p:spPr>
          <a:xfrm>
            <a:off x="457200" y="1772816"/>
            <a:ext cx="4906888" cy="4434840"/>
          </a:xfrm>
        </p:spPr>
        <p:txBody>
          <a:bodyPr>
            <a:noAutofit/>
          </a:bodyPr>
          <a:lstStyle/>
          <a:p>
            <a:pPr algn="just"/>
            <a:r>
              <a:rPr lang="fr-FR" sz="2400" dirty="0"/>
              <a:t>Luc 1 : 11-17</a:t>
            </a:r>
          </a:p>
          <a:p>
            <a:pPr algn="just"/>
            <a:r>
              <a:rPr lang="fr-FR" sz="2400" dirty="0"/>
              <a:t>Conseils donnés à la mère : ni vin, ni liqueur enivrante, rempli du Saint-Esprit</a:t>
            </a:r>
          </a:p>
          <a:p>
            <a:pPr algn="just"/>
            <a:r>
              <a:rPr lang="fr-FR" sz="2400" dirty="0"/>
              <a:t>Quelle était sa mission? : préparer au Seigneur un peuple bien disposé</a:t>
            </a:r>
          </a:p>
          <a:p>
            <a:pPr algn="just"/>
            <a:r>
              <a:rPr lang="fr-FR" sz="2400" dirty="0"/>
              <a:t>Qui a choisit Jean? : Dieu lui même</a:t>
            </a:r>
          </a:p>
          <a:p>
            <a:pPr algn="just"/>
            <a:r>
              <a:rPr lang="fr-FR" sz="2400" dirty="0"/>
              <a:t>Quel est le bilan de sa vie? : Bilan positif, vie en accord avec la loi de Dieu</a:t>
            </a:r>
          </a:p>
          <a:p>
            <a:pPr algn="just"/>
            <a:r>
              <a:rPr lang="fr-FR" sz="2400" dirty="0"/>
              <a:t>Quelle est la finalité, le rapport mission / vie de Jean?  Elle est positive, il a rempli sa mission</a:t>
            </a:r>
          </a:p>
        </p:txBody>
      </p:sp>
      <p:pic>
        <p:nvPicPr>
          <p:cNvPr id="20481" name="Picture 1"/>
          <p:cNvPicPr>
            <a:picLocks noGrp="1" noChangeAspect="1" noChangeArrowheads="1"/>
          </p:cNvPicPr>
          <p:nvPr>
            <p:ph sz="half" idx="2"/>
          </p:nvPr>
        </p:nvPicPr>
        <p:blipFill>
          <a:blip r:embed="rId2" cstate="print"/>
          <a:stretch>
            <a:fillRect/>
          </a:stretch>
        </p:blipFill>
        <p:spPr bwMode="auto">
          <a:xfrm>
            <a:off x="5724128" y="1916832"/>
            <a:ext cx="3168352" cy="4163806"/>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229600" cy="1143000"/>
          </a:xfrm>
        </p:spPr>
        <p:txBody>
          <a:bodyPr/>
          <a:lstStyle/>
          <a:p>
            <a:r>
              <a:rPr lang="fr-FR" b="1" dirty="0">
                <a:solidFill>
                  <a:srgbClr val="FF0000"/>
                </a:solidFill>
              </a:rPr>
              <a:t>Samson « le batailleur »</a:t>
            </a:r>
          </a:p>
        </p:txBody>
      </p:sp>
      <p:sp>
        <p:nvSpPr>
          <p:cNvPr id="4" name="Espace réservé du contenu 3"/>
          <p:cNvSpPr>
            <a:spLocks noGrp="1"/>
          </p:cNvSpPr>
          <p:nvPr>
            <p:ph sz="half" idx="1"/>
          </p:nvPr>
        </p:nvSpPr>
        <p:spPr>
          <a:xfrm>
            <a:off x="323528" y="1736225"/>
            <a:ext cx="5112568" cy="4434840"/>
          </a:xfrm>
        </p:spPr>
        <p:txBody>
          <a:bodyPr>
            <a:noAutofit/>
          </a:bodyPr>
          <a:lstStyle/>
          <a:p>
            <a:pPr algn="just"/>
            <a:r>
              <a:rPr lang="fr-FR" sz="2200" dirty="0"/>
              <a:t>Juges 13 : 1-14</a:t>
            </a:r>
          </a:p>
          <a:p>
            <a:pPr algn="just"/>
            <a:r>
              <a:rPr lang="fr-FR" sz="2200" dirty="0"/>
              <a:t>Conseils donnés à la mère : ni vin, ni produit de la vigne, ni liqueur forte, rien d’impur, pas de rasoir sur sa tête, consacré à Dieu</a:t>
            </a:r>
          </a:p>
          <a:p>
            <a:pPr algn="just"/>
            <a:r>
              <a:rPr lang="fr-FR" sz="2200" dirty="0"/>
              <a:t>Quelle était sa mission? : Commencera à délivrer Israël de la main des Philistins</a:t>
            </a:r>
          </a:p>
          <a:p>
            <a:pPr algn="just"/>
            <a:r>
              <a:rPr lang="fr-FR" sz="2200" dirty="0"/>
              <a:t>Qui a choisit Samson? : Dieu lui même</a:t>
            </a:r>
          </a:p>
          <a:p>
            <a:pPr algn="just"/>
            <a:r>
              <a:rPr lang="fr-FR" sz="2200" dirty="0"/>
              <a:t>Quel est le bilan de la vie de Samson? : Bilan négatif, vie d’errances</a:t>
            </a:r>
          </a:p>
          <a:p>
            <a:pPr algn="just"/>
            <a:r>
              <a:rPr lang="fr-FR" sz="2200" dirty="0"/>
              <a:t>Quelle est la finalité de la vie de Samson? : finalité positive car il a tout de même accompli la mission à la fin de sa vie</a:t>
            </a:r>
          </a:p>
        </p:txBody>
      </p:sp>
      <p:pic>
        <p:nvPicPr>
          <p:cNvPr id="19457" name="Picture 1"/>
          <p:cNvPicPr>
            <a:picLocks noGrp="1" noChangeAspect="1" noChangeArrowheads="1"/>
          </p:cNvPicPr>
          <p:nvPr>
            <p:ph sz="half" idx="2"/>
          </p:nvPr>
        </p:nvPicPr>
        <p:blipFill>
          <a:blip r:embed="rId2" cstate="print"/>
          <a:stretch>
            <a:fillRect/>
          </a:stretch>
        </p:blipFill>
        <p:spPr bwMode="auto">
          <a:xfrm>
            <a:off x="5796136" y="1736225"/>
            <a:ext cx="2901008" cy="461665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229600" cy="1143000"/>
          </a:xfrm>
        </p:spPr>
        <p:txBody>
          <a:bodyPr>
            <a:normAutofit/>
          </a:bodyPr>
          <a:lstStyle/>
          <a:p>
            <a:r>
              <a:rPr lang="fr-FR" sz="3500" b="1" dirty="0">
                <a:solidFill>
                  <a:srgbClr val="FF0000"/>
                </a:solidFill>
              </a:rPr>
              <a:t>Samuel « qui écoute Dieu »</a:t>
            </a:r>
          </a:p>
        </p:txBody>
      </p:sp>
      <p:sp>
        <p:nvSpPr>
          <p:cNvPr id="4" name="Espace réservé du contenu 3"/>
          <p:cNvSpPr>
            <a:spLocks noGrp="1"/>
          </p:cNvSpPr>
          <p:nvPr>
            <p:ph sz="half" idx="1"/>
          </p:nvPr>
        </p:nvSpPr>
        <p:spPr>
          <a:xfrm>
            <a:off x="467544" y="1402143"/>
            <a:ext cx="5050903" cy="5265712"/>
          </a:xfrm>
        </p:spPr>
        <p:txBody>
          <a:bodyPr>
            <a:noAutofit/>
          </a:bodyPr>
          <a:lstStyle/>
          <a:p>
            <a:pPr algn="just"/>
            <a:r>
              <a:rPr lang="fr-FR" sz="2500" dirty="0"/>
              <a:t>1 Samuel 1 : 11</a:t>
            </a:r>
          </a:p>
          <a:p>
            <a:pPr algn="just"/>
            <a:r>
              <a:rPr lang="fr-FR" sz="2500" dirty="0"/>
              <a:t>Conseils donnés  à la mère: Aucun</a:t>
            </a:r>
          </a:p>
          <a:p>
            <a:pPr algn="just"/>
            <a:r>
              <a:rPr lang="fr-FR" sz="2500" dirty="0"/>
              <a:t>Décisions prises par la mère: pas de rasoir, consacré à Dieu</a:t>
            </a:r>
          </a:p>
          <a:p>
            <a:pPr algn="just"/>
            <a:r>
              <a:rPr lang="fr-FR" sz="2500" dirty="0"/>
              <a:t>Qui a choisit Samson? : sa mère en remerciement à DIEU</a:t>
            </a:r>
          </a:p>
          <a:p>
            <a:pPr algn="just"/>
            <a:r>
              <a:rPr lang="fr-FR" sz="2500" dirty="0"/>
              <a:t>Quelle était sa mission? : Aucune</a:t>
            </a:r>
          </a:p>
          <a:p>
            <a:pPr algn="just"/>
            <a:r>
              <a:rPr lang="fr-FR" sz="2500" dirty="0"/>
              <a:t>Quel est le bilan de la vie de Samuel? : Bilan positif, vie en adéquation avec la parole de Dieu</a:t>
            </a:r>
          </a:p>
          <a:p>
            <a:pPr algn="just"/>
            <a:r>
              <a:rPr lang="fr-FR" sz="2800" dirty="0"/>
              <a:t>Quelle est la finalité de la vie de Samuel?</a:t>
            </a:r>
            <a:r>
              <a:rPr lang="fr-FR" sz="2500" dirty="0"/>
              <a:t> : finalité positive</a:t>
            </a:r>
          </a:p>
        </p:txBody>
      </p:sp>
      <p:pic>
        <p:nvPicPr>
          <p:cNvPr id="18433" name="Picture 1"/>
          <p:cNvPicPr>
            <a:picLocks noGrp="1" noChangeAspect="1" noChangeArrowheads="1"/>
          </p:cNvPicPr>
          <p:nvPr>
            <p:ph sz="half" idx="2"/>
          </p:nvPr>
        </p:nvPicPr>
        <p:blipFill>
          <a:blip r:embed="rId2" cstate="print"/>
          <a:stretch>
            <a:fillRect/>
          </a:stretch>
        </p:blipFill>
        <p:spPr bwMode="auto">
          <a:xfrm>
            <a:off x="6012160" y="1412776"/>
            <a:ext cx="2964755" cy="525507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143000"/>
          </a:xfrm>
        </p:spPr>
        <p:txBody>
          <a:bodyPr>
            <a:noAutofit/>
          </a:bodyPr>
          <a:lstStyle/>
          <a:p>
            <a:r>
              <a:rPr lang="fr-FR" sz="4000" b="1" dirty="0">
                <a:solidFill>
                  <a:srgbClr val="FF0000"/>
                </a:solidFill>
              </a:rPr>
              <a:t>Phases de développement de l’enfant</a:t>
            </a:r>
          </a:p>
        </p:txBody>
      </p:sp>
      <p:sp>
        <p:nvSpPr>
          <p:cNvPr id="3" name="Espace réservé du contenu 2"/>
          <p:cNvSpPr>
            <a:spLocks noGrp="1"/>
          </p:cNvSpPr>
          <p:nvPr>
            <p:ph idx="1"/>
          </p:nvPr>
        </p:nvSpPr>
        <p:spPr>
          <a:xfrm>
            <a:off x="683568" y="1916832"/>
            <a:ext cx="7560840" cy="3741048"/>
          </a:xfrm>
        </p:spPr>
        <p:txBody>
          <a:bodyPr>
            <a:normAutofit lnSpcReduction="10000"/>
          </a:bodyPr>
          <a:lstStyle/>
          <a:p>
            <a:pPr>
              <a:buNone/>
            </a:pPr>
            <a:r>
              <a:rPr lang="fr-FR" sz="4000" dirty="0"/>
              <a:t>3 Phases principales dans le développement de l’enfant</a:t>
            </a:r>
          </a:p>
          <a:p>
            <a:pPr>
              <a:buNone/>
            </a:pPr>
            <a:endParaRPr lang="fr-FR" sz="4000" dirty="0"/>
          </a:p>
          <a:p>
            <a:r>
              <a:rPr lang="fr-FR" sz="3600" dirty="0"/>
              <a:t>Phase de fondation: 0-2 ans</a:t>
            </a:r>
          </a:p>
          <a:p>
            <a:r>
              <a:rPr lang="fr-FR" sz="3600" dirty="0"/>
              <a:t>Phase de base: 2-6 ans</a:t>
            </a:r>
          </a:p>
          <a:p>
            <a:r>
              <a:rPr lang="fr-FR" sz="3600" dirty="0"/>
              <a:t>Stade social: 7 ans à l’âge adulte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1143000"/>
          </a:xfrm>
        </p:spPr>
        <p:txBody>
          <a:bodyPr>
            <a:noAutofit/>
          </a:bodyPr>
          <a:lstStyle/>
          <a:p>
            <a:r>
              <a:rPr lang="fr-FR" sz="3500" dirty="0">
                <a:solidFill>
                  <a:srgbClr val="FF0000"/>
                </a:solidFill>
              </a:rPr>
              <a:t>Phase de fondation : 0-2 ans</a:t>
            </a:r>
            <a:br>
              <a:rPr lang="fr-FR" sz="3500" dirty="0">
                <a:solidFill>
                  <a:srgbClr val="FF0000"/>
                </a:solidFill>
              </a:rPr>
            </a:br>
            <a:endParaRPr lang="fr-FR" sz="3500" dirty="0">
              <a:solidFill>
                <a:srgbClr val="FF0000"/>
              </a:solidFill>
            </a:endParaRPr>
          </a:p>
        </p:txBody>
      </p:sp>
      <p:sp>
        <p:nvSpPr>
          <p:cNvPr id="3" name="Espace réservé du contenu 2"/>
          <p:cNvSpPr>
            <a:spLocks noGrp="1"/>
          </p:cNvSpPr>
          <p:nvPr>
            <p:ph idx="1"/>
          </p:nvPr>
        </p:nvSpPr>
        <p:spPr>
          <a:xfrm>
            <a:off x="457200" y="1556792"/>
            <a:ext cx="8147248" cy="4232218"/>
          </a:xfrm>
        </p:spPr>
        <p:txBody>
          <a:bodyPr>
            <a:noAutofit/>
          </a:bodyPr>
          <a:lstStyle/>
          <a:p>
            <a:pPr algn="just"/>
            <a:r>
              <a:rPr lang="fr-FR" sz="2500" dirty="0"/>
              <a:t>L’enfant est sous la contrainte de son immaturité organique</a:t>
            </a:r>
          </a:p>
          <a:p>
            <a:pPr algn="just"/>
            <a:r>
              <a:rPr lang="fr-FR" sz="2500" dirty="0"/>
              <a:t>Stade expérimentale (découverte des objets, succion réflexe, reconnaissance de l’objet, succion réflexe)</a:t>
            </a:r>
          </a:p>
          <a:p>
            <a:pPr algn="just"/>
            <a:r>
              <a:rPr lang="fr-FR" sz="2500" dirty="0"/>
              <a:t>Développement de la vue, le toucher, l’ouïe, </a:t>
            </a:r>
          </a:p>
          <a:p>
            <a:pPr algn="just"/>
            <a:r>
              <a:rPr lang="fr-FR" sz="2500" dirty="0"/>
              <a:t>L’enfant forme sa vision fondamentale de la vie</a:t>
            </a:r>
          </a:p>
          <a:p>
            <a:pPr algn="just"/>
            <a:r>
              <a:rPr lang="fr-FR" sz="2500" dirty="0"/>
              <a:t>Il construit la confiance en sa propre personne</a:t>
            </a:r>
          </a:p>
          <a:p>
            <a:pPr algn="just"/>
            <a:r>
              <a:rPr lang="fr-FR" sz="2500" dirty="0"/>
              <a:t>Période d’apprentissage et d’exploration</a:t>
            </a:r>
          </a:p>
          <a:p>
            <a:pPr algn="just"/>
            <a:r>
              <a:rPr lang="fr-FR" sz="2500" dirty="0"/>
              <a:t>Développement du langage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364" y="435279"/>
            <a:ext cx="8229600" cy="1143000"/>
          </a:xfrm>
        </p:spPr>
        <p:txBody>
          <a:bodyPr>
            <a:noAutofit/>
          </a:bodyPr>
          <a:lstStyle/>
          <a:p>
            <a:r>
              <a:rPr lang="fr-FR" sz="3500" dirty="0">
                <a:solidFill>
                  <a:srgbClr val="FF0000"/>
                </a:solidFill>
              </a:rPr>
              <a:t>Phase de base : 2-6 ans</a:t>
            </a:r>
            <a:br>
              <a:rPr lang="fr-FR" sz="3500" dirty="0">
                <a:solidFill>
                  <a:srgbClr val="FF0000"/>
                </a:solidFill>
              </a:rPr>
            </a:br>
            <a:endParaRPr lang="fr-FR" sz="3500" dirty="0">
              <a:solidFill>
                <a:srgbClr val="FF0000"/>
              </a:solidFill>
            </a:endParaRPr>
          </a:p>
        </p:txBody>
      </p:sp>
      <p:sp>
        <p:nvSpPr>
          <p:cNvPr id="3" name="Espace réservé du contenu 2"/>
          <p:cNvSpPr>
            <a:spLocks noGrp="1"/>
          </p:cNvSpPr>
          <p:nvPr>
            <p:ph idx="1"/>
          </p:nvPr>
        </p:nvSpPr>
        <p:spPr>
          <a:xfrm>
            <a:off x="323528" y="1412776"/>
            <a:ext cx="8363272" cy="5112568"/>
          </a:xfrm>
        </p:spPr>
        <p:txBody>
          <a:bodyPr>
            <a:noAutofit/>
          </a:bodyPr>
          <a:lstStyle/>
          <a:p>
            <a:pPr algn="just"/>
            <a:r>
              <a:rPr lang="fr-FR" sz="2400" dirty="0"/>
              <a:t>2-3 ans: Etape de transition et de déséquilibre, acquisition de la conscience de lui-même en tant qu’individu. Période du NON, importance de la discipline. Jeux d’imitation en temps réel.</a:t>
            </a:r>
          </a:p>
          <a:p>
            <a:pPr algn="just"/>
            <a:r>
              <a:rPr lang="fr-FR" sz="2400" dirty="0"/>
              <a:t>3-6 ans: Mise en place de la sociabilité, séparation progressive d’avec les parents, différenciation, découverte de l’identité sexuelle, mise en place des techniques fondamentales d’apprentissage, jeux d’imitation en différé.</a:t>
            </a:r>
          </a:p>
          <a:p>
            <a:pPr algn="just"/>
            <a:r>
              <a:rPr lang="fr-FR" sz="2400" dirty="0"/>
              <a:t>Le développement organique s’opère et permet à l’enfant d’interagir plus facilement avec son environnement physique et familial</a:t>
            </a:r>
          </a:p>
          <a:p>
            <a:pPr algn="just"/>
            <a:r>
              <a:rPr lang="fr-FR" sz="2400" b="1" dirty="0"/>
              <a:t>Les bases des répertoires comportementaux (habileté motrice, intelligence, langage, personnalité) sont mises en place </a:t>
            </a:r>
            <a:r>
              <a:rPr lang="fr-FR" sz="2400" dirty="0"/>
              <a:t>et se développeront jusqu’à l’âge adulte.</a:t>
            </a:r>
          </a:p>
          <a:p>
            <a:pPr algn="just"/>
            <a:endParaRPr lang="fr-F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Autofit/>
          </a:bodyPr>
          <a:lstStyle/>
          <a:p>
            <a:r>
              <a:rPr lang="fr-FR" sz="3500" dirty="0">
                <a:solidFill>
                  <a:srgbClr val="FF0000"/>
                </a:solidFill>
              </a:rPr>
              <a:t>Stade social : 7-adulte</a:t>
            </a:r>
            <a:br>
              <a:rPr lang="fr-FR" sz="3500" dirty="0">
                <a:solidFill>
                  <a:srgbClr val="FF0000"/>
                </a:solidFill>
              </a:rPr>
            </a:br>
            <a:endParaRPr lang="fr-FR" sz="3500" dirty="0">
              <a:solidFill>
                <a:srgbClr val="FF0000"/>
              </a:solidFill>
            </a:endParaRPr>
          </a:p>
        </p:txBody>
      </p:sp>
      <p:sp>
        <p:nvSpPr>
          <p:cNvPr id="3" name="Espace réservé du contenu 2"/>
          <p:cNvSpPr>
            <a:spLocks noGrp="1"/>
          </p:cNvSpPr>
          <p:nvPr>
            <p:ph idx="1"/>
          </p:nvPr>
        </p:nvSpPr>
        <p:spPr>
          <a:xfrm>
            <a:off x="539552" y="1844824"/>
            <a:ext cx="8229600" cy="4389120"/>
          </a:xfrm>
        </p:spPr>
        <p:txBody>
          <a:bodyPr>
            <a:noAutofit/>
          </a:bodyPr>
          <a:lstStyle/>
          <a:p>
            <a:pPr algn="just"/>
            <a:r>
              <a:rPr lang="fr-FR" sz="3000" dirty="0"/>
              <a:t>L’enfant conçoit les modifications et raisonne sur du matériel concret</a:t>
            </a:r>
          </a:p>
          <a:p>
            <a:pPr algn="just"/>
            <a:r>
              <a:rPr lang="fr-FR" sz="3000" dirty="0"/>
              <a:t>Raisonnement : hypothèses, déduction</a:t>
            </a:r>
          </a:p>
          <a:p>
            <a:pPr algn="just"/>
            <a:r>
              <a:rPr lang="fr-FR" sz="3000" dirty="0"/>
              <a:t>Probabilité, relativité…</a:t>
            </a:r>
          </a:p>
          <a:p>
            <a:pPr algn="just"/>
            <a:r>
              <a:rPr lang="fr-FR" sz="3000" dirty="0"/>
              <a:t>Ce stade permet l’évolution des répertoires comportementaux de la phase précédente. L’enfant sort de son milieu familial et son environnement social s’en trouve modifié (école, centre de vacances, église, amis…)</a:t>
            </a:r>
          </a:p>
          <a:p>
            <a:pPr algn="just"/>
            <a:endParaRPr lang="fr-FR"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628800"/>
            <a:ext cx="8229600" cy="2218258"/>
          </a:xfrm>
        </p:spPr>
        <p:txBody>
          <a:bodyPr>
            <a:noAutofit/>
          </a:bodyPr>
          <a:lstStyle/>
          <a:p>
            <a:r>
              <a:rPr lang="fr-FR" sz="6000" b="1" dirty="0">
                <a:solidFill>
                  <a:srgbClr val="FF0000"/>
                </a:solidFill>
              </a:rPr>
              <a:t>Comment contribuer à l’excellente santé de nos enfants?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229600" cy="1143000"/>
          </a:xfrm>
        </p:spPr>
        <p:txBody>
          <a:bodyPr>
            <a:normAutofit/>
          </a:bodyPr>
          <a:lstStyle/>
          <a:p>
            <a:r>
              <a:rPr lang="fr-FR" sz="3500" b="1" dirty="0"/>
              <a:t>Samuel à </a:t>
            </a:r>
            <a:r>
              <a:rPr lang="fr-FR" sz="3500" b="1" dirty="0">
                <a:solidFill>
                  <a:srgbClr val="FF0000"/>
                </a:solidFill>
              </a:rPr>
              <a:t>5</a:t>
            </a:r>
            <a:r>
              <a:rPr lang="fr-FR" sz="3500" b="1" dirty="0"/>
              <a:t> ans !!!</a:t>
            </a:r>
          </a:p>
        </p:txBody>
      </p:sp>
      <p:sp>
        <p:nvSpPr>
          <p:cNvPr id="3" name="Espace réservé du contenu 2"/>
          <p:cNvSpPr>
            <a:spLocks noGrp="1"/>
          </p:cNvSpPr>
          <p:nvPr>
            <p:ph idx="1"/>
          </p:nvPr>
        </p:nvSpPr>
        <p:spPr>
          <a:xfrm>
            <a:off x="467544" y="1988840"/>
            <a:ext cx="8301608" cy="4389120"/>
          </a:xfrm>
        </p:spPr>
        <p:txBody>
          <a:bodyPr>
            <a:normAutofit/>
          </a:bodyPr>
          <a:lstStyle/>
          <a:p>
            <a:pPr algn="just"/>
            <a:r>
              <a:rPr lang="fr-FR" sz="3000" dirty="0"/>
              <a:t>Avait tous les éléments nécessaires pour faire les bons choix, son éducation de base était complète !</a:t>
            </a:r>
          </a:p>
          <a:p>
            <a:pPr algn="just"/>
            <a:r>
              <a:rPr lang="fr-FR" sz="3000" dirty="0"/>
              <a:t>A </a:t>
            </a:r>
            <a:r>
              <a:rPr lang="fr-FR" sz="3000" dirty="0">
                <a:solidFill>
                  <a:srgbClr val="FF0000"/>
                </a:solidFill>
              </a:rPr>
              <a:t>5</a:t>
            </a:r>
            <a:r>
              <a:rPr lang="fr-FR" sz="3000" dirty="0"/>
              <a:t> ans le caractère est construit, après ce n’est que de la MATURATION !!!</a:t>
            </a:r>
          </a:p>
          <a:p>
            <a:pPr algn="just"/>
            <a:r>
              <a:rPr lang="fr-FR" sz="3000" dirty="0"/>
              <a:t>Cette base solide de caractère, lègue de sa mère, lui permet d’accomplir la mission que Dieu lui confie!</a:t>
            </a:r>
          </a:p>
          <a:p>
            <a:pPr algn="just"/>
            <a:endParaRPr lang="fr-FR" sz="3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229600" cy="1143000"/>
          </a:xfrm>
        </p:spPr>
        <p:txBody>
          <a:bodyPr>
            <a:normAutofit/>
          </a:bodyPr>
          <a:lstStyle/>
          <a:p>
            <a:r>
              <a:rPr lang="fr-FR" sz="3500" b="1" dirty="0"/>
              <a:t>Samuel  !!!</a:t>
            </a:r>
          </a:p>
        </p:txBody>
      </p:sp>
      <p:sp>
        <p:nvSpPr>
          <p:cNvPr id="3" name="Espace réservé du contenu 2"/>
          <p:cNvSpPr>
            <a:spLocks noGrp="1"/>
          </p:cNvSpPr>
          <p:nvPr>
            <p:ph idx="1"/>
          </p:nvPr>
        </p:nvSpPr>
        <p:spPr>
          <a:xfrm>
            <a:off x="467544" y="1916832"/>
            <a:ext cx="8229600" cy="4389120"/>
          </a:xfrm>
        </p:spPr>
        <p:txBody>
          <a:bodyPr>
            <a:noAutofit/>
          </a:bodyPr>
          <a:lstStyle/>
          <a:p>
            <a:pPr algn="just"/>
            <a:r>
              <a:rPr lang="fr-FR" sz="2600" dirty="0"/>
              <a:t>Caractère doux, aimant, généreux, obéissant et  respectueux</a:t>
            </a:r>
          </a:p>
          <a:p>
            <a:pPr algn="just"/>
            <a:r>
              <a:rPr lang="fr-FR" sz="2600" dirty="0"/>
              <a:t>Discipline</a:t>
            </a:r>
          </a:p>
          <a:p>
            <a:pPr algn="just"/>
            <a:r>
              <a:rPr lang="fr-FR" sz="2600" dirty="0"/>
              <a:t>Apprend à écouter la voix de Dieu</a:t>
            </a:r>
          </a:p>
          <a:p>
            <a:pPr algn="just"/>
            <a:r>
              <a:rPr lang="fr-FR" sz="2600" dirty="0"/>
              <a:t>A une relation étroite avec Dieu</a:t>
            </a:r>
          </a:p>
          <a:p>
            <a:pPr algn="just"/>
            <a:r>
              <a:rPr lang="fr-FR" sz="2600" dirty="0"/>
              <a:t>Ne commets pas les actes répréhensibles des fils d’Eli</a:t>
            </a:r>
          </a:p>
          <a:p>
            <a:pPr algn="just"/>
            <a:r>
              <a:rPr lang="fr-FR" sz="2600" dirty="0"/>
              <a:t>Respecte les préceptes alimentaires inculqués par sa mère (ne touche pas à la viande sacrifiée)</a:t>
            </a:r>
          </a:p>
          <a:p>
            <a:pPr algn="just"/>
            <a:r>
              <a:rPr lang="fr-FR" sz="2600" dirty="0"/>
              <a:t>Est CONSACRE à Dieu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85189"/>
            <a:ext cx="7772400" cy="1456267"/>
          </a:xfrm>
        </p:spPr>
        <p:txBody>
          <a:bodyPr>
            <a:normAutofit/>
          </a:bodyPr>
          <a:lstStyle/>
          <a:p>
            <a:r>
              <a:rPr lang="fr-FR" sz="3500" b="1" dirty="0"/>
              <a:t>Citations</a:t>
            </a:r>
          </a:p>
        </p:txBody>
      </p:sp>
      <p:sp>
        <p:nvSpPr>
          <p:cNvPr id="3" name="Espace réservé du contenu 2"/>
          <p:cNvSpPr>
            <a:spLocks noGrp="1"/>
          </p:cNvSpPr>
          <p:nvPr>
            <p:ph idx="1"/>
          </p:nvPr>
        </p:nvSpPr>
        <p:spPr>
          <a:xfrm>
            <a:off x="485610" y="1841456"/>
            <a:ext cx="8229600" cy="4389120"/>
          </a:xfrm>
        </p:spPr>
        <p:txBody>
          <a:bodyPr>
            <a:noAutofit/>
          </a:bodyPr>
          <a:lstStyle/>
          <a:p>
            <a:pPr algn="just"/>
            <a:r>
              <a:rPr lang="fr-FR" sz="3000" dirty="0"/>
              <a:t>«  Faisons comprendre aux enfants que les parents et les enseignants sont les représentants de Dieu » Education p 320</a:t>
            </a:r>
          </a:p>
          <a:p>
            <a:pPr algn="just"/>
            <a:r>
              <a:rPr lang="fr-FR" sz="3000" dirty="0"/>
              <a:t>«  Les enfants sont la propriété de Dieu confiée aux parents » Foyer Chrétien p 270</a:t>
            </a:r>
          </a:p>
          <a:p>
            <a:pPr algn="just"/>
            <a:r>
              <a:rPr lang="fr-FR" sz="3000" dirty="0"/>
              <a:t>«  Les enfants devraient recevoir une</a:t>
            </a:r>
          </a:p>
          <a:p>
            <a:pPr algn="just">
              <a:buNone/>
            </a:pPr>
            <a:r>
              <a:rPr lang="fr-FR" sz="3000" dirty="0"/>
              <a:t> éducation qui les préparerait pour le </a:t>
            </a:r>
          </a:p>
          <a:p>
            <a:pPr algn="just">
              <a:buNone/>
            </a:pPr>
            <a:r>
              <a:rPr lang="fr-FR" sz="3000" dirty="0"/>
              <a:t>plus haut service » </a:t>
            </a:r>
          </a:p>
          <a:p>
            <a:pPr algn="just">
              <a:buNone/>
            </a:pPr>
            <a:r>
              <a:rPr lang="fr-FR" sz="3000" dirty="0"/>
              <a:t>Education p 299-300</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861048"/>
            <a:ext cx="268547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homasn\Pictures\EGWhite Estate\16.1_595_EGW-Copyright[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2" t="5630" r="27885" b="51808"/>
          <a:stretch/>
        </p:blipFill>
        <p:spPr bwMode="auto">
          <a:xfrm>
            <a:off x="7234470" y="0"/>
            <a:ext cx="1909530"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a:spLocks noGrp="1"/>
          </p:cNvSpPr>
          <p:nvPr>
            <p:ph type="title"/>
          </p:nvPr>
        </p:nvSpPr>
        <p:spPr>
          <a:xfrm>
            <a:off x="469761" y="548680"/>
            <a:ext cx="8229600" cy="1143000"/>
          </a:xfrm>
        </p:spPr>
        <p:txBody>
          <a:bodyPr>
            <a:normAutofit/>
          </a:bodyPr>
          <a:lstStyle/>
          <a:p>
            <a:r>
              <a:rPr lang="fr-FR" sz="3500" b="1" dirty="0"/>
              <a:t>Citations</a:t>
            </a:r>
          </a:p>
        </p:txBody>
      </p:sp>
      <p:sp>
        <p:nvSpPr>
          <p:cNvPr id="8" name="Espace réservé du contenu 7"/>
          <p:cNvSpPr>
            <a:spLocks noGrp="1"/>
          </p:cNvSpPr>
          <p:nvPr>
            <p:ph idx="1"/>
          </p:nvPr>
        </p:nvSpPr>
        <p:spPr>
          <a:xfrm>
            <a:off x="469761" y="2060848"/>
            <a:ext cx="8229600" cy="4389120"/>
          </a:xfrm>
        </p:spPr>
        <p:txBody>
          <a:bodyPr>
            <a:noAutofit/>
          </a:bodyPr>
          <a:lstStyle/>
          <a:p>
            <a:pPr algn="just"/>
            <a:r>
              <a:rPr lang="fr-FR" sz="2600" dirty="0"/>
              <a:t>«  Le régime alimentaire d’une future mère ayant une influence sur son enfant soit en bien, soit en mal, elle devrait se conformer aux principes de la tempérance la plus stricte »</a:t>
            </a:r>
          </a:p>
          <a:p>
            <a:pPr algn="just"/>
            <a:r>
              <a:rPr lang="fr-FR" sz="2600" dirty="0"/>
              <a:t>«  La même responsabilité incombe également aux pères de famille. Aussi bien que leurs épouses, ils transmettent leur nature physique et mentale, leur tempérament et leurs penchants à leur postérité »</a:t>
            </a:r>
          </a:p>
          <a:p>
            <a:pPr algn="just"/>
            <a:r>
              <a:rPr lang="fr-FR" sz="2600" dirty="0"/>
              <a:t>«  De même, il faut inculquer à tous les enfants dès l’âge le plus tendre la tempérance, le renoncement et la maitrise de soi »</a:t>
            </a:r>
          </a:p>
          <a:p>
            <a:pPr algn="just">
              <a:buNone/>
            </a:pPr>
            <a:r>
              <a:rPr lang="fr-FR" sz="2600" dirty="0"/>
              <a:t>Patriarches et prophètes p 548, 549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404664"/>
            <a:ext cx="7772400" cy="1456267"/>
          </a:xfrm>
        </p:spPr>
        <p:txBody>
          <a:bodyPr>
            <a:normAutofit/>
          </a:bodyPr>
          <a:lstStyle/>
          <a:p>
            <a:r>
              <a:rPr lang="fr-FR" sz="3500" b="1" dirty="0"/>
              <a:t>Perspective chrétienne de l’éducation</a:t>
            </a:r>
          </a:p>
        </p:txBody>
      </p:sp>
      <p:sp>
        <p:nvSpPr>
          <p:cNvPr id="6" name="Espace réservé du contenu 5"/>
          <p:cNvSpPr>
            <a:spLocks noGrp="1"/>
          </p:cNvSpPr>
          <p:nvPr>
            <p:ph idx="1"/>
          </p:nvPr>
        </p:nvSpPr>
        <p:spPr>
          <a:xfrm>
            <a:off x="395536" y="2060848"/>
            <a:ext cx="8229600" cy="4461128"/>
          </a:xfrm>
        </p:spPr>
        <p:txBody>
          <a:bodyPr>
            <a:normAutofit/>
          </a:bodyPr>
          <a:lstStyle/>
          <a:p>
            <a:pPr algn="just"/>
            <a:r>
              <a:rPr lang="fr-FR" sz="3200" dirty="0"/>
              <a:t>L’œuvre de l’éducation est l’une des tâches les plus complexes de la vie. Dieu veut restaurer l’homme dans l’état où il était avant le péché.</a:t>
            </a:r>
          </a:p>
          <a:p>
            <a:pPr algn="just"/>
            <a:r>
              <a:rPr lang="fr-FR" sz="3200" dirty="0"/>
              <a:t>Le moyen d’y parvenir est à travers la véritable éducation qui couvre les dimensions fondamentales : physique, mentale, sociale et spirituelle.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3392" y="332656"/>
            <a:ext cx="7772400" cy="1456267"/>
          </a:xfrm>
        </p:spPr>
        <p:txBody>
          <a:bodyPr>
            <a:normAutofit/>
          </a:bodyPr>
          <a:lstStyle/>
          <a:p>
            <a:r>
              <a:rPr lang="fr-FR" sz="3500" b="1" dirty="0"/>
              <a:t>Perspective chrétienne de l’éducation</a:t>
            </a:r>
          </a:p>
        </p:txBody>
      </p:sp>
      <p:sp>
        <p:nvSpPr>
          <p:cNvPr id="6" name="Espace réservé du contenu 5"/>
          <p:cNvSpPr>
            <a:spLocks noGrp="1"/>
          </p:cNvSpPr>
          <p:nvPr>
            <p:ph idx="1"/>
          </p:nvPr>
        </p:nvSpPr>
        <p:spPr>
          <a:xfrm>
            <a:off x="467544" y="1988840"/>
            <a:ext cx="8229600" cy="4389120"/>
          </a:xfrm>
        </p:spPr>
        <p:txBody>
          <a:bodyPr>
            <a:noAutofit/>
          </a:bodyPr>
          <a:lstStyle/>
          <a:p>
            <a:pPr algn="just"/>
            <a:r>
              <a:rPr lang="fr-FR" sz="2600" dirty="0"/>
              <a:t>L’enfant grandit alors sur tous les plans, il comprend son origine, il sait gérer sa vie personnelle, il comprend que son corps est le temple du Saint-Esprit et qu’il a la responsabilité de le préserver pour son bon fonctionnement (manger, exercice, hygiène, estime de soi, sociabilité, équilibré).</a:t>
            </a:r>
          </a:p>
          <a:p>
            <a:pPr algn="just"/>
            <a:r>
              <a:rPr lang="fr-FR" sz="2600" dirty="0"/>
              <a:t>Enfin, il reconnait que Dieu est la source de la sagesse et qu’au-delà de la connaissance, Dieu pourvoit au salut et à la croissance spirituelle. Il a appris à connaitre Dieu, c’est-à-dire, parler, écouter, vivre avec le Seigneur.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503" y="404664"/>
            <a:ext cx="8229600" cy="1143000"/>
          </a:xfrm>
        </p:spPr>
        <p:txBody>
          <a:bodyPr>
            <a:normAutofit/>
          </a:bodyPr>
          <a:lstStyle/>
          <a:p>
            <a:r>
              <a:rPr lang="fr-FR" sz="5000" b="1" dirty="0">
                <a:solidFill>
                  <a:srgbClr val="FF0000"/>
                </a:solidFill>
              </a:rPr>
              <a:t>Conclusion</a:t>
            </a:r>
          </a:p>
        </p:txBody>
      </p:sp>
      <p:sp>
        <p:nvSpPr>
          <p:cNvPr id="3" name="Espace réservé du contenu 2"/>
          <p:cNvSpPr>
            <a:spLocks noGrp="1"/>
          </p:cNvSpPr>
          <p:nvPr>
            <p:ph idx="1"/>
          </p:nvPr>
        </p:nvSpPr>
        <p:spPr>
          <a:xfrm>
            <a:off x="407503" y="1530544"/>
            <a:ext cx="8229600" cy="5229200"/>
          </a:xfrm>
        </p:spPr>
        <p:txBody>
          <a:bodyPr>
            <a:normAutofit/>
          </a:bodyPr>
          <a:lstStyle/>
          <a:p>
            <a:pPr algn="just"/>
            <a:r>
              <a:rPr lang="fr-FR" sz="3000" dirty="0"/>
              <a:t>Nos enfants sont la propriété de Dieu</a:t>
            </a:r>
          </a:p>
          <a:p>
            <a:pPr algn="just"/>
            <a:r>
              <a:rPr lang="fr-FR" sz="3000" dirty="0"/>
              <a:t>Il nous les as confié pour </a:t>
            </a:r>
            <a:r>
              <a:rPr lang="fr-FR" sz="3000" u="sng" dirty="0"/>
              <a:t>notre</a:t>
            </a:r>
            <a:r>
              <a:rPr lang="fr-FR" sz="3000" dirty="0"/>
              <a:t> maturation et </a:t>
            </a:r>
            <a:r>
              <a:rPr lang="fr-FR" sz="3000" u="sng" dirty="0"/>
              <a:t>leur</a:t>
            </a:r>
            <a:r>
              <a:rPr lang="fr-FR" sz="3000" dirty="0"/>
              <a:t> éducation (physique, mentale, sociale, spirituelle)</a:t>
            </a:r>
          </a:p>
          <a:p>
            <a:pPr algn="just"/>
            <a:r>
              <a:rPr lang="fr-FR" sz="3000" dirty="0"/>
              <a:t>Dieu a une mission pour chacun de nos enfants</a:t>
            </a:r>
          </a:p>
          <a:p>
            <a:pPr algn="just"/>
            <a:r>
              <a:rPr lang="fr-FR" sz="3000" dirty="0"/>
              <a:t>Nous devons chaque jour faire de notre mieux et nous soumettre aux lois de Dieu, avec l’aide du Saint-Esprit</a:t>
            </a:r>
          </a:p>
          <a:p>
            <a:pPr algn="just"/>
            <a:r>
              <a:rPr lang="fr-FR" sz="3000" dirty="0"/>
              <a:t>Que le bilan soit – ou +, la finalité est toujours bonne si nous laissons le contrôle  à Dieu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open.jpg"/>
          <p:cNvPicPr>
            <a:picLocks noGrp="1" noChangeAspect="1"/>
          </p:cNvPicPr>
          <p:nvPr>
            <p:ph sz="half" idx="1"/>
          </p:nvPr>
        </p:nvPicPr>
        <p:blipFill>
          <a:blip r:embed="rId2" cstate="print">
            <a:clrChange>
              <a:clrFrom>
                <a:srgbClr val="FCFEFD"/>
              </a:clrFrom>
              <a:clrTo>
                <a:srgbClr val="FCFEFD">
                  <a:alpha val="0"/>
                </a:srgbClr>
              </a:clrTo>
            </a:clrChange>
          </a:blip>
          <a:stretch>
            <a:fillRect/>
          </a:stretch>
        </p:blipFill>
        <p:spPr>
          <a:xfrm>
            <a:off x="0" y="2780928"/>
            <a:ext cx="4038600" cy="2692400"/>
          </a:xfrm>
          <a:prstGeom prst="rect">
            <a:avLst/>
          </a:prstGeom>
        </p:spPr>
      </p:pic>
      <p:sp>
        <p:nvSpPr>
          <p:cNvPr id="6" name="Espace réservé du contenu 5"/>
          <p:cNvSpPr>
            <a:spLocks noGrp="1"/>
          </p:cNvSpPr>
          <p:nvPr>
            <p:ph sz="half" idx="2"/>
          </p:nvPr>
        </p:nvSpPr>
        <p:spPr>
          <a:xfrm>
            <a:off x="4139952" y="1124745"/>
            <a:ext cx="4546848" cy="4464496"/>
          </a:xfrm>
        </p:spPr>
        <p:txBody>
          <a:bodyPr>
            <a:normAutofit/>
          </a:bodyPr>
          <a:lstStyle/>
          <a:p>
            <a:pPr algn="just"/>
            <a:r>
              <a:rPr lang="fr-FR" sz="4000" dirty="0"/>
              <a:t>Proverbes 22 : 6</a:t>
            </a:r>
          </a:p>
          <a:p>
            <a:pPr algn="just">
              <a:buNone/>
            </a:pPr>
            <a:r>
              <a:rPr lang="fr-FR" sz="4000" dirty="0"/>
              <a:t>« Instruis l’enfant dès son jeune  âge, et quand il sera vieux , il ne s’en détournera pas. »</a:t>
            </a:r>
          </a:p>
          <a:p>
            <a:pPr algn="just">
              <a:buNone/>
            </a:pPr>
            <a:endParaRPr lang="fr-FR"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open.jpg"/>
          <p:cNvPicPr>
            <a:picLocks noGrp="1" noChangeAspect="1"/>
          </p:cNvPicPr>
          <p:nvPr>
            <p:ph sz="half" idx="1"/>
          </p:nvPr>
        </p:nvPicPr>
        <p:blipFill>
          <a:blip r:embed="rId2" cstate="print">
            <a:clrChange>
              <a:clrFrom>
                <a:srgbClr val="FCFEFD"/>
              </a:clrFrom>
              <a:clrTo>
                <a:srgbClr val="FCFEFD">
                  <a:alpha val="0"/>
                </a:srgbClr>
              </a:clrTo>
            </a:clrChange>
          </a:blip>
          <a:stretch>
            <a:fillRect/>
          </a:stretch>
        </p:blipFill>
        <p:spPr>
          <a:xfrm>
            <a:off x="5004048" y="4462198"/>
            <a:ext cx="3813175" cy="2542116"/>
          </a:xfrm>
          <a:prstGeom prst="rect">
            <a:avLst/>
          </a:prstGeom>
        </p:spPr>
      </p:pic>
      <p:sp>
        <p:nvSpPr>
          <p:cNvPr id="6" name="Espace réservé du contenu 5"/>
          <p:cNvSpPr>
            <a:spLocks noGrp="1"/>
          </p:cNvSpPr>
          <p:nvPr>
            <p:ph sz="half" idx="2"/>
          </p:nvPr>
        </p:nvSpPr>
        <p:spPr>
          <a:xfrm>
            <a:off x="539552" y="260648"/>
            <a:ext cx="8003232" cy="5616624"/>
          </a:xfrm>
        </p:spPr>
        <p:txBody>
          <a:bodyPr>
            <a:normAutofit fontScale="92500" lnSpcReduction="10000"/>
          </a:bodyPr>
          <a:lstStyle/>
          <a:p>
            <a:pPr algn="just"/>
            <a:r>
              <a:rPr lang="fr-FR" sz="4000" dirty="0"/>
              <a:t>2 </a:t>
            </a:r>
            <a:r>
              <a:rPr lang="fr-FR" sz="4000" dirty="0" err="1"/>
              <a:t>Thimothée</a:t>
            </a:r>
            <a:r>
              <a:rPr lang="fr-FR" sz="4000" dirty="0"/>
              <a:t> 3 :15 à 17</a:t>
            </a:r>
          </a:p>
          <a:p>
            <a:pPr algn="just">
              <a:buNone/>
            </a:pPr>
            <a:r>
              <a:rPr lang="fr-FR" sz="4000" dirty="0"/>
              <a:t>« Dès ton enfance, tu connais les saintes lettres, qui peuvent te rendre sage à salut par la foi en Jésus-Christ. Toute écriture est inspirée de Dieu et utile pour enseigner, pour convaincre, pour corriger, pour instruire dans la justice, afin que l’homme de Dieu soit accompli et propre à toute bonne œuvre. »</a:t>
            </a:r>
          </a:p>
          <a:p>
            <a:pPr algn="just">
              <a:buNone/>
            </a:pPr>
            <a:endParaRPr lang="fr-FR"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open.jpg"/>
          <p:cNvPicPr>
            <a:picLocks noGrp="1" noChangeAspect="1"/>
          </p:cNvPicPr>
          <p:nvPr>
            <p:ph sz="half" idx="1"/>
          </p:nvPr>
        </p:nvPicPr>
        <p:blipFill>
          <a:blip r:embed="rId2" cstate="print">
            <a:clrChange>
              <a:clrFrom>
                <a:srgbClr val="FCFEFD"/>
              </a:clrFrom>
              <a:clrTo>
                <a:srgbClr val="FCFEFD">
                  <a:alpha val="0"/>
                </a:srgbClr>
              </a:clrTo>
            </a:clrChange>
          </a:blip>
          <a:stretch>
            <a:fillRect/>
          </a:stretch>
        </p:blipFill>
        <p:spPr>
          <a:xfrm>
            <a:off x="0" y="2780928"/>
            <a:ext cx="4038600" cy="2692400"/>
          </a:xfrm>
          <a:prstGeom prst="rect">
            <a:avLst/>
          </a:prstGeom>
        </p:spPr>
      </p:pic>
      <p:sp>
        <p:nvSpPr>
          <p:cNvPr id="6" name="Espace réservé du contenu 5"/>
          <p:cNvSpPr>
            <a:spLocks noGrp="1"/>
          </p:cNvSpPr>
          <p:nvPr>
            <p:ph sz="half" idx="2"/>
          </p:nvPr>
        </p:nvSpPr>
        <p:spPr>
          <a:xfrm>
            <a:off x="3779912" y="404664"/>
            <a:ext cx="4906888" cy="5230181"/>
          </a:xfrm>
        </p:spPr>
        <p:txBody>
          <a:bodyPr>
            <a:noAutofit/>
          </a:bodyPr>
          <a:lstStyle/>
          <a:p>
            <a:pPr algn="just">
              <a:buNone/>
            </a:pPr>
            <a:endParaRPr lang="fr-FR" sz="3200" dirty="0"/>
          </a:p>
          <a:p>
            <a:pPr algn="just"/>
            <a:r>
              <a:rPr lang="fr-FR" sz="3200" dirty="0"/>
              <a:t>Jérémie 29 : 11 et 13</a:t>
            </a:r>
          </a:p>
          <a:p>
            <a:pPr algn="just">
              <a:buNone/>
            </a:pPr>
            <a:r>
              <a:rPr lang="fr-FR" sz="3200" dirty="0"/>
              <a:t>« Car je connais les projets que j’ai formé sur vous, dit l’Eternel, projets de paix et non de malheur, afin de vous donner un avenir et de l’espérance. Vous me chercherez et vous me trouverez, si vous me cherchez de tout votre cœur.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80728"/>
            <a:ext cx="8229600" cy="1143000"/>
          </a:xfrm>
        </p:spPr>
        <p:txBody>
          <a:bodyPr>
            <a:noAutofit/>
          </a:bodyPr>
          <a:lstStyle/>
          <a:p>
            <a:r>
              <a:rPr lang="fr-FR" sz="5000" b="1" dirty="0">
                <a:solidFill>
                  <a:srgbClr val="FF0000"/>
                </a:solidFill>
              </a:rPr>
              <a:t>Besoins fondamentaux de l’enfant</a:t>
            </a:r>
          </a:p>
        </p:txBody>
      </p:sp>
      <p:sp>
        <p:nvSpPr>
          <p:cNvPr id="3" name="Espace réservé du contenu 2"/>
          <p:cNvSpPr>
            <a:spLocks noGrp="1"/>
          </p:cNvSpPr>
          <p:nvPr>
            <p:ph idx="1"/>
          </p:nvPr>
        </p:nvSpPr>
        <p:spPr>
          <a:xfrm>
            <a:off x="611560" y="2348880"/>
            <a:ext cx="8229600" cy="4389120"/>
          </a:xfrm>
        </p:spPr>
        <p:txBody>
          <a:bodyPr>
            <a:normAutofit/>
          </a:bodyPr>
          <a:lstStyle/>
          <a:p>
            <a:pPr algn="just">
              <a:buNone/>
            </a:pPr>
            <a:r>
              <a:rPr lang="fr-FR" sz="2800" dirty="0"/>
              <a:t>Selon le rapport du Dr Marie-Paule MARTIN-BLACHAIS remis à la ministre de la santé</a:t>
            </a:r>
          </a:p>
          <a:p>
            <a:pPr algn="just"/>
            <a:r>
              <a:rPr lang="fr-FR" sz="2800" b="1" dirty="0"/>
              <a:t>Besoin de sécurité : physiologiques et de santé, protection, affectif et relationnel = </a:t>
            </a:r>
            <a:r>
              <a:rPr lang="fr-FR" sz="2800" b="1" dirty="0" err="1"/>
              <a:t>Métabesoin</a:t>
            </a:r>
            <a:endParaRPr lang="fr-FR" sz="2800" b="1" dirty="0"/>
          </a:p>
          <a:p>
            <a:pPr algn="just"/>
            <a:r>
              <a:rPr lang="fr-FR" sz="2800" dirty="0"/>
              <a:t>Besoin d’identité</a:t>
            </a:r>
          </a:p>
          <a:p>
            <a:pPr algn="just"/>
            <a:r>
              <a:rPr lang="fr-FR" sz="2800" dirty="0"/>
              <a:t>Besoin d’estime de soi et de valorisation de soi</a:t>
            </a:r>
          </a:p>
          <a:p>
            <a:pPr algn="just"/>
            <a:r>
              <a:rPr lang="fr-FR" sz="2800" dirty="0"/>
              <a:t>Besoin d’un cadre de règles et de limites</a:t>
            </a:r>
          </a:p>
          <a:p>
            <a:pPr algn="just"/>
            <a:r>
              <a:rPr lang="fr-FR" sz="2800" dirty="0"/>
              <a:t>Besoin d’expériences et d’exploration du monde </a:t>
            </a:r>
          </a:p>
          <a:p>
            <a:pPr algn="just"/>
            <a:endParaRPr lang="fr-F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04664"/>
            <a:ext cx="8305800" cy="1143000"/>
          </a:xfrm>
        </p:spPr>
        <p:txBody>
          <a:bodyPr>
            <a:normAutofit/>
          </a:bodyPr>
          <a:lstStyle/>
          <a:p>
            <a:r>
              <a:rPr lang="fr-FR" sz="3800" b="1" dirty="0">
                <a:solidFill>
                  <a:srgbClr val="0070C0"/>
                </a:solidFill>
              </a:rPr>
              <a:t>Pyramide de </a:t>
            </a:r>
            <a:r>
              <a:rPr lang="fr-FR" sz="3800" b="1" dirty="0" err="1">
                <a:solidFill>
                  <a:srgbClr val="0070C0"/>
                </a:solidFill>
              </a:rPr>
              <a:t>Maslow</a:t>
            </a:r>
            <a:endParaRPr lang="fr-FR" sz="3800" b="1" dirty="0">
              <a:solidFill>
                <a:srgbClr val="0070C0"/>
              </a:solidFill>
            </a:endParaRPr>
          </a:p>
        </p:txBody>
      </p:sp>
      <p:pic>
        <p:nvPicPr>
          <p:cNvPr id="1026" name="Picture 2" descr="https://www.mieux-vivre-autrement.com/wp-content/uploads/2015/03/pyramide_besoins_maslow.png"/>
          <p:cNvPicPr>
            <a:picLocks noChangeAspect="1" noChangeArrowheads="1"/>
          </p:cNvPicPr>
          <p:nvPr/>
        </p:nvPicPr>
        <p:blipFill>
          <a:blip r:embed="rId2" cstate="print"/>
          <a:srcRect/>
          <a:stretch>
            <a:fillRect/>
          </a:stretch>
        </p:blipFill>
        <p:spPr bwMode="auto">
          <a:xfrm>
            <a:off x="1547664" y="1628800"/>
            <a:ext cx="6305550" cy="4743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92696"/>
            <a:ext cx="8229600" cy="1143000"/>
          </a:xfrm>
        </p:spPr>
        <p:txBody>
          <a:bodyPr>
            <a:noAutofit/>
          </a:bodyPr>
          <a:lstStyle/>
          <a:p>
            <a:r>
              <a:rPr lang="fr-FR" sz="5000" b="1" dirty="0">
                <a:solidFill>
                  <a:srgbClr val="FF0000"/>
                </a:solidFill>
              </a:rPr>
              <a:t>1- Besoins physiologiques et de santé</a:t>
            </a:r>
            <a:br>
              <a:rPr lang="fr-FR" sz="5000" b="1" dirty="0">
                <a:solidFill>
                  <a:srgbClr val="FF0000"/>
                </a:solidFill>
              </a:rPr>
            </a:br>
            <a:endParaRPr lang="fr-FR" sz="5000" b="1" dirty="0">
              <a:solidFill>
                <a:srgbClr val="FF0000"/>
              </a:solidFill>
            </a:endParaRPr>
          </a:p>
        </p:txBody>
      </p:sp>
      <p:sp>
        <p:nvSpPr>
          <p:cNvPr id="3" name="Espace réservé du contenu 2"/>
          <p:cNvSpPr>
            <a:spLocks noGrp="1"/>
          </p:cNvSpPr>
          <p:nvPr>
            <p:ph idx="1"/>
          </p:nvPr>
        </p:nvSpPr>
        <p:spPr>
          <a:xfrm>
            <a:off x="491507" y="2276872"/>
            <a:ext cx="8229600" cy="3649133"/>
          </a:xfrm>
        </p:spPr>
        <p:txBody>
          <a:bodyPr>
            <a:noAutofit/>
          </a:bodyPr>
          <a:lstStyle/>
          <a:p>
            <a:pPr algn="just">
              <a:buNone/>
            </a:pPr>
            <a:r>
              <a:rPr lang="fr-FR" sz="2800" dirty="0"/>
              <a:t>L’enjeu est  le maintien du corps en vie et en santé afin de permettre un développement optimal de l’enfant. La santé de l’enfant relève de la responsabilité des parents d’une part, et des soignants si une pathologie ou un handicap survient.</a:t>
            </a:r>
          </a:p>
          <a:p>
            <a:pPr algn="just">
              <a:buNone/>
            </a:pPr>
            <a:r>
              <a:rPr lang="fr-FR" sz="2800" b="1" dirty="0"/>
              <a:t>La satisfaction des besoins physiologiques est primordiale au développement physique de l’enfant.</a:t>
            </a:r>
          </a:p>
          <a:p>
            <a:pPr algn="just">
              <a:buNone/>
            </a:pPr>
            <a:r>
              <a:rPr lang="fr-FR" sz="2800" b="1" u="sng" dirty="0"/>
              <a:t>Besoins</a:t>
            </a:r>
            <a:r>
              <a:rPr lang="fr-FR" sz="2800" dirty="0"/>
              <a:t> : nourrit, lavé, dormir, vêtu, suivi de santé (visites médicales, vaccination, soins bucco-dentaires, vérification de l’audition et de la vision)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772400" cy="1456267"/>
          </a:xfrm>
        </p:spPr>
        <p:txBody>
          <a:bodyPr>
            <a:normAutofit fontScale="90000"/>
          </a:bodyPr>
          <a:lstStyle/>
          <a:p>
            <a:r>
              <a:rPr lang="fr-FR" sz="6000" b="1" dirty="0">
                <a:solidFill>
                  <a:srgbClr val="FF0000"/>
                </a:solidFill>
              </a:rPr>
              <a:t>2- Besoin de protection</a:t>
            </a:r>
          </a:p>
        </p:txBody>
      </p:sp>
      <p:sp>
        <p:nvSpPr>
          <p:cNvPr id="3" name="Espace réservé du contenu 2"/>
          <p:cNvSpPr>
            <a:spLocks noGrp="1"/>
          </p:cNvSpPr>
          <p:nvPr>
            <p:ph idx="1"/>
          </p:nvPr>
        </p:nvSpPr>
        <p:spPr>
          <a:xfrm>
            <a:off x="539552" y="2060848"/>
            <a:ext cx="8229600" cy="4389120"/>
          </a:xfrm>
        </p:spPr>
        <p:txBody>
          <a:bodyPr>
            <a:noAutofit/>
          </a:bodyPr>
          <a:lstStyle/>
          <a:p>
            <a:pPr algn="just">
              <a:buNone/>
            </a:pPr>
            <a:r>
              <a:rPr lang="fr-FR" sz="3200" dirty="0"/>
              <a:t>L’enjeu de ce besoin est la protection à l’égard de toute forme de maltraitance, soit violence physique, sexuelle, psychologique, exposition à la violence conjugale et négligence.</a:t>
            </a:r>
          </a:p>
          <a:p>
            <a:pPr algn="just">
              <a:buNone/>
            </a:pPr>
            <a:r>
              <a:rPr lang="fr-FR" sz="3200" dirty="0"/>
              <a:t>L’autre type de protection dont l’enfant a besoin est liée aux blessures et préjudices susceptibles d’être causés par les dangers de son environnement extérieur et/ou de son environnement domestique.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4917" y="476672"/>
            <a:ext cx="8003232" cy="936104"/>
          </a:xfrm>
        </p:spPr>
        <p:txBody>
          <a:bodyPr>
            <a:noAutofit/>
          </a:bodyPr>
          <a:lstStyle/>
          <a:p>
            <a:r>
              <a:rPr lang="fr-FR" sz="5000" b="1" dirty="0">
                <a:solidFill>
                  <a:srgbClr val="FF0000"/>
                </a:solidFill>
              </a:rPr>
              <a:t>3- Besoin affectif et émotionnel</a:t>
            </a:r>
          </a:p>
        </p:txBody>
      </p:sp>
      <p:sp>
        <p:nvSpPr>
          <p:cNvPr id="3" name="Espace réservé du contenu 2"/>
          <p:cNvSpPr>
            <a:spLocks noGrp="1"/>
          </p:cNvSpPr>
          <p:nvPr>
            <p:ph idx="1"/>
          </p:nvPr>
        </p:nvSpPr>
        <p:spPr>
          <a:xfrm>
            <a:off x="418549" y="944724"/>
            <a:ext cx="8229600" cy="4389120"/>
          </a:xfrm>
        </p:spPr>
        <p:txBody>
          <a:bodyPr>
            <a:noAutofit/>
          </a:bodyPr>
          <a:lstStyle/>
          <a:p>
            <a:pPr algn="just"/>
            <a:endParaRPr lang="fr-FR" sz="2600" dirty="0"/>
          </a:p>
          <a:p>
            <a:pPr algn="just"/>
            <a:endParaRPr lang="fr-FR" sz="2600" dirty="0"/>
          </a:p>
          <a:p>
            <a:pPr algn="just"/>
            <a:endParaRPr lang="fr-FR" sz="2600" dirty="0"/>
          </a:p>
          <a:p>
            <a:pPr algn="just"/>
            <a:endParaRPr lang="fr-FR" sz="2600" dirty="0"/>
          </a:p>
          <a:p>
            <a:pPr algn="just"/>
            <a:r>
              <a:rPr lang="fr-FR" sz="2600" dirty="0"/>
              <a:t>Les premiers mois de l’enfant (0-36 mois) correspondent à la période où sa plasticité cérébrale est maximale. Les expériences de cette période seront décisives et définiront pour beaucoup le potentiel de l’enfant à se développer  </a:t>
            </a:r>
            <a:r>
              <a:rPr lang="fr-FR" sz="2600" u="sng" dirty="0"/>
              <a:t>cognitivement</a:t>
            </a:r>
            <a:r>
              <a:rPr lang="fr-FR" sz="2600" dirty="0"/>
              <a:t> (</a:t>
            </a:r>
            <a:r>
              <a:rPr lang="fr-FR" sz="2600" b="1" dirty="0"/>
              <a:t>perception, apprentissage, mémoire, langage, raisonnement</a:t>
            </a:r>
            <a:r>
              <a:rPr lang="fr-FR" sz="2600" dirty="0"/>
              <a:t>),  </a:t>
            </a:r>
            <a:r>
              <a:rPr lang="fr-FR" sz="2600" u="sng" dirty="0"/>
              <a:t>émotionnellement</a:t>
            </a:r>
            <a:r>
              <a:rPr lang="fr-FR" sz="2600" dirty="0"/>
              <a:t> et </a:t>
            </a:r>
            <a:r>
              <a:rPr lang="fr-FR" sz="2600" u="sng" dirty="0"/>
              <a:t>socialement. </a:t>
            </a:r>
          </a:p>
          <a:p>
            <a:pPr algn="just"/>
            <a:r>
              <a:rPr lang="fr-FR" sz="2600" dirty="0"/>
              <a:t>Participe au sentiment de sécurité de base du bébé un petit nombre de </a:t>
            </a:r>
            <a:r>
              <a:rPr lang="fr-FR" sz="2600" b="1" dirty="0"/>
              <a:t>personnes fortement engagés auprès de lui, disponibles et sensibles, attentifs</a:t>
            </a:r>
            <a:r>
              <a:rPr lang="fr-FR" sz="2600" dirty="0"/>
              <a:t>, sachant entendre et répondre à ses besoins de manière adaptée, et qu’il retrouve sa routine quotidienne.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Céleste</Template>
  <TotalTime>931</TotalTime>
  <Words>2176</Words>
  <Application>Microsoft Office PowerPoint</Application>
  <PresentationFormat>Affichage à l'écran (4:3)</PresentationFormat>
  <Paragraphs>258</Paragraphs>
  <Slides>49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Calibri Light</vt:lpstr>
      <vt:lpstr>Humanst521 BT</vt:lpstr>
      <vt:lpstr>Céleste</vt:lpstr>
      <vt:lpstr>La santé de nos enfants : Leurs besoins</vt:lpstr>
      <vt:lpstr>Définition de la santé</vt:lpstr>
      <vt:lpstr>Composantes de la santé</vt:lpstr>
      <vt:lpstr>Comment contribuer à l’excellente santé de nos enfants?</vt:lpstr>
      <vt:lpstr>Besoins fondamentaux de l’enfant</vt:lpstr>
      <vt:lpstr>Pyramide de Maslow</vt:lpstr>
      <vt:lpstr>1- Besoins physiologiques et de santé </vt:lpstr>
      <vt:lpstr>2- Besoin de protection</vt:lpstr>
      <vt:lpstr>3- Besoin affectif et émotionnel</vt:lpstr>
      <vt:lpstr>Besoin affectif et émotionnel (suite)</vt:lpstr>
      <vt:lpstr>Santé de l’enfant</vt:lpstr>
      <vt:lpstr>Présentation PowerPoint</vt:lpstr>
      <vt:lpstr>1- Physique</vt:lpstr>
      <vt:lpstr>Présentation PowerPoint</vt:lpstr>
      <vt:lpstr>Le combustible convenant au corps</vt:lpstr>
      <vt:lpstr>Présentation PowerPoint</vt:lpstr>
      <vt:lpstr>Grands groupes d’aliments </vt:lpstr>
      <vt:lpstr>Présentation PowerPoint</vt:lpstr>
      <vt:lpstr>La moitié de votre assiette doit être composée de fruits et de légumes</vt:lpstr>
      <vt:lpstr>Principes directeurs dans le choix des aliments 1. Variété Le principe le plus important peut-être d’une bonne alimentation est de choisir une variété d’aliments provenant des cinq groupes dont il était question précédemment dans ce chapitre (céréales et graines, fruits et légumes, légumineuses, noix et semences; produits laitiers et œuf ou les équivalents ; les gras, huiles et sel). Ce régime assure l’absorption d’une gamme étendue de nutriments permettant de soutenir la santé du corps, et les différentes textures, goûts et couleurs ajoutent au plaisir de savourer les aliments. </vt:lpstr>
      <vt:lpstr>Principes directeurs dans le choix des aliments 2. Qualité Choisissez la plus grande partie de votre alimentation parmi les aliments complets – non raffinés. Ces aliments sont plutôt riches en nutriments qu’en calories. </vt:lpstr>
      <vt:lpstr>: L’obésité est un problème de plus en plus étendu dans le monde. Il est nécessaire d’équilibrer la quantité d’aliments fournissant de l’énergie que nous consommons (alimentation) et l’énergie que nous dépensons (activité physique) si nous voulons garder un poids adéquat favorable à la santé. </vt:lpstr>
      <vt:lpstr>Principes directeurs dans le choix des aliments 4. Modération Certains éléments importants d’un régime alimentaire sain doivent être consommés uniquement en petites quantités. Nous avons besoin de quantités adéquates de gras essentiels. Les gras sont aussi le véhicule des vitamines solubles dans les gras. Il nous faut également de petites quantités de sel pour maintenir nos électrolytes.  </vt:lpstr>
      <vt:lpstr>Principes directeurs dans le choix des aliments 5. Ce qu’il faut éviter  Aliments trop gras, trop salés, trop sucrés, industriels, raffinés où de grandes quantités d’éléments nutritifs qu’ils contiennent ont été enlevées, et les aliments et boissons qui n’ont aucune valeur nutritive (alcool, café et boissons gazeuses sucrées).</vt:lpstr>
      <vt:lpstr>Présentation PowerPoint</vt:lpstr>
      <vt:lpstr>Présentation PowerPoint</vt:lpstr>
      <vt:lpstr>Présentation PowerPoint</vt:lpstr>
      <vt:lpstr>Présentation PowerPoint</vt:lpstr>
      <vt:lpstr>2- Mentale</vt:lpstr>
      <vt:lpstr>3- Sociale</vt:lpstr>
      <vt:lpstr>4- Spirituelle</vt:lpstr>
      <vt:lpstr>Exemples de santé de l’enfant dans la bible</vt:lpstr>
      <vt:lpstr>Jean LE BApTISTE</vt:lpstr>
      <vt:lpstr>Samson « le batailleur »</vt:lpstr>
      <vt:lpstr>Samuel « qui écoute Dieu »</vt:lpstr>
      <vt:lpstr>Phases de développement de l’enfant</vt:lpstr>
      <vt:lpstr>Phase de fondation : 0-2 ans </vt:lpstr>
      <vt:lpstr>Phase de base : 2-6 ans </vt:lpstr>
      <vt:lpstr>Stade social : 7-adulte </vt:lpstr>
      <vt:lpstr>Samuel à 5 ans !!!</vt:lpstr>
      <vt:lpstr>Samuel  !!!</vt:lpstr>
      <vt:lpstr>Citations</vt:lpstr>
      <vt:lpstr>Citations</vt:lpstr>
      <vt:lpstr>Perspective chrétienne de l’éducation</vt:lpstr>
      <vt:lpstr>Perspective chrétienne de l’éducation</vt:lpstr>
      <vt:lpstr>Conclusion</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SANTE DE L ENFANT</dc:title>
  <dc:creator>gilbert duhamel</dc:creator>
  <cp:lastModifiedBy>Suzy Lupon</cp:lastModifiedBy>
  <cp:revision>190</cp:revision>
  <dcterms:created xsi:type="dcterms:W3CDTF">2017-10-20T17:36:11Z</dcterms:created>
  <dcterms:modified xsi:type="dcterms:W3CDTF">2018-08-28T15:24:05Z</dcterms:modified>
</cp:coreProperties>
</file>