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1"/>
  </p:sldMasterIdLst>
  <p:notesMasterIdLst>
    <p:notesMasterId r:id="rId19"/>
  </p:notesMasterIdLst>
  <p:sldIdLst>
    <p:sldId id="256" r:id="rId2"/>
    <p:sldId id="258" r:id="rId3"/>
    <p:sldId id="259" r:id="rId4"/>
    <p:sldId id="257" r:id="rId5"/>
    <p:sldId id="272"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BF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8"/>
    <p:restoredTop sz="75796"/>
  </p:normalViewPr>
  <p:slideViewPr>
    <p:cSldViewPr snapToGrid="0" snapToObjects="1">
      <p:cViewPr varScale="1">
        <p:scale>
          <a:sx n="80" d="100"/>
          <a:sy n="80" d="100"/>
        </p:scale>
        <p:origin x="696" y="192"/>
      </p:cViewPr>
      <p:guideLst/>
    </p:cSldViewPr>
  </p:slideViewPr>
  <p:notesTextViewPr>
    <p:cViewPr>
      <p:scale>
        <a:sx n="1" d="1"/>
        <a:sy n="1" d="1"/>
      </p:scale>
      <p:origin x="0" y="0"/>
    </p:cViewPr>
  </p:notesTextViewPr>
  <p:notesViewPr>
    <p:cSldViewPr snapToGrid="0" snapToObjects="1">
      <p:cViewPr>
        <p:scale>
          <a:sx n="112" d="100"/>
          <a:sy n="112" d="100"/>
        </p:scale>
        <p:origin x="4000" y="2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8B0C57-B7A4-8848-9F6E-53A93CF2E9B5}" type="datetimeFigureOut">
              <a:rPr lang="en-US" smtClean="0"/>
              <a:t>4/30/20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06FE19-A642-DF43-B799-A6D22B90B17F}" type="slidenum">
              <a:rPr lang="en-US" smtClean="0"/>
              <a:t>‹N°›</a:t>
            </a:fld>
            <a:endParaRPr lang="en-US"/>
          </a:p>
        </p:txBody>
      </p:sp>
    </p:spTree>
    <p:extLst>
      <p:ext uri="{BB962C8B-B14F-4D97-AF65-F5344CB8AC3E}">
        <p14:creationId xmlns:p14="http://schemas.microsoft.com/office/powerpoint/2010/main" val="4110174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a:solidFill>
                  <a:schemeClr val="tx1"/>
                </a:solidFill>
                <a:effectLst/>
                <a:latin typeface="+mn-lt"/>
                <a:ea typeface="+mn-ea"/>
                <a:cs typeface="+mn-cs"/>
              </a:rPr>
              <a:t>LE MERVEILLEUX AMOUR DE CHRIST ME PRESSE</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Écrit par Heather-Dawn Small</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 </a:t>
            </a:r>
            <a:r>
              <a:rPr lang="fr-FR" sz="1200" i="1" kern="1200" dirty="0">
                <a:solidFill>
                  <a:schemeClr val="tx1"/>
                </a:solidFill>
                <a:effectLst/>
                <a:latin typeface="+mn-lt"/>
                <a:ea typeface="+mn-ea"/>
                <a:cs typeface="+mn-cs"/>
              </a:rPr>
              <a:t>L'amour du Christ me presse.</a:t>
            </a:r>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2 Corinthiens 5:14</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(Note à l’attention de l'orateur : Dans votre prière juste avant de prêcher, demandez à Dieu de toucher les cœurs et les esprits de tous ceux qui écoutent, par le biais de son Esprit Saint. C'est le Saint-Esprit qui offre le changement et la guérison à chacun. Ce message appelle au changement).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Texte biblique : 1 Jean 4.7-12</a:t>
            </a:r>
          </a:p>
          <a:p>
            <a:endParaRPr lang="en-US" dirty="0"/>
          </a:p>
        </p:txBody>
      </p:sp>
      <p:sp>
        <p:nvSpPr>
          <p:cNvPr id="4" name="Slide Number Placeholder 3"/>
          <p:cNvSpPr>
            <a:spLocks noGrp="1"/>
          </p:cNvSpPr>
          <p:nvPr>
            <p:ph type="sldNum" sz="quarter" idx="5"/>
          </p:nvPr>
        </p:nvSpPr>
        <p:spPr/>
        <p:txBody>
          <a:bodyPr/>
          <a:lstStyle/>
          <a:p>
            <a:fld id="{F706FE19-A642-DF43-B799-A6D22B90B17F}" type="slidenum">
              <a:rPr lang="en-US" smtClean="0"/>
              <a:t>1</a:t>
            </a:fld>
            <a:endParaRPr lang="en-US"/>
          </a:p>
        </p:txBody>
      </p:sp>
    </p:spTree>
    <p:extLst>
      <p:ext uri="{BB962C8B-B14F-4D97-AF65-F5344CB8AC3E}">
        <p14:creationId xmlns:p14="http://schemas.microsoft.com/office/powerpoint/2010/main" val="677366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12750"/>
            <a:ext cx="5486400" cy="3086100"/>
          </a:xfrm>
        </p:spPr>
      </p:sp>
      <p:sp>
        <p:nvSpPr>
          <p:cNvPr id="3" name="Notes Placeholder 2"/>
          <p:cNvSpPr>
            <a:spLocks noGrp="1"/>
          </p:cNvSpPr>
          <p:nvPr>
            <p:ph type="body" idx="1"/>
          </p:nvPr>
        </p:nvSpPr>
        <p:spPr>
          <a:xfrm>
            <a:off x="685800" y="3634740"/>
            <a:ext cx="5486400" cy="3600450"/>
          </a:xfrm>
        </p:spPr>
        <p:txBody>
          <a:bodyPr/>
          <a:lstStyle/>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Je sais ce que certains d'entre vous se demandent maintenant « Mais qui peut faire preuve d’un tel amour ? » La réponse est que Dieu le peut. Et nous en sommes capables également, s'Il vit en nous.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Nous savons qu’un tel amour vient de Dieu parce qu'il dit : « Je t'aime d'un amour éternel ; C'est pourquoi je te conserve ma bonté. » (Jérémie 31.3, LSG). Quel que soit notre passé ou notre présent, nos luttes quotidiennes contre le péché, ou les nombreuses fois où nous échouons devant notre Dieu, il nous aime encore. Il ne renonce pas à nous aimer ou à nous attirer à Lui. Avoir une relation quotidienne avec Dieu est vital pour que nous aimions les autres comme Dieu aime.</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Tous ceux qui sont nés dans la famille céleste sont, dans un certain sens, les frères de notre Seigneur. L'amour du Christ unit étroitement les membres de sa famille. Partout où cet amour se manifeste, la relation divine est révélée. Selon 1 Jean 4.7 : « Quiconque aime est né de Dieu et </a:t>
            </a:r>
            <a:r>
              <a:rPr lang="fr-FR" sz="1200" u="sng" kern="1200" dirty="0">
                <a:solidFill>
                  <a:schemeClr val="tx1"/>
                </a:solidFill>
                <a:effectLst/>
                <a:latin typeface="+mn-lt"/>
                <a:ea typeface="+mn-ea"/>
                <a:cs typeface="+mn-cs"/>
              </a:rPr>
              <a:t>connaît Dieu</a:t>
            </a:r>
            <a:r>
              <a:rPr lang="fr-FR" sz="1200" kern="1200" dirty="0">
                <a:solidFill>
                  <a:schemeClr val="tx1"/>
                </a:solidFill>
                <a:effectLst/>
                <a:latin typeface="+mn-lt"/>
                <a:ea typeface="+mn-ea"/>
                <a:cs typeface="+mn-cs"/>
              </a:rPr>
              <a:t> » (c’est nous qui soulignons).</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Lisons deux courtes citations de l'Esprit de prophétie mettant en évidence le message de Jean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Il n'est pas agréable à Dieu de voir l’Homme </a:t>
            </a:r>
            <a:r>
              <a:rPr lang="fr-FR" sz="1200" u="sng" kern="1200" dirty="0">
                <a:solidFill>
                  <a:schemeClr val="tx1"/>
                </a:solidFill>
                <a:effectLst/>
                <a:latin typeface="+mn-lt"/>
                <a:ea typeface="+mn-ea"/>
                <a:cs typeface="+mn-cs"/>
              </a:rPr>
              <a:t>considérer uniquement</a:t>
            </a:r>
            <a:r>
              <a:rPr lang="fr-FR" sz="1200" kern="1200" dirty="0">
                <a:solidFill>
                  <a:schemeClr val="tx1"/>
                </a:solidFill>
                <a:effectLst/>
                <a:latin typeface="+mn-lt"/>
                <a:ea typeface="+mn-ea"/>
                <a:cs typeface="+mn-cs"/>
              </a:rPr>
              <a:t> ses affaires personnelles, sans se soucier des intérêts des autres.  (c’est nous qui soulignons)</a:t>
            </a:r>
          </a:p>
          <a:p>
            <a:r>
              <a:rPr lang="fr-FR" sz="1200" kern="1200" dirty="0">
                <a:solidFill>
                  <a:schemeClr val="tx1"/>
                </a:solidFill>
                <a:effectLst/>
                <a:latin typeface="+mn-lt"/>
                <a:ea typeface="+mn-ea"/>
                <a:cs typeface="+mn-cs"/>
              </a:rPr>
              <a:t> </a:t>
            </a:r>
          </a:p>
          <a:p>
            <a:r>
              <a:rPr lang="fr-FR" sz="1200" u="sng" kern="1200" dirty="0">
                <a:solidFill>
                  <a:schemeClr val="tx1"/>
                </a:solidFill>
                <a:effectLst/>
                <a:latin typeface="+mn-lt"/>
                <a:ea typeface="+mn-ea"/>
                <a:cs typeface="+mn-cs"/>
              </a:rPr>
              <a:t>L'amour de Dieu dans un cœur</a:t>
            </a:r>
            <a:r>
              <a:rPr lang="fr-FR" sz="1200" kern="1200" dirty="0">
                <a:solidFill>
                  <a:schemeClr val="tx1"/>
                </a:solidFill>
                <a:effectLst/>
                <a:latin typeface="+mn-lt"/>
                <a:ea typeface="+mn-ea"/>
                <a:cs typeface="+mn-cs"/>
              </a:rPr>
              <a:t> est la source unique de l’amour du prochain. (c’est nous qui soulignons)</a:t>
            </a:r>
          </a:p>
          <a:p>
            <a:r>
              <a:rPr lang="en-US" sz="1200" kern="1200" dirty="0">
                <a:solidFill>
                  <a:schemeClr val="tx1"/>
                </a:solidFill>
                <a:effectLst/>
                <a:latin typeface="+mn-lt"/>
                <a:ea typeface="+mn-ea"/>
                <a:cs typeface="+mn-cs"/>
              </a:rPr>
              <a:t>E.G. White, </a:t>
            </a:r>
            <a:r>
              <a:rPr lang="en-US" sz="1200" i="1" kern="1200" dirty="0">
                <a:solidFill>
                  <a:schemeClr val="tx1"/>
                </a:solidFill>
                <a:effectLst/>
                <a:latin typeface="+mn-lt"/>
                <a:ea typeface="+mn-ea"/>
                <a:cs typeface="+mn-cs"/>
              </a:rPr>
              <a:t>Counsels on Health</a:t>
            </a:r>
            <a:r>
              <a:rPr lang="en-US" sz="1200" kern="1200" dirty="0">
                <a:solidFill>
                  <a:schemeClr val="tx1"/>
                </a:solidFill>
                <a:effectLst/>
                <a:latin typeface="+mn-lt"/>
                <a:ea typeface="+mn-ea"/>
                <a:cs typeface="+mn-cs"/>
              </a:rPr>
              <a:t> (Mountain View, CA: Pacific Press Publishing Association, 1923), p. 309.</a:t>
            </a:r>
            <a:endParaRPr lang="fr-F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E.G. White, </a:t>
            </a:r>
            <a:r>
              <a:rPr lang="en-US" sz="1200" i="1" kern="1200" dirty="0" err="1">
                <a:solidFill>
                  <a:schemeClr val="tx1"/>
                </a:solidFill>
                <a:effectLst/>
                <a:latin typeface="+mn-lt"/>
                <a:ea typeface="+mn-ea"/>
                <a:cs typeface="+mn-cs"/>
              </a:rPr>
              <a:t>Jésus</a:t>
            </a:r>
            <a:r>
              <a:rPr lang="en-US" sz="1200" i="1" kern="1200" dirty="0">
                <a:solidFill>
                  <a:schemeClr val="tx1"/>
                </a:solidFill>
                <a:effectLst/>
                <a:latin typeface="+mn-lt"/>
                <a:ea typeface="+mn-ea"/>
                <a:cs typeface="+mn-cs"/>
              </a:rPr>
              <a:t>-Christ</a:t>
            </a:r>
            <a:r>
              <a:rPr lang="en-US" sz="1200" kern="1200" dirty="0">
                <a:solidFill>
                  <a:schemeClr val="tx1"/>
                </a:solidFill>
                <a:effectLst/>
                <a:latin typeface="+mn-lt"/>
                <a:ea typeface="+mn-ea"/>
                <a:cs typeface="+mn-cs"/>
              </a:rPr>
              <a:t>, p. 500</a:t>
            </a:r>
            <a:endParaRPr lang="fr-FR"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706FE19-A642-DF43-B799-A6D22B90B17F}" type="slidenum">
              <a:rPr lang="en-US" smtClean="0"/>
              <a:t>10</a:t>
            </a:fld>
            <a:endParaRPr lang="en-US"/>
          </a:p>
        </p:txBody>
      </p:sp>
    </p:spTree>
    <p:extLst>
      <p:ext uri="{BB962C8B-B14F-4D97-AF65-F5344CB8AC3E}">
        <p14:creationId xmlns:p14="http://schemas.microsoft.com/office/powerpoint/2010/main" val="1680492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a:solidFill>
                  <a:schemeClr val="tx1"/>
                </a:solidFill>
                <a:effectLst/>
                <a:latin typeface="+mn-lt"/>
                <a:ea typeface="+mn-ea"/>
                <a:cs typeface="+mn-cs"/>
              </a:rPr>
              <a:t>MON AMOUR POUR DIEU</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Le langage de Jean dans 1 Jean 4 est direct. Au verset 7, il nous conseille de nous aimer les uns les autres et explique ensuite que la capacité d'aimer comme Dieu le fait vient de la connaissance de Dieu. Au verset 8, il le répète, cette fois à la forme négative, pour attirer notre attention. « Celui qui n'aime pas, ne connaît pas Dieu ». Enfin, au verset 11, il nous met au défi de manifester l'amour de Dieu les uns envers les autres.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Il est clair, d'après les Écritures, que si nous n'aimons pas les autres, nous ne connaissons pas vraiment Dieu. Si les autres autour de moi - ma famille, mes amis, les membres de l'Église, mes collègues de travail, les étrangers - ne voient pas l'amour pur et véritable du Christ dans ma vie, alors je ne connais pas Dieu.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Vous pouvez venir à l'église chaque sabbat et même pendant la semaine. Il se peut que vous rendiez fidèlement la dîme. Vous pouvez donner de votre temps, de votre talent et de vos moyens à l'Église, donner jusqu’à vous dépouiller même, mais si l'amour de Dieu n'est pas visible dans votre vie, alors vous ne connaissez pas Dieu. Cela signifie Être perdu. Vous vous imaginez faire toutes ces choses et être perdue malgré tout ? Personne ne veut être perdu ! Pourtant, nous ne sommes rien sans l'amour de Dieu dans notre cœur. Je vous invite à sonder votre cœur honnêtement maintenant et à prier Dieu d'y apporter le changement nécessaire sans délai.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706FE19-A642-DF43-B799-A6D22B90B17F}" type="slidenum">
              <a:rPr lang="en-US" smtClean="0"/>
              <a:t>11</a:t>
            </a:fld>
            <a:endParaRPr lang="en-US"/>
          </a:p>
        </p:txBody>
      </p:sp>
    </p:spTree>
    <p:extLst>
      <p:ext uri="{BB962C8B-B14F-4D97-AF65-F5344CB8AC3E}">
        <p14:creationId xmlns:p14="http://schemas.microsoft.com/office/powerpoint/2010/main" val="4123874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33363"/>
            <a:ext cx="5075238" cy="2854325"/>
          </a:xfrm>
        </p:spPr>
      </p:sp>
      <p:sp>
        <p:nvSpPr>
          <p:cNvPr id="3" name="Notes Placeholder 2"/>
          <p:cNvSpPr>
            <a:spLocks noGrp="1"/>
          </p:cNvSpPr>
          <p:nvPr>
            <p:ph type="body" idx="1"/>
          </p:nvPr>
        </p:nvSpPr>
        <p:spPr>
          <a:xfrm>
            <a:off x="685800" y="3120390"/>
            <a:ext cx="5486400" cy="3600450"/>
          </a:xfrm>
        </p:spPr>
        <p:txBody>
          <a:bodyPr/>
          <a:lstStyle/>
          <a:p>
            <a:r>
              <a:rPr lang="fr-FR" sz="1200" b="1" kern="1200" dirty="0">
                <a:solidFill>
                  <a:schemeClr val="tx1"/>
                </a:solidFill>
                <a:effectLst/>
                <a:latin typeface="+mn-lt"/>
                <a:ea typeface="+mn-ea"/>
                <a:cs typeface="+mn-cs"/>
              </a:rPr>
              <a:t>L'AMOUR MERVEILLEUX DE DIEU</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Quelle preuve avons-nous de l'amour de Dieu ? Lisons 1 Jean 4.9.</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L'amour de Dieu a été manifesté envers nous en ce que Dieu a envoyé son Fils unique dans le monde, afin que nous vivions par lui</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Jean renforce cette même pensée dans son évangile.</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Car Dieu a tant aimé le monde qu'il a donné son Fils unique, afin que quiconque croit en lui ne périsse pas mais ait la vie éternelle (Jean 3.16).</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L'amour de Dieu pour nous est si illimité qu'il l'a poussé, contraint, pressé à faire ce grand sacrifice pour vous et moi. </a:t>
            </a:r>
            <a:r>
              <a:rPr lang="fr-FR" sz="1200" b="1" kern="1200" dirty="0">
                <a:solidFill>
                  <a:schemeClr val="tx1"/>
                </a:solidFill>
                <a:effectLst/>
                <a:latin typeface="+mn-lt"/>
                <a:ea typeface="+mn-ea"/>
                <a:cs typeface="+mn-cs"/>
              </a:rPr>
              <a:t>C’est là, l’expression d’un amour merveilleux !</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Paul nous dit que Dieu « nous a choisies en lui avant la fondation du monde » (Ephésiens 1:4). Pensez-y ! Avant que nous soyons conçues, avant même que le temps ne commence, Dieu pensait à vous et à moi. L'amour de Dieu pour nous a commencé avant même que le premier péché ne soit commis, car un plan était déjà envisagé pour nous sauver. </a:t>
            </a:r>
            <a:r>
              <a:rPr lang="fr-FR" sz="1200" b="1" kern="1200" dirty="0">
                <a:solidFill>
                  <a:schemeClr val="tx1"/>
                </a:solidFill>
                <a:effectLst/>
                <a:latin typeface="+mn-lt"/>
                <a:ea typeface="+mn-ea"/>
                <a:cs typeface="+mn-cs"/>
              </a:rPr>
              <a:t>Cet amour infini est si merveilleux !</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Ellen White écrit : « La seule chose essentielle pour nous, afin de recevoir et transmettre l'amour miséricordieux de Dieu, est de connaître et de croire en l'amour qu'Il éprouve pour nous. »  </a:t>
            </a:r>
            <a:r>
              <a:rPr lang="fr-FR" sz="1200" b="1" kern="1200" dirty="0">
                <a:solidFill>
                  <a:schemeClr val="tx1"/>
                </a:solidFill>
                <a:effectLst/>
                <a:latin typeface="+mn-lt"/>
                <a:ea typeface="+mn-ea"/>
                <a:cs typeface="+mn-cs"/>
              </a:rPr>
              <a:t>Cet amour qui pardonne est un amour merveilleux ! </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En raison de l'amour merveilleux et miséricordieux de Dieu pour nous, nous devons, en tant que croyants, faire preuve d'amour envers les autres. Jean nous rappelle dans 1 Jean 4.11, « Bien-aimés, </a:t>
            </a:r>
            <a:r>
              <a:rPr lang="fr-FR" sz="1200" u="sng" kern="1200" dirty="0">
                <a:solidFill>
                  <a:schemeClr val="tx1"/>
                </a:solidFill>
                <a:effectLst/>
                <a:latin typeface="+mn-lt"/>
                <a:ea typeface="+mn-ea"/>
                <a:cs typeface="+mn-cs"/>
              </a:rPr>
              <a:t>si Dieu nous a ainsi aimés, nous devons aussi nous aimer les uns les autres</a:t>
            </a:r>
            <a:r>
              <a:rPr lang="fr-FR" sz="1200" kern="1200" dirty="0">
                <a:solidFill>
                  <a:schemeClr val="tx1"/>
                </a:solidFill>
                <a:effectLst/>
                <a:latin typeface="+mn-lt"/>
                <a:ea typeface="+mn-ea"/>
                <a:cs typeface="+mn-cs"/>
              </a:rPr>
              <a:t> » (c’est nous qui soulignons).</a:t>
            </a:r>
          </a:p>
          <a:p>
            <a:endParaRPr lang="fr-F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Ibid., Prayer (Nampa, ID: Pacific Press Publishing Association, 2002), 298, 299.</a:t>
            </a:r>
            <a:endParaRPr lang="fr-FR"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706FE19-A642-DF43-B799-A6D22B90B17F}" type="slidenum">
              <a:rPr lang="en-US" smtClean="0"/>
              <a:t>12</a:t>
            </a:fld>
            <a:endParaRPr lang="en-US"/>
          </a:p>
        </p:txBody>
      </p:sp>
    </p:spTree>
    <p:extLst>
      <p:ext uri="{BB962C8B-B14F-4D97-AF65-F5344CB8AC3E}">
        <p14:creationId xmlns:p14="http://schemas.microsoft.com/office/powerpoint/2010/main" val="2274708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a:solidFill>
                  <a:schemeClr val="tx1"/>
                </a:solidFill>
                <a:effectLst/>
                <a:latin typeface="+mn-lt"/>
                <a:ea typeface="+mn-ea"/>
                <a:cs typeface="+mn-cs"/>
              </a:rPr>
              <a:t>MON AMOUR POUR LES AUTRES</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Certains fruits sont appréciés de différentes personnes et chaque fruit préféré est qualifié de « meilleur ». Les mangues (ou remplacer les mangues par un fruit apprécié de votre pays) sont sucrées et juteuses. Charmantes à l'œil et si tentantes ! Un autre fruit que l'on trouve en Asie du Sud-Est, apprécié par de nombreuses personnes est le durian. Cependant, l'odeur de ce fruit est forte et très désagréable. Beaucoup de gens n'y goûteront même pas parce que l'odeur est très forte. C’est dommage qu’il ne soit pas proposé dans les hôtels, et que les passagers ne puissent, non plus, en emporter en avion à cause de son odeur désagréable. Pourtant, les gens prétendent que son goût est suave, sa saveur exquise.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Lorsque nous réfléchissons à ce que signifie aimer les autres, nous sommes confrontées à de nombreux défis. Certaines personnes sont comme les mangues (</a:t>
            </a:r>
            <a:r>
              <a:rPr lang="fr-FR" sz="1200" i="1" kern="1200" dirty="0">
                <a:solidFill>
                  <a:schemeClr val="tx1"/>
                </a:solidFill>
                <a:effectLst/>
                <a:latin typeface="+mn-lt"/>
                <a:ea typeface="+mn-ea"/>
                <a:cs typeface="+mn-cs"/>
              </a:rPr>
              <a:t>ou le fruit de votre choix</a:t>
            </a:r>
            <a:r>
              <a:rPr lang="fr-FR" sz="1200" kern="1200" dirty="0">
                <a:solidFill>
                  <a:schemeClr val="tx1"/>
                </a:solidFill>
                <a:effectLst/>
                <a:latin typeface="+mn-lt"/>
                <a:ea typeface="+mn-ea"/>
                <a:cs typeface="+mn-cs"/>
              </a:rPr>
              <a:t>). Nous les aimons au premier regard. Nous trouvons qu'elles sont un délice autour de nous. Cependant, d’autres ressemblent davantage au durian. Elles ont souvent des habitudes offensives. Il est difficile d'apprendre à les connaître et parfois nous nous enfuyons quand nous rencontrons de telles personnes. Pourtant, lorsque nous nous obstinons, nous découvrons de bonnes choses à leur sujet. Dieu peut utiliser votre influence pour adoucir leur cœur.</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Quelle est votre prière quotidienne ? Est-ce le Seigneur qui change l'autre personne ? Ou est-ce le Seigneur qui me change ? Quand les autres nous regardent, voient-ils un amour qui les saisit ? Voient-ils Jésus ? Ils devraient voir un amour qui nous oblige, nous pousse, nous contrôle et nous contraint à les aimer, qu'ils soient mangues ou durians. </a:t>
            </a:r>
          </a:p>
          <a:p>
            <a:endParaRPr lang="en-US" dirty="0"/>
          </a:p>
        </p:txBody>
      </p:sp>
      <p:sp>
        <p:nvSpPr>
          <p:cNvPr id="4" name="Slide Number Placeholder 3"/>
          <p:cNvSpPr>
            <a:spLocks noGrp="1"/>
          </p:cNvSpPr>
          <p:nvPr>
            <p:ph type="sldNum" sz="quarter" idx="5"/>
          </p:nvPr>
        </p:nvSpPr>
        <p:spPr/>
        <p:txBody>
          <a:bodyPr/>
          <a:lstStyle/>
          <a:p>
            <a:fld id="{F706FE19-A642-DF43-B799-A6D22B90B17F}" type="slidenum">
              <a:rPr lang="en-US" smtClean="0"/>
              <a:t>13</a:t>
            </a:fld>
            <a:endParaRPr lang="en-US"/>
          </a:p>
        </p:txBody>
      </p:sp>
    </p:spTree>
    <p:extLst>
      <p:ext uri="{BB962C8B-B14F-4D97-AF65-F5344CB8AC3E}">
        <p14:creationId xmlns:p14="http://schemas.microsoft.com/office/powerpoint/2010/main" val="2431226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434975"/>
            <a:ext cx="4092575" cy="2301875"/>
          </a:xfrm>
        </p:spPr>
      </p:sp>
      <p:sp>
        <p:nvSpPr>
          <p:cNvPr id="3" name="Notes Placeholder 2"/>
          <p:cNvSpPr>
            <a:spLocks noGrp="1"/>
          </p:cNvSpPr>
          <p:nvPr>
            <p:ph type="body" idx="1"/>
          </p:nvPr>
        </p:nvSpPr>
        <p:spPr>
          <a:xfrm>
            <a:off x="685800" y="2857500"/>
            <a:ext cx="5486400" cy="3600450"/>
          </a:xfrm>
        </p:spPr>
        <p:txBody>
          <a:bodyPr/>
          <a:lstStyle/>
          <a:p>
            <a:r>
              <a:rPr lang="fr-FR" sz="1200" b="1" kern="1200" dirty="0">
                <a:solidFill>
                  <a:schemeClr val="tx1"/>
                </a:solidFill>
                <a:effectLst/>
                <a:latin typeface="+mn-lt"/>
                <a:ea typeface="+mn-ea"/>
                <a:cs typeface="+mn-cs"/>
              </a:rPr>
              <a:t>L'AMOUR DU CHRIST EN MOI</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Mes amies, Courage ! Si nous sommes comme le durian, nauséabondes et repoussantes pour les autres, Dieu peut changer nos cœurs et faire de nous de nouvelles créatures en Christ.</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Paul écrit dans 2 Corinthiens 5.17,</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Si quelqu'un est en Christ, il est une nouvelle créature. Les choses anciennes sont passées ; voici, toutes choses sont devenues nouvelles.</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Nous devons être EN CHRIST. Pourquoi EN CHRIST ? Parce qu'EN CHRIST nous avons la justice, le pardon des péchés, la vie éternelle, la joie éternelle. EN CHRIST nous sommes de nouvelles créatures.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Qu'est-ce qu'une nouvelle créature ? Cela signifie-t-il que notre apparence physique va changer ? Est-ce un changement extérieur ? La réponse est que le changement est à la fois interne et externe. Extérieurement, les gens le verront à travers les changements dans notre comportement et la joie sur nos visages. En interne, une transformation du cœur et de l'esprit. Lorsque nous sommes en Christ et qu'Il vit en nous, Il change notre caractère. En conséquence du changement intérieur, notre comportement est modifié à l'extérieur. C'est ce que les autres verront.</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Les choses anciennes sont passées. Les vieilles habitudes, les comportements, les attitudes, toutes ces choses disparaissent. Il est vrai qu’elles peuvent refaire surface de temps en temps lorsque nous nous centrons sur nous-mêmes au lieu de Jésus. Mais lorsque nous recherchons notre Sauveur chaque jour, nous constatons un changement dans la façon dont nous traitons les autres et eux aussi le constatent. Avoir une relation avec le Christ signifie que nous sommes les bénéficiaires de son amour qui est déversé en nous. </a:t>
            </a:r>
            <a:r>
              <a:rPr lang="fr-FR" sz="1200" b="1" kern="1200" dirty="0">
                <a:solidFill>
                  <a:schemeClr val="tx1"/>
                </a:solidFill>
                <a:effectLst/>
                <a:latin typeface="+mn-lt"/>
                <a:ea typeface="+mn-ea"/>
                <a:cs typeface="+mn-cs"/>
              </a:rPr>
              <a:t>Cet amour régénérateur est un amour merveilleux !</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Le cœur méchant, vous savez, celui de la femme qui se chicane sur des c hoses insignifiantes, la femme qui critique et se plaint constamment, celle qui parfois dévoile une attitude méchante et colérique, oui, le cœur de cette femme - est transformé par la présence du Saint-Esprit. Nos familles, nos amis, nos collègues de travail et nos voisins verront en nous l'amour insondable de Jésus. </a:t>
            </a:r>
          </a:p>
          <a:p>
            <a:endParaRPr lang="en-US" dirty="0"/>
          </a:p>
        </p:txBody>
      </p:sp>
      <p:sp>
        <p:nvSpPr>
          <p:cNvPr id="4" name="Slide Number Placeholder 3"/>
          <p:cNvSpPr>
            <a:spLocks noGrp="1"/>
          </p:cNvSpPr>
          <p:nvPr>
            <p:ph type="sldNum" sz="quarter" idx="5"/>
          </p:nvPr>
        </p:nvSpPr>
        <p:spPr/>
        <p:txBody>
          <a:bodyPr/>
          <a:lstStyle/>
          <a:p>
            <a:fld id="{F706FE19-A642-DF43-B799-A6D22B90B17F}" type="slidenum">
              <a:rPr lang="en-US" smtClean="0"/>
              <a:t>14</a:t>
            </a:fld>
            <a:endParaRPr lang="en-US"/>
          </a:p>
        </p:txBody>
      </p:sp>
    </p:spTree>
    <p:extLst>
      <p:ext uri="{BB962C8B-B14F-4D97-AF65-F5344CB8AC3E}">
        <p14:creationId xmlns:p14="http://schemas.microsoft.com/office/powerpoint/2010/main" val="2721157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03238"/>
            <a:ext cx="4000500" cy="2251075"/>
          </a:xfrm>
        </p:spPr>
      </p:sp>
      <p:sp>
        <p:nvSpPr>
          <p:cNvPr id="3" name="Notes Placeholder 2"/>
          <p:cNvSpPr>
            <a:spLocks noGrp="1"/>
          </p:cNvSpPr>
          <p:nvPr>
            <p:ph type="body" idx="1"/>
          </p:nvPr>
        </p:nvSpPr>
        <p:spPr>
          <a:xfrm>
            <a:off x="685800" y="2754630"/>
            <a:ext cx="5486400" cy="3600450"/>
          </a:xfrm>
        </p:spPr>
        <p:txBody>
          <a:bodyPr/>
          <a:lstStyle/>
          <a:p>
            <a:r>
              <a:rPr lang="en-US" sz="1200" kern="120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PARTAGER L'AMOUR DE DIEU</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Pourtant, il ne suffit pas de recevoir l'amour de Dieu. Nous sommes appelées à le transmettre aux autres. L'amour que Dieu nous accorde affirme que nous sommes aimées, que nous sommes précieuses à ses yeux. En transmettant cet amour aux autres, ils sauront eux aussi que Dieu les aime et les considère comme des personnes précieuses. Quelle différence cela peut faire dans la vie d'une personne qui se noie dans la culpabilité, les regrets, la tristesse, la colère, la solitude, le désespoir et le manque de pardon ! Savoir que Dieu les aime tels qu'ils ou elles sont et qu'il est mort pour les sauver fera la différence entre une vie de douleur et une vie de joie. Nous sommes les donneuses de joie que Dieu choisit pour apporter son amour à ses enfants dans le besoin. </a:t>
            </a:r>
            <a:r>
              <a:rPr lang="fr-FR" sz="1200" b="1" kern="1200" dirty="0">
                <a:solidFill>
                  <a:schemeClr val="tx1"/>
                </a:solidFill>
                <a:effectLst/>
                <a:latin typeface="+mn-lt"/>
                <a:ea typeface="+mn-ea"/>
                <a:cs typeface="+mn-cs"/>
              </a:rPr>
              <a:t>Cet amour qui change la vie est vraiment un amour merveilleux !</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Ellen White écrit de façon éloquente sur l'amour merveilleux qui change la vie et qui touche nos cœurs.</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Lorsque le principe céleste de l'amour éternel remplit le cœur, il s'écoule vers les autres, non seulement parce qu’ils dispensent leurs faveurs, mais parce que l'amour est le principe d'action qui modifie le caractère, régit les pulsions, contrôle les passions, subjugue l'inimitié et élève les affections. Cet amour n'est pas contracté, de manière à inclure simplement « moi et les miens », mais il est aussi large que le monde et aussi haut que le ciel. Il est en harmonie avec celui des anges au service de Dieu. Cet amour, chéri dans l'âme, adoucit la vie entière et exerce une influence raffinée sur tout ce qui l'entoure. En le possédant, nous ne pouvons qu'être heureux, laisser sourire la fortune ou froncer les sourcils. Et si nous aimons Dieu de tout notre cœur, nous devons aussi aimer ses enfants. Cet amour est l'esprit de Dieu. C'est l'ornement céleste qui donne la vraie noblesse et de la dignité à l'âme....</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Notre devoir est de vivre dans l'atmosphère de l'amour du Christ, de respirer profondément son amour et de refléter sa chaleur autour de nous. Oh, quelle sphère d'influence s'ouvre devant nous ! Comme nous devons cultiver avec soin le jardin de l'âme, afin qu'il ne produise que des fleurs pures, douces et parfumées ! Les mots d'amour, de tendresse et de charité sanctifient notre influence sur les autres.  </a:t>
            </a:r>
          </a:p>
          <a:p>
            <a:r>
              <a:rPr lang="en-US" sz="1200" kern="1200" dirty="0">
                <a:solidFill>
                  <a:schemeClr val="tx1"/>
                </a:solidFill>
                <a:effectLst/>
                <a:latin typeface="+mn-lt"/>
                <a:ea typeface="+mn-ea"/>
                <a:cs typeface="+mn-cs"/>
              </a:rPr>
              <a:t>E.G. White, </a:t>
            </a:r>
            <a:r>
              <a:rPr lang="en-US" sz="1200" i="1" kern="1200" dirty="0">
                <a:solidFill>
                  <a:schemeClr val="tx1"/>
                </a:solidFill>
                <a:effectLst/>
                <a:latin typeface="+mn-lt"/>
                <a:ea typeface="+mn-ea"/>
                <a:cs typeface="+mn-cs"/>
              </a:rPr>
              <a:t>Our Higher Calling</a:t>
            </a:r>
            <a:r>
              <a:rPr lang="en-US" sz="1200" kern="1200" dirty="0">
                <a:solidFill>
                  <a:schemeClr val="tx1"/>
                </a:solidFill>
                <a:effectLst/>
                <a:latin typeface="+mn-lt"/>
                <a:ea typeface="+mn-ea"/>
                <a:cs typeface="+mn-cs"/>
              </a:rPr>
              <a:t> (Washington, D.C.: Review and Herald Publishing Association, 1961), 175.</a:t>
            </a:r>
            <a:endParaRPr lang="fr-F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706FE19-A642-DF43-B799-A6D22B90B17F}" type="slidenum">
              <a:rPr lang="en-US" smtClean="0"/>
              <a:t>15</a:t>
            </a:fld>
            <a:endParaRPr lang="en-US"/>
          </a:p>
        </p:txBody>
      </p:sp>
    </p:spTree>
    <p:extLst>
      <p:ext uri="{BB962C8B-B14F-4D97-AF65-F5344CB8AC3E}">
        <p14:creationId xmlns:p14="http://schemas.microsoft.com/office/powerpoint/2010/main" val="2927229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Lisons 1 Jean 4.10-12. </a:t>
            </a:r>
          </a:p>
          <a:p>
            <a:r>
              <a:rPr lang="fr-FR" sz="1200" kern="1200" dirty="0">
                <a:solidFill>
                  <a:schemeClr val="tx1"/>
                </a:solidFill>
                <a:effectLst/>
                <a:latin typeface="+mn-lt"/>
                <a:ea typeface="+mn-ea"/>
                <a:cs typeface="+mn-cs"/>
              </a:rPr>
              <a:t> </a:t>
            </a:r>
          </a:p>
          <a:p>
            <a:r>
              <a:rPr lang="fr-FR" sz="1200" b="1" kern="1200" dirty="0">
                <a:solidFill>
                  <a:schemeClr val="tx1"/>
                </a:solidFill>
                <a:effectLst/>
                <a:latin typeface="+mn-lt"/>
                <a:ea typeface="+mn-ea"/>
                <a:cs typeface="+mn-cs"/>
              </a:rPr>
              <a:t>10</a:t>
            </a:r>
            <a:r>
              <a:rPr lang="fr-FR" sz="1200" kern="1200" dirty="0">
                <a:solidFill>
                  <a:schemeClr val="tx1"/>
                </a:solidFill>
                <a:effectLst/>
                <a:latin typeface="+mn-lt"/>
                <a:ea typeface="+mn-ea"/>
                <a:cs typeface="+mn-cs"/>
              </a:rPr>
              <a:t> Et cet amour consiste, non point en ce que nous avons aimé Dieu, mais en ce qu'il nous a aimés et a envoyé son Fils comme victime expiatoire pour nos péchés. </a:t>
            </a:r>
            <a:r>
              <a:rPr lang="fr-FR" sz="1200" b="1" kern="1200" dirty="0">
                <a:solidFill>
                  <a:schemeClr val="tx1"/>
                </a:solidFill>
                <a:effectLst/>
                <a:latin typeface="+mn-lt"/>
                <a:ea typeface="+mn-ea"/>
                <a:cs typeface="+mn-cs"/>
              </a:rPr>
              <a:t>11</a:t>
            </a:r>
            <a:r>
              <a:rPr lang="fr-FR" sz="1200" kern="1200" dirty="0">
                <a:solidFill>
                  <a:schemeClr val="tx1"/>
                </a:solidFill>
                <a:effectLst/>
                <a:latin typeface="+mn-lt"/>
                <a:ea typeface="+mn-ea"/>
                <a:cs typeface="+mn-cs"/>
              </a:rPr>
              <a:t> Bien-aimés, si Dieu nous a ainsi aimés, nous devons aussi nous aimer les uns les autres. </a:t>
            </a:r>
            <a:r>
              <a:rPr lang="fr-FR" sz="1200" b="1" kern="1200" dirty="0">
                <a:solidFill>
                  <a:schemeClr val="tx1"/>
                </a:solidFill>
                <a:effectLst/>
                <a:latin typeface="+mn-lt"/>
                <a:ea typeface="+mn-ea"/>
                <a:cs typeface="+mn-cs"/>
              </a:rPr>
              <a:t>12</a:t>
            </a:r>
            <a:r>
              <a:rPr lang="fr-FR" sz="1200" kern="1200" dirty="0">
                <a:solidFill>
                  <a:schemeClr val="tx1"/>
                </a:solidFill>
                <a:effectLst/>
                <a:latin typeface="+mn-lt"/>
                <a:ea typeface="+mn-ea"/>
                <a:cs typeface="+mn-cs"/>
              </a:rPr>
              <a:t> Personne n'a jamais vu Dieu ; si nous nous aimons les uns les autres, Dieu demeure en nous, et son amour est parfait en nous.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706FE19-A642-DF43-B799-A6D22B90B17F}" type="slidenum">
              <a:rPr lang="en-US" smtClean="0"/>
              <a:t>16</a:t>
            </a:fld>
            <a:endParaRPr lang="en-US"/>
          </a:p>
        </p:txBody>
      </p:sp>
    </p:spTree>
    <p:extLst>
      <p:ext uri="{BB962C8B-B14F-4D97-AF65-F5344CB8AC3E}">
        <p14:creationId xmlns:p14="http://schemas.microsoft.com/office/powerpoint/2010/main" val="2263755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28650"/>
            <a:ext cx="4592638" cy="2582863"/>
          </a:xfrm>
        </p:spPr>
      </p:sp>
      <p:sp>
        <p:nvSpPr>
          <p:cNvPr id="3" name="Notes Placeholder 2"/>
          <p:cNvSpPr>
            <a:spLocks noGrp="1"/>
          </p:cNvSpPr>
          <p:nvPr>
            <p:ph type="body" idx="1"/>
          </p:nvPr>
        </p:nvSpPr>
        <p:spPr>
          <a:xfrm>
            <a:off x="628650" y="3211513"/>
            <a:ext cx="5897880" cy="3086100"/>
          </a:xfrm>
        </p:spPr>
        <p:txBody>
          <a:bodyPr/>
          <a:lstStyle/>
          <a:p>
            <a:r>
              <a:rPr lang="fr-FR" sz="1200" b="1" kern="1200" dirty="0">
                <a:solidFill>
                  <a:schemeClr val="tx1"/>
                </a:solidFill>
                <a:effectLst/>
                <a:latin typeface="+mn-lt"/>
                <a:ea typeface="+mn-ea"/>
                <a:cs typeface="+mn-cs"/>
              </a:rPr>
              <a:t>APPEL</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Dieu appelle chacune de nous au salut par son Fils, Jésus-Christ.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Il nous appelle à Lui abandonner notre vie pour qu'Il vive en nous.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Il nous appelle à passer du temps avec lui chaque jour et à recevoir le Saint-Esprit et les dons qu'il nous accorde.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L'amour de Dieu nous presse, nous contraint, nous domine, nous contrôle et nous oblige. Son amour nous pousse à désirer le changement dont nous avons besoin pour devenir de nouvelles créatures.</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Il nous appelle également à ne faire qu'un avec Lui et avec son Église lorsque nous tendons la main à ceux dont nous croisons le chemin, à ceux qui ont besoin d'une touche d'amour de Dieu dans leur vie.</a:t>
            </a:r>
          </a:p>
          <a:p>
            <a:r>
              <a:rPr lang="fr-FR" sz="1200" kern="1200" dirty="0">
                <a:solidFill>
                  <a:schemeClr val="tx1"/>
                </a:solidFill>
                <a:effectLst/>
                <a:latin typeface="+mn-lt"/>
                <a:ea typeface="+mn-ea"/>
                <a:cs typeface="+mn-cs"/>
              </a:rPr>
              <a:t> </a:t>
            </a:r>
          </a:p>
          <a:p>
            <a:pPr marL="0" indent="0">
              <a:buFont typeface="Arial" panose="020B0604020202020204" pitchFamily="34" charset="0"/>
              <a:buNone/>
            </a:pPr>
            <a:r>
              <a:rPr lang="fr-FR" sz="1200" kern="1200" dirty="0">
                <a:solidFill>
                  <a:schemeClr val="tx1"/>
                </a:solidFill>
                <a:effectLst/>
                <a:latin typeface="+mn-lt"/>
                <a:ea typeface="+mn-ea"/>
                <a:cs typeface="+mn-cs"/>
              </a:rPr>
              <a:t>Oui, mes sœurs, Dieu nous appelle chaque jour à recevoir son amour et à partager son amour avec ceux que nous rencontrons. Et donc, Dieu a besoin des femmes... </a:t>
            </a:r>
          </a:p>
          <a:p>
            <a:pPr marL="0" indent="0">
              <a:buFont typeface="Arial" panose="020B0604020202020204" pitchFamily="34" charset="0"/>
              <a:buNone/>
            </a:pPr>
            <a:r>
              <a:rPr lang="fr-FR"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Des femmes qui se livrent entièrement à Lui chaque jour.</a:t>
            </a:r>
          </a:p>
          <a:p>
            <a:pPr marL="171450" indent="-171450">
              <a:buFont typeface="Arial" panose="020B0604020202020204" pitchFamily="34" charset="0"/>
              <a:buChar char="•"/>
            </a:pPr>
            <a:r>
              <a:rPr lang="fr-FR" sz="1200" kern="1200" dirty="0">
                <a:solidFill>
                  <a:schemeClr val="tx1"/>
                </a:solidFill>
                <a:effectLst/>
                <a:latin typeface="+mn-lt"/>
                <a:ea typeface="+mn-ea"/>
                <a:cs typeface="+mn-cs"/>
              </a:rPr>
              <a:t> Des femmes qui l'aiment et qui sont prêtes à donner leur vie en sacrifice de louange à Dieu.</a:t>
            </a:r>
          </a:p>
          <a:p>
            <a:pPr marL="171450" indent="-171450">
              <a:buFont typeface="Arial" panose="020B0604020202020204" pitchFamily="34" charset="0"/>
              <a:buChar char="•"/>
            </a:pPr>
            <a:r>
              <a:rPr lang="fr-FR" sz="1200" kern="1200" dirty="0">
                <a:solidFill>
                  <a:schemeClr val="tx1"/>
                </a:solidFill>
                <a:effectLst/>
                <a:latin typeface="+mn-lt"/>
                <a:ea typeface="+mn-ea"/>
                <a:cs typeface="+mn-cs"/>
              </a:rPr>
              <a:t> Des femmes qui le placeront au premier plan dans leur vie, c'est-à-dire avant leur mari, leurs enfants, leur famille, leurs amis, leur travail, tout.    Dieu d'abord ! </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Des femmes qui étudient la Parole de Dieu et qui sont guidées par le Saint-Esprit. </a:t>
            </a:r>
          </a:p>
          <a:p>
            <a:pPr marL="171450" indent="-171450">
              <a:buFont typeface="Arial" panose="020B0604020202020204" pitchFamily="34" charset="0"/>
              <a:buChar char="•"/>
            </a:pPr>
            <a:r>
              <a:rPr lang="fr-FR" sz="1200" kern="1200" dirty="0">
                <a:solidFill>
                  <a:schemeClr val="tx1"/>
                </a:solidFill>
                <a:effectLst/>
                <a:latin typeface="+mn-lt"/>
                <a:ea typeface="+mn-ea"/>
                <a:cs typeface="+mn-cs"/>
              </a:rPr>
              <a:t>Des femmes prêtes à servir les autres.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Si vous voulez être une telle femme, transformée par l'amour merveilleux de Dieu, je vous invite à vous avancer jusqu’ici. Laissons ainsi voir que Dieu a une armée de femmes prêtes et disposées à aimer le monde pour Lui.</a:t>
            </a:r>
          </a:p>
          <a:p>
            <a:endParaRPr lang="en-US" dirty="0"/>
          </a:p>
        </p:txBody>
      </p:sp>
      <p:sp>
        <p:nvSpPr>
          <p:cNvPr id="4" name="Slide Number Placeholder 3"/>
          <p:cNvSpPr>
            <a:spLocks noGrp="1"/>
          </p:cNvSpPr>
          <p:nvPr>
            <p:ph type="sldNum" sz="quarter" idx="5"/>
          </p:nvPr>
        </p:nvSpPr>
        <p:spPr/>
        <p:txBody>
          <a:bodyPr/>
          <a:lstStyle/>
          <a:p>
            <a:fld id="{F706FE19-A642-DF43-B799-A6D22B90B17F}" type="slidenum">
              <a:rPr lang="en-US" smtClean="0"/>
              <a:t>17</a:t>
            </a:fld>
            <a:endParaRPr lang="en-US"/>
          </a:p>
        </p:txBody>
      </p:sp>
    </p:spTree>
    <p:extLst>
      <p:ext uri="{BB962C8B-B14F-4D97-AF65-F5344CB8AC3E}">
        <p14:creationId xmlns:p14="http://schemas.microsoft.com/office/powerpoint/2010/main" val="3384485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a:solidFill>
                  <a:schemeClr val="tx1"/>
                </a:solidFill>
                <a:effectLst/>
                <a:latin typeface="+mn-lt"/>
                <a:ea typeface="+mn-ea"/>
                <a:cs typeface="+mn-cs"/>
              </a:rPr>
              <a:t>INTRODUCTION </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Permettez-moi de commencer ce message en vous posant quelques questions ? (</a:t>
            </a:r>
            <a:r>
              <a:rPr lang="fr-FR" sz="1200" i="1" kern="1200" dirty="0">
                <a:solidFill>
                  <a:schemeClr val="tx1"/>
                </a:solidFill>
                <a:effectLst/>
                <a:latin typeface="+mn-lt"/>
                <a:ea typeface="+mn-ea"/>
                <a:cs typeface="+mn-cs"/>
              </a:rPr>
              <a:t>Faites une pause de quelques secondes après avoir lu chaque question</a:t>
            </a:r>
            <a:r>
              <a:rPr lang="fr-FR" sz="1200" kern="1200" dirty="0">
                <a:solidFill>
                  <a:schemeClr val="tx1"/>
                </a:solidFill>
                <a:effectLst/>
                <a:latin typeface="+mn-lt"/>
                <a:ea typeface="+mn-ea"/>
                <a:cs typeface="+mn-cs"/>
              </a:rPr>
              <a:t>).</a:t>
            </a:r>
          </a:p>
          <a:p>
            <a:r>
              <a:rPr lang="fr-FR"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Comment la connaissance du Christ a-t-elle fait une différence dans votre vie ?</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Êtes-vous différente cette année de l'année dernière ?</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L'amour du Christ pour vous vous a-t-il transformée ?</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Si je devais poser la question aux personnes les plus proches de vous, à votre famille, que répondraient-elles ?</a:t>
            </a:r>
          </a:p>
          <a:p>
            <a:endParaRPr lang="en-US" dirty="0"/>
          </a:p>
        </p:txBody>
      </p:sp>
      <p:sp>
        <p:nvSpPr>
          <p:cNvPr id="4" name="Slide Number Placeholder 3"/>
          <p:cNvSpPr>
            <a:spLocks noGrp="1"/>
          </p:cNvSpPr>
          <p:nvPr>
            <p:ph type="sldNum" sz="quarter" idx="5"/>
          </p:nvPr>
        </p:nvSpPr>
        <p:spPr/>
        <p:txBody>
          <a:bodyPr/>
          <a:lstStyle/>
          <a:p>
            <a:fld id="{F706FE19-A642-DF43-B799-A6D22B90B17F}" type="slidenum">
              <a:rPr lang="en-US" smtClean="0"/>
              <a:t>2</a:t>
            </a:fld>
            <a:endParaRPr lang="en-US"/>
          </a:p>
        </p:txBody>
      </p:sp>
    </p:spTree>
    <p:extLst>
      <p:ext uri="{BB962C8B-B14F-4D97-AF65-F5344CB8AC3E}">
        <p14:creationId xmlns:p14="http://schemas.microsoft.com/office/powerpoint/2010/main" val="1111144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Ce sont des questions gênantes, mais nous devons y répondre. Alors, permettez-moi de les répéter encore une fois. </a:t>
            </a:r>
          </a:p>
          <a:p>
            <a:r>
              <a:rPr lang="fr-FR"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Comment la connaissance du Christ a-t-elle fait une différence dans votre vie ?</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Êtes-vous différente cette année de l'année dernière ?</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L'amour du Christ pour vous vous a-t-il transformée ?</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Si je devais poser la question aux personnes les plus proches de vous, à votre famille, que répondraient-elles ?</a:t>
            </a:r>
          </a:p>
          <a:p>
            <a:endParaRPr lang="en-US" dirty="0"/>
          </a:p>
        </p:txBody>
      </p:sp>
      <p:sp>
        <p:nvSpPr>
          <p:cNvPr id="4" name="Slide Number Placeholder 3"/>
          <p:cNvSpPr>
            <a:spLocks noGrp="1"/>
          </p:cNvSpPr>
          <p:nvPr>
            <p:ph type="sldNum" sz="quarter" idx="5"/>
          </p:nvPr>
        </p:nvSpPr>
        <p:spPr/>
        <p:txBody>
          <a:bodyPr/>
          <a:lstStyle/>
          <a:p>
            <a:fld id="{F706FE19-A642-DF43-B799-A6D22B90B17F}" type="slidenum">
              <a:rPr lang="en-US" smtClean="0"/>
              <a:t>3</a:t>
            </a:fld>
            <a:endParaRPr lang="en-US"/>
          </a:p>
        </p:txBody>
      </p:sp>
    </p:spTree>
    <p:extLst>
      <p:ext uri="{BB962C8B-B14F-4D97-AF65-F5344CB8AC3E}">
        <p14:creationId xmlns:p14="http://schemas.microsoft.com/office/powerpoint/2010/main" val="47038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Permettez-moi de partager quelques versions françaises de ce même verset.</a:t>
            </a:r>
          </a:p>
          <a:p>
            <a:r>
              <a:rPr lang="fr-FR"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 Car l'amour du Christ nous </a:t>
            </a:r>
            <a:r>
              <a:rPr lang="fr-FR" sz="1200" b="1" kern="1200" dirty="0">
                <a:solidFill>
                  <a:schemeClr val="tx1"/>
                </a:solidFill>
                <a:effectLst/>
                <a:latin typeface="+mn-lt"/>
                <a:ea typeface="+mn-ea"/>
                <a:cs typeface="+mn-cs"/>
              </a:rPr>
              <a:t>presse</a:t>
            </a:r>
            <a:r>
              <a:rPr lang="fr-FR" sz="1200" kern="1200" dirty="0">
                <a:solidFill>
                  <a:schemeClr val="tx1"/>
                </a:solidFill>
                <a:effectLst/>
                <a:latin typeface="+mn-lt"/>
                <a:ea typeface="+mn-ea"/>
                <a:cs typeface="+mn-cs"/>
              </a:rPr>
              <a:t>... » (Louis </a:t>
            </a:r>
            <a:r>
              <a:rPr lang="fr-FR" sz="1200" kern="1200" dirty="0" err="1">
                <a:solidFill>
                  <a:schemeClr val="tx1"/>
                </a:solidFill>
                <a:effectLst/>
                <a:latin typeface="+mn-lt"/>
                <a:ea typeface="+mn-ea"/>
                <a:cs typeface="+mn-cs"/>
              </a:rPr>
              <a:t>Segond</a:t>
            </a:r>
            <a:r>
              <a:rPr lang="fr-FR" sz="1200" kern="1200" dirty="0">
                <a:solidFill>
                  <a:schemeClr val="tx1"/>
                </a:solidFill>
                <a:effectLst/>
                <a:latin typeface="+mn-lt"/>
                <a:ea typeface="+mn-ea"/>
                <a:cs typeface="+mn-cs"/>
              </a:rPr>
              <a:t> ou Nouvelle Bible </a:t>
            </a:r>
            <a:r>
              <a:rPr lang="fr-FR" sz="1200" kern="1200" dirty="0" err="1">
                <a:solidFill>
                  <a:schemeClr val="tx1"/>
                </a:solidFill>
                <a:effectLst/>
                <a:latin typeface="+mn-lt"/>
                <a:ea typeface="+mn-ea"/>
                <a:cs typeface="+mn-cs"/>
              </a:rPr>
              <a:t>Segond</a:t>
            </a:r>
            <a:r>
              <a:rPr lang="fr-FR" sz="1200" kern="1200" dirty="0">
                <a:solidFill>
                  <a:schemeClr val="tx1"/>
                </a:solidFill>
                <a:effectLst/>
                <a:latin typeface="+mn-lt"/>
                <a:ea typeface="+mn-ea"/>
                <a:cs typeface="+mn-cs"/>
              </a:rPr>
              <a:t>)</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 Car l’amour du Christ nous </a:t>
            </a:r>
            <a:r>
              <a:rPr lang="fr-FR" sz="1200" b="1" kern="1200" dirty="0">
                <a:solidFill>
                  <a:schemeClr val="tx1"/>
                </a:solidFill>
                <a:effectLst/>
                <a:latin typeface="+mn-lt"/>
                <a:ea typeface="+mn-ea"/>
                <a:cs typeface="+mn-cs"/>
              </a:rPr>
              <a:t>domine</a:t>
            </a:r>
            <a:r>
              <a:rPr lang="fr-FR" sz="1200" kern="1200" dirty="0">
                <a:solidFill>
                  <a:schemeClr val="tx1"/>
                </a:solidFill>
                <a:effectLst/>
                <a:latin typeface="+mn-lt"/>
                <a:ea typeface="+mn-ea"/>
                <a:cs typeface="+mn-cs"/>
              </a:rPr>
              <a:t>… » (Français courant)</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 Car l'amour du Christ nous </a:t>
            </a:r>
            <a:r>
              <a:rPr lang="fr-FR" sz="1200" b="1" kern="1200" dirty="0">
                <a:solidFill>
                  <a:schemeClr val="tx1"/>
                </a:solidFill>
                <a:effectLst/>
                <a:latin typeface="+mn-lt"/>
                <a:ea typeface="+mn-ea"/>
                <a:cs typeface="+mn-cs"/>
              </a:rPr>
              <a:t>saisit</a:t>
            </a:r>
            <a:r>
              <a:rPr lang="fr-FR" sz="1200" kern="1200" dirty="0">
                <a:solidFill>
                  <a:schemeClr val="tx1"/>
                </a:solidFill>
                <a:effectLst/>
                <a:latin typeface="+mn-lt"/>
                <a:ea typeface="+mn-ea"/>
                <a:cs typeface="+mn-cs"/>
              </a:rPr>
              <a:t>... » (Parole de Vie)</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 Parce que la charité de Christ nous </a:t>
            </a:r>
            <a:r>
              <a:rPr lang="fr-FR" sz="1200" b="1" kern="1200" dirty="0">
                <a:solidFill>
                  <a:schemeClr val="tx1"/>
                </a:solidFill>
                <a:effectLst/>
                <a:latin typeface="+mn-lt"/>
                <a:ea typeface="+mn-ea"/>
                <a:cs typeface="+mn-cs"/>
              </a:rPr>
              <a:t>unit étroitement</a:t>
            </a:r>
            <a:r>
              <a:rPr lang="fr-FR" sz="1200" kern="1200" dirty="0">
                <a:solidFill>
                  <a:schemeClr val="tx1"/>
                </a:solidFill>
                <a:effectLst/>
                <a:latin typeface="+mn-lt"/>
                <a:ea typeface="+mn-ea"/>
                <a:cs typeface="+mn-cs"/>
              </a:rPr>
              <a:t>… », (Martin Bible)</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 Car l'amour du Christ nous </a:t>
            </a:r>
            <a:r>
              <a:rPr lang="fr-FR" sz="1200" b="1" kern="1200" dirty="0">
                <a:solidFill>
                  <a:schemeClr val="tx1"/>
                </a:solidFill>
                <a:effectLst/>
                <a:latin typeface="+mn-lt"/>
                <a:ea typeface="+mn-ea"/>
                <a:cs typeface="+mn-cs"/>
              </a:rPr>
              <a:t>étreint</a:t>
            </a:r>
            <a:r>
              <a:rPr lang="fr-FR" sz="1200" kern="1200" dirty="0">
                <a:solidFill>
                  <a:schemeClr val="tx1"/>
                </a:solidFill>
                <a:effectLst/>
                <a:latin typeface="+mn-lt"/>
                <a:ea typeface="+mn-ea"/>
                <a:cs typeface="+mn-cs"/>
              </a:rPr>
              <a:t>… », (Darby)</a:t>
            </a:r>
          </a:p>
          <a:p>
            <a:endParaRPr lang="en-US" dirty="0"/>
          </a:p>
        </p:txBody>
      </p:sp>
      <p:sp>
        <p:nvSpPr>
          <p:cNvPr id="4" name="Slide Number Placeholder 3"/>
          <p:cNvSpPr>
            <a:spLocks noGrp="1"/>
          </p:cNvSpPr>
          <p:nvPr>
            <p:ph type="sldNum" sz="quarter" idx="5"/>
          </p:nvPr>
        </p:nvSpPr>
        <p:spPr/>
        <p:txBody>
          <a:bodyPr/>
          <a:lstStyle/>
          <a:p>
            <a:fld id="{F706FE19-A642-DF43-B799-A6D22B90B17F}" type="slidenum">
              <a:rPr lang="en-US" smtClean="0"/>
              <a:t>4</a:t>
            </a:fld>
            <a:endParaRPr lang="en-US"/>
          </a:p>
        </p:txBody>
      </p:sp>
    </p:spTree>
    <p:extLst>
      <p:ext uri="{BB962C8B-B14F-4D97-AF65-F5344CB8AC3E}">
        <p14:creationId xmlns:p14="http://schemas.microsoft.com/office/powerpoint/2010/main" val="2595997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Certaines versions en anglais sont ainsi rendues en français</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 Car l'amour du Christ nous </a:t>
            </a:r>
            <a:r>
              <a:rPr lang="fr-FR" sz="1200" b="1" kern="1200" dirty="0">
                <a:solidFill>
                  <a:schemeClr val="tx1"/>
                </a:solidFill>
                <a:effectLst/>
                <a:latin typeface="+mn-lt"/>
                <a:ea typeface="+mn-ea"/>
                <a:cs typeface="+mn-cs"/>
              </a:rPr>
              <a:t>contraint, oblige</a:t>
            </a:r>
            <a:r>
              <a:rPr lang="fr-FR" sz="1200" kern="1200" dirty="0">
                <a:solidFill>
                  <a:schemeClr val="tx1"/>
                </a:solidFill>
                <a:effectLst/>
                <a:latin typeface="+mn-lt"/>
                <a:ea typeface="+mn-ea"/>
                <a:cs typeface="+mn-cs"/>
              </a:rPr>
              <a:t>... » (NKJV - Nouvelle version du King James)</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 Car l'amour du Christ nous </a:t>
            </a:r>
            <a:r>
              <a:rPr lang="fr-FR" sz="1200" b="1" kern="1200" dirty="0">
                <a:solidFill>
                  <a:schemeClr val="tx1"/>
                </a:solidFill>
                <a:effectLst/>
                <a:latin typeface="+mn-lt"/>
                <a:ea typeface="+mn-ea"/>
                <a:cs typeface="+mn-cs"/>
              </a:rPr>
              <a:t>contrôle</a:t>
            </a:r>
            <a:r>
              <a:rPr lang="fr-FR" sz="1200" kern="1200" dirty="0">
                <a:solidFill>
                  <a:schemeClr val="tx1"/>
                </a:solidFill>
                <a:effectLst/>
                <a:latin typeface="+mn-lt"/>
                <a:ea typeface="+mn-ea"/>
                <a:cs typeface="+mn-cs"/>
              </a:rPr>
              <a:t>... » (ESV - Version anglaise standard)</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 Car l'amour du Christ nous contrôle, nous </a:t>
            </a:r>
            <a:r>
              <a:rPr lang="fr-FR" sz="1200" b="1" kern="1200" dirty="0">
                <a:solidFill>
                  <a:schemeClr val="tx1"/>
                </a:solidFill>
                <a:effectLst/>
                <a:latin typeface="+mn-lt"/>
                <a:ea typeface="+mn-ea"/>
                <a:cs typeface="+mn-cs"/>
              </a:rPr>
              <a:t>pousse</a:t>
            </a:r>
            <a:r>
              <a:rPr lang="fr-FR" sz="1200" kern="1200" dirty="0">
                <a:solidFill>
                  <a:schemeClr val="tx1"/>
                </a:solidFill>
                <a:effectLst/>
                <a:latin typeface="+mn-lt"/>
                <a:ea typeface="+mn-ea"/>
                <a:cs typeface="+mn-cs"/>
              </a:rPr>
              <a:t>... » (AMP - Version amplifiée)</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 L'amour du Christ m'a </a:t>
            </a:r>
            <a:r>
              <a:rPr lang="fr-FR" sz="1200" b="1" kern="1200" dirty="0">
                <a:solidFill>
                  <a:schemeClr val="tx1"/>
                </a:solidFill>
                <a:effectLst/>
                <a:latin typeface="+mn-lt"/>
                <a:ea typeface="+mn-ea"/>
                <a:cs typeface="+mn-cs"/>
              </a:rPr>
              <a:t>ému</a:t>
            </a:r>
            <a:r>
              <a:rPr lang="fr-FR" sz="1200" kern="1200" dirty="0">
                <a:solidFill>
                  <a:schemeClr val="tx1"/>
                </a:solidFill>
                <a:effectLst/>
                <a:latin typeface="+mn-lt"/>
                <a:ea typeface="+mn-ea"/>
                <a:cs typeface="+mn-cs"/>
              </a:rPr>
              <a:t>... » (GMS)</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Chacune de ces versions ou traductions utilise un certain nombre de mots différents pour traduire « presse » – Nous notons, « domine », « saisit », « unit étroitement », « étreint » ou encore « contraint », « oblige », « contrôle », « pousse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Des mots forts, très pertinents. Que signifie être pressé, dominé, saisi, uni étroitement, étreint par quelque chose ? Ou encore que signifie le fait de nous contraindre, de nous obliger, de nous contrôler ou de nous pousser à l'action ? De quel amour s’agit-il ? Laissez-moi vous raconter cette histoire.</a:t>
            </a:r>
          </a:p>
          <a:p>
            <a:r>
              <a:rPr lang="fr-FR" sz="1200" kern="1200" dirty="0">
                <a:solidFill>
                  <a:schemeClr val="tx1"/>
                </a:solidFill>
                <a:effectLst/>
                <a:latin typeface="+mn-lt"/>
                <a:ea typeface="+mn-ea"/>
                <a:cs typeface="+mn-cs"/>
              </a:rPr>
              <a:t>Passage supplémentaire du traducteur pour que la version française corresponde au mieux à la pensée de l’auteur.</a:t>
            </a:r>
          </a:p>
          <a:p>
            <a:endParaRPr lang="en-US" dirty="0"/>
          </a:p>
        </p:txBody>
      </p:sp>
      <p:sp>
        <p:nvSpPr>
          <p:cNvPr id="4" name="Slide Number Placeholder 3"/>
          <p:cNvSpPr>
            <a:spLocks noGrp="1"/>
          </p:cNvSpPr>
          <p:nvPr>
            <p:ph type="sldNum" sz="quarter" idx="5"/>
          </p:nvPr>
        </p:nvSpPr>
        <p:spPr/>
        <p:txBody>
          <a:bodyPr/>
          <a:lstStyle/>
          <a:p>
            <a:fld id="{F706FE19-A642-DF43-B799-A6D22B90B17F}" type="slidenum">
              <a:rPr lang="en-US" smtClean="0"/>
              <a:t>5</a:t>
            </a:fld>
            <a:endParaRPr lang="en-US"/>
          </a:p>
        </p:txBody>
      </p:sp>
    </p:spTree>
    <p:extLst>
      <p:ext uri="{BB962C8B-B14F-4D97-AF65-F5344CB8AC3E}">
        <p14:creationId xmlns:p14="http://schemas.microsoft.com/office/powerpoint/2010/main" val="63667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0388" y="822325"/>
            <a:ext cx="4530725" cy="2549525"/>
          </a:xfrm>
        </p:spPr>
      </p:sp>
      <p:sp>
        <p:nvSpPr>
          <p:cNvPr id="3" name="Notes Placeholder 2"/>
          <p:cNvSpPr>
            <a:spLocks noGrp="1"/>
          </p:cNvSpPr>
          <p:nvPr>
            <p:ph type="body" idx="1"/>
          </p:nvPr>
        </p:nvSpPr>
        <p:spPr>
          <a:xfrm>
            <a:off x="685800" y="3509010"/>
            <a:ext cx="5486400" cy="3600450"/>
          </a:xfrm>
        </p:spPr>
        <p:txBody>
          <a:bodyPr/>
          <a:lstStyle/>
          <a:p>
            <a:r>
              <a:rPr lang="fr-FR" sz="1200" kern="1200" dirty="0">
                <a:solidFill>
                  <a:schemeClr val="tx1"/>
                </a:solidFill>
                <a:effectLst/>
                <a:latin typeface="+mn-lt"/>
                <a:ea typeface="+mn-ea"/>
                <a:cs typeface="+mn-cs"/>
              </a:rPr>
              <a:t>Susanne, 34 ans, était aveugle depuis un an. En raison d'un mauvais diagnostic médical, elle avait perdu la vue. Soudain, elle ne pouvait plus voir, pas même le visage cher et aimant de son mari Mark. Comment cela a-t-il pu lui arriver ? Elle se posait la question tous les jours. Elle était déprimée et éprouvait de l'amertume, des sentiments de regret et de la frustration face à cette perte, ce qui était légitime.</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Mark éprouvait de l’empathie, il ressentait la douleur de sa femme et était profondément attristé en raison de sa cécité et du combat qu’elle devait mener pour accepter sa situation. Que pouvait-il faire ? Susanne était trop effrayée pour se déplacer seule, alors Mark l'accompagnait partout, y compris en prenant le bus avec elle pour aller au travail chaque jour. Mais il ne pouvait pas continuer. C'était coûteux et physiquement éprouvant. Une fois qu'il l'avait déposée, il devait prendre un autre bus pour se rendre à son travail.</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Finalement, un jour, Mark dit à Susanne qu'elle devrait commencer à prendre l'autobus toute seule. Elle était en colère et choquée à l'idée de prendre le bus toute seule. « Je suis aveugle ! », lui cria-t-elle. « Comment suis-je censée savoir où je vais ? J'ai l'impression que tu m'abandonnes. » Mark eut le cœur brisé en entendant ces mots, mais il savait au fond de lui qu’il devait en être ainsi. Il était convaincu qu'avec le temps, Susanne s'habituerait au trajet en bus et qu'elle serait plus sûre d'elle. Mais elle n'y arriverait jamais s'il continuait à l’accompagner. Il lui détailla chacune de ses étapes puis lui fit essayer par elle-même les voyages suivants. Il l’aida même à se lier d'amitié avec le chauffeur de bus.</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Finalement, le jour arriva où Susanne fut assez confiante pour prendre le bus toute seule. Mark prendrait un taxi pour se rendre à son bureau, comme il le faisait habituellement avant sa cécité. Ce premier lundi matin, elle a étreint son mari comme si elle ne voulait pas le laisser partir. Mais elle l'a relâché, et est montée avec précaution dans le bus qui se mit ensuite en route. Elle faisait le trajet tous les jours - le lundi, le mardi, le mercredi et le jeudi. Elle gagnait en confiance et était chaque jour un peu plus rassurée de se rendre au travail par ses propres moyens. </a:t>
            </a:r>
          </a:p>
          <a:p>
            <a:endParaRPr lang="en-US" dirty="0"/>
          </a:p>
        </p:txBody>
      </p:sp>
      <p:sp>
        <p:nvSpPr>
          <p:cNvPr id="4" name="Slide Number Placeholder 3"/>
          <p:cNvSpPr>
            <a:spLocks noGrp="1"/>
          </p:cNvSpPr>
          <p:nvPr>
            <p:ph type="sldNum" sz="quarter" idx="5"/>
          </p:nvPr>
        </p:nvSpPr>
        <p:spPr/>
        <p:txBody>
          <a:bodyPr/>
          <a:lstStyle/>
          <a:p>
            <a:fld id="{F706FE19-A642-DF43-B799-A6D22B90B17F}" type="slidenum">
              <a:rPr lang="en-US" smtClean="0"/>
              <a:t>6</a:t>
            </a:fld>
            <a:endParaRPr lang="en-US"/>
          </a:p>
        </p:txBody>
      </p:sp>
    </p:spTree>
    <p:extLst>
      <p:ext uri="{BB962C8B-B14F-4D97-AF65-F5344CB8AC3E}">
        <p14:creationId xmlns:p14="http://schemas.microsoft.com/office/powerpoint/2010/main" val="1150447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685800" y="3897630"/>
            <a:ext cx="5486400" cy="3600450"/>
          </a:xfrm>
        </p:spPr>
        <p:txBody>
          <a:bodyPr/>
          <a:lstStyle/>
          <a:p>
            <a:r>
              <a:rPr lang="fr-FR" sz="1200" kern="1200" dirty="0">
                <a:solidFill>
                  <a:schemeClr val="tx1"/>
                </a:solidFill>
                <a:effectLst/>
                <a:latin typeface="+mn-lt"/>
                <a:ea typeface="+mn-ea"/>
                <a:cs typeface="+mn-cs"/>
              </a:rPr>
              <a:t>Un matin, alors qu'elle payait son billet avant de descendre du bus, le chauffeur lui  dit : « Je vous envie vraiment ».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Susanne n'était pas sûre d’être la personne à qui le chauffeur de bus s’adressait. Après tout, qui pourrait bien envier une femme aveugle ? Curieuse, elle demanda au chauffeur de bus : « Pourquoi dites-vous que vous m'enviez ? »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Le chauffeur lui répondit : « Ça doit être tellement agréable d'être prise en charge et protégée comme vous l'êtes !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Susanne n'avait aucune idée de ce dont parlait le chauffeur et lui demanda : « Que voulez-vous dire ? »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Le chauffeur lui répondit : « Vous savez, chaque matin depuis une semaine, un beau monsieur se tient au coin de la rue pour vous regarder quand vous descendez du bus. Il s'assure que vous traversez la rue en toute sécurité et il vous surveille jusqu'à ce que vous entriez dans votre lieu de travail. Puis, il vous envoie un baiser et s'éloigne. « Vous avez de la chance ! ».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Des larmes de joie coulèrent sur les joues de Susanne. Car même si elle ne pouvait pas le voir physiquement, elle avait toujours senti la présence de Mark. Elle était chanceuse, vraiment chanceuse, car il lui avait fait un don plus précieux que la vue, le don de l'amour. Un amour merveilleux.</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Quel genre d'amour pourrait contraindre un homme, le pousser et l'obliger à s'occuper ainsi de sa femme ? Seulement l'amour de Dieu. </a:t>
            </a:r>
            <a:r>
              <a:rPr lang="fr-FR" sz="1200" b="1" kern="1200" dirty="0">
                <a:solidFill>
                  <a:schemeClr val="tx1"/>
                </a:solidFill>
                <a:effectLst/>
                <a:latin typeface="+mn-lt"/>
                <a:ea typeface="+mn-ea"/>
                <a:cs typeface="+mn-cs"/>
              </a:rPr>
              <a:t>Un amour merveilleux !</a:t>
            </a:r>
            <a:endParaRPr lang="fr-FR"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706FE19-A642-DF43-B799-A6D22B90B17F}" type="slidenum">
              <a:rPr lang="en-US" smtClean="0"/>
              <a:t>7</a:t>
            </a:fld>
            <a:endParaRPr lang="en-US"/>
          </a:p>
        </p:txBody>
      </p:sp>
    </p:spTree>
    <p:extLst>
      <p:ext uri="{BB962C8B-B14F-4D97-AF65-F5344CB8AC3E}">
        <p14:creationId xmlns:p14="http://schemas.microsoft.com/office/powerpoint/2010/main" val="3919360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12750"/>
            <a:ext cx="5486400" cy="3086100"/>
          </a:xfrm>
        </p:spPr>
      </p:sp>
      <p:sp>
        <p:nvSpPr>
          <p:cNvPr id="3" name="Notes Placeholder 2"/>
          <p:cNvSpPr>
            <a:spLocks noGrp="1"/>
          </p:cNvSpPr>
          <p:nvPr>
            <p:ph type="body" idx="1"/>
          </p:nvPr>
        </p:nvSpPr>
        <p:spPr>
          <a:xfrm>
            <a:off x="685800" y="3429000"/>
            <a:ext cx="5486400" cy="3600450"/>
          </a:xfrm>
        </p:spPr>
        <p:txBody>
          <a:bodyPr/>
          <a:lstStyle/>
          <a:p>
            <a:r>
              <a:rPr lang="fr-FR" sz="1200" b="1" kern="1200" dirty="0">
                <a:solidFill>
                  <a:schemeClr val="tx1"/>
                </a:solidFill>
                <a:effectLst/>
                <a:latin typeface="+mn-lt"/>
                <a:ea typeface="+mn-ea"/>
                <a:cs typeface="+mn-cs"/>
              </a:rPr>
              <a:t>L'AMOUR DE DIEU POUR MOI</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Mais l'amour de Dieu pour nous est encore plus étonnant que l'amour de Mark pour Susanne. L'amour de Dieu l'a poussé à envoyer son Fils unique sur cette terre afin de mourir pour nous et de nous offrir la vie éternelle.</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Jean, le disciple bien-aimé, parle de l'amour de Dieu dans sa première épître. Il décrit l'effet de l'amour de Dieu dans nos vies en 1 Jean 4.7-12. Lisons ce passage dans la Nouvelle Bible </a:t>
            </a:r>
            <a:r>
              <a:rPr lang="fr-FR" sz="1200" kern="1200" dirty="0" err="1">
                <a:solidFill>
                  <a:schemeClr val="tx1"/>
                </a:solidFill>
                <a:effectLst/>
                <a:latin typeface="+mn-lt"/>
                <a:ea typeface="+mn-ea"/>
                <a:cs typeface="+mn-cs"/>
              </a:rPr>
              <a:t>Segond</a:t>
            </a:r>
            <a:r>
              <a:rPr lang="fr-FR" sz="1200" kern="1200" dirty="0">
                <a:solidFill>
                  <a:schemeClr val="tx1"/>
                </a:solidFill>
                <a:effectLst/>
                <a:latin typeface="+mn-lt"/>
                <a:ea typeface="+mn-ea"/>
                <a:cs typeface="+mn-cs"/>
              </a:rPr>
              <a:t> (NBS).</a:t>
            </a:r>
          </a:p>
          <a:p>
            <a:r>
              <a:rPr lang="fr-FR" sz="1200" b="1"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7 Bien-aimés, aimons-nous les uns les autres ; car l’amour est de Dieu, et quiconque aime est né de Dieu et connaît Dieu.</a:t>
            </a:r>
          </a:p>
          <a:p>
            <a:r>
              <a:rPr lang="fr-FR" sz="1200" kern="1200" dirty="0">
                <a:solidFill>
                  <a:schemeClr val="tx1"/>
                </a:solidFill>
                <a:effectLst/>
                <a:latin typeface="+mn-lt"/>
                <a:ea typeface="+mn-ea"/>
                <a:cs typeface="+mn-cs"/>
              </a:rPr>
              <a:t>8 Celui qui n’aime pas n’a jamais connu Dieu, car Dieu est amour.</a:t>
            </a:r>
          </a:p>
          <a:p>
            <a:r>
              <a:rPr lang="fr-FR" sz="1200" kern="1200" dirty="0">
                <a:solidFill>
                  <a:schemeClr val="tx1"/>
                </a:solidFill>
                <a:effectLst/>
                <a:latin typeface="+mn-lt"/>
                <a:ea typeface="+mn-ea"/>
                <a:cs typeface="+mn-cs"/>
              </a:rPr>
              <a:t>9 C’est en ceci que l’amour de Dieu s’est manifesté parmi nous : Dieu a envoyé son Fils unique dans le monde pour que nous vivions par lui.</a:t>
            </a:r>
          </a:p>
          <a:p>
            <a:r>
              <a:rPr lang="fr-FR" sz="1200" kern="1200" dirty="0">
                <a:solidFill>
                  <a:schemeClr val="tx1"/>
                </a:solidFill>
                <a:effectLst/>
                <a:latin typeface="+mn-lt"/>
                <a:ea typeface="+mn-ea"/>
                <a:cs typeface="+mn-cs"/>
              </a:rPr>
              <a:t>10 Et cet amour, ce n’est pas que, nous, nous ayons aimé Dieu, mais que lui nous a aimés et qu’il a envoyé son Fils comme l’expiation pour nos péchés.</a:t>
            </a:r>
          </a:p>
          <a:p>
            <a:r>
              <a:rPr lang="fr-FR" sz="1200" kern="1200" dirty="0">
                <a:solidFill>
                  <a:schemeClr val="tx1"/>
                </a:solidFill>
                <a:effectLst/>
                <a:latin typeface="+mn-lt"/>
                <a:ea typeface="+mn-ea"/>
                <a:cs typeface="+mn-cs"/>
              </a:rPr>
              <a:t>11 Bien-aimés, si Dieu nous a tant aimés, nous devons, nous aussi, nous aimer les uns les autres. </a:t>
            </a:r>
          </a:p>
          <a:p>
            <a:r>
              <a:rPr lang="fr-FR" sz="1200" kern="1200" dirty="0">
                <a:solidFill>
                  <a:schemeClr val="tx1"/>
                </a:solidFill>
                <a:effectLst/>
                <a:latin typeface="+mn-lt"/>
                <a:ea typeface="+mn-ea"/>
                <a:cs typeface="+mn-cs"/>
              </a:rPr>
              <a:t>12 Personne n’a jamais vu Dieu. Si nous nous aimons les uns les autres, Dieu demeure en nous, et son amour est accompli en nous.</a:t>
            </a:r>
          </a:p>
          <a:p>
            <a:endParaRPr lang="en-US" dirty="0"/>
          </a:p>
        </p:txBody>
      </p:sp>
      <p:sp>
        <p:nvSpPr>
          <p:cNvPr id="4" name="Slide Number Placeholder 3"/>
          <p:cNvSpPr>
            <a:spLocks noGrp="1"/>
          </p:cNvSpPr>
          <p:nvPr>
            <p:ph type="sldNum" sz="quarter" idx="5"/>
          </p:nvPr>
        </p:nvSpPr>
        <p:spPr/>
        <p:txBody>
          <a:bodyPr/>
          <a:lstStyle/>
          <a:p>
            <a:fld id="{F706FE19-A642-DF43-B799-A6D22B90B17F}" type="slidenum">
              <a:rPr lang="en-US" smtClean="0"/>
              <a:t>8</a:t>
            </a:fld>
            <a:endParaRPr lang="en-US"/>
          </a:p>
        </p:txBody>
      </p:sp>
    </p:spTree>
    <p:extLst>
      <p:ext uri="{BB962C8B-B14F-4D97-AF65-F5344CB8AC3E}">
        <p14:creationId xmlns:p14="http://schemas.microsoft.com/office/powerpoint/2010/main" val="1615933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Dieu appelle chacune de nous à partager Son amour avec le monde. Le mot d’ordre du département MIFEM est : « </a:t>
            </a:r>
            <a:r>
              <a:rPr lang="fr-FR" sz="1200" i="1" kern="1200" dirty="0">
                <a:solidFill>
                  <a:schemeClr val="tx1"/>
                </a:solidFill>
                <a:effectLst/>
                <a:latin typeface="+mn-lt"/>
                <a:ea typeface="+mn-ea"/>
                <a:cs typeface="+mn-cs"/>
              </a:rPr>
              <a:t>Touche un cœur, dis-le au monde</a:t>
            </a:r>
            <a:r>
              <a:rPr lang="fr-FR" sz="1200" kern="1200" dirty="0">
                <a:solidFill>
                  <a:schemeClr val="tx1"/>
                </a:solidFill>
                <a:effectLst/>
                <a:latin typeface="+mn-lt"/>
                <a:ea typeface="+mn-ea"/>
                <a:cs typeface="+mn-cs"/>
              </a:rPr>
              <a:t> ». Ce verbe « toucher » signifie entrer en contact avec ceux qui ont besoin du tendre amour de Dieu. En raison des défis et des épreuves auxquels nous sommes confrontées dans notre vie, en raison des luttes contre soi-même ou contre les autres, ce type d’amour à partager nous fait peut-être défaut. Mais si Dieu vit en nous au quotidien, nous l’aurons.</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Au verset 7, nous lisons que « l'amour est de Dieu ». Il en est la source. Tout autre amour n'est pas le véritable amour. 1 Corinthiens 13 nous fait une description claire de ce qu'est le véritable amour et comment il s’exprime. Voici quelques-unes des caractéristiques utilisées par Paul pour le décrire :</a:t>
            </a:r>
          </a:p>
          <a:p>
            <a:pPr marL="628650" lvl="1" indent="-171450">
              <a:buFont typeface="Arial" panose="020B0604020202020204" pitchFamily="34" charset="0"/>
              <a:buChar char="•"/>
            </a:pPr>
            <a:r>
              <a:rPr lang="fr-FR" sz="1200" kern="1200" dirty="0">
                <a:solidFill>
                  <a:schemeClr val="tx1"/>
                </a:solidFill>
                <a:effectLst/>
                <a:latin typeface="+mn-lt"/>
                <a:ea typeface="+mn-ea"/>
                <a:cs typeface="+mn-cs"/>
              </a:rPr>
              <a:t>patient</a:t>
            </a:r>
          </a:p>
          <a:p>
            <a:pPr marL="628650" lvl="1" indent="-171450">
              <a:buFont typeface="Arial" panose="020B0604020202020204" pitchFamily="34" charset="0"/>
              <a:buChar char="•"/>
            </a:pPr>
            <a:r>
              <a:rPr lang="fr-FR" sz="1200" kern="1200" dirty="0">
                <a:solidFill>
                  <a:schemeClr val="tx1"/>
                </a:solidFill>
                <a:effectLst/>
                <a:latin typeface="+mn-lt"/>
                <a:ea typeface="+mn-ea"/>
                <a:cs typeface="+mn-cs"/>
              </a:rPr>
              <a:t>plein de bonté</a:t>
            </a:r>
          </a:p>
          <a:p>
            <a:pPr marL="628650" lvl="1" indent="-171450">
              <a:buFont typeface="Arial" panose="020B0604020202020204" pitchFamily="34" charset="0"/>
              <a:buChar char="•"/>
            </a:pPr>
            <a:r>
              <a:rPr lang="fr-FR" sz="1200" kern="1200" dirty="0">
                <a:solidFill>
                  <a:schemeClr val="tx1"/>
                </a:solidFill>
                <a:effectLst/>
                <a:latin typeface="+mn-lt"/>
                <a:ea typeface="+mn-ea"/>
                <a:cs typeface="+mn-cs"/>
              </a:rPr>
              <a:t>n’envie point</a:t>
            </a:r>
          </a:p>
          <a:p>
            <a:pPr marL="628650" lvl="1" indent="-171450">
              <a:buFont typeface="Arial" panose="020B0604020202020204" pitchFamily="34" charset="0"/>
              <a:buChar char="•"/>
            </a:pPr>
            <a:r>
              <a:rPr lang="fr-FR" sz="1200" kern="1200" dirty="0">
                <a:solidFill>
                  <a:schemeClr val="tx1"/>
                </a:solidFill>
                <a:effectLst/>
                <a:latin typeface="+mn-lt"/>
                <a:ea typeface="+mn-ea"/>
                <a:cs typeface="+mn-cs"/>
              </a:rPr>
              <a:t>supporte tout</a:t>
            </a:r>
          </a:p>
          <a:p>
            <a:pPr marL="628650" lvl="1" indent="-171450">
              <a:buFont typeface="Arial" panose="020B0604020202020204" pitchFamily="34" charset="0"/>
              <a:buChar char="•"/>
            </a:pPr>
            <a:r>
              <a:rPr lang="fr-FR" sz="1200" kern="1200" dirty="0">
                <a:solidFill>
                  <a:schemeClr val="tx1"/>
                </a:solidFill>
                <a:effectLst/>
                <a:latin typeface="+mn-lt"/>
                <a:ea typeface="+mn-ea"/>
                <a:cs typeface="+mn-cs"/>
              </a:rPr>
              <a:t>ne périt jamais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Je sais ce que certains d'entre vous se demandent maintenant « Mais qui peut faire preuve d’un tel amour ? » La réponse est que Dieu le peut. Et nous en sommes capables également, s'Il vit en nous. </a:t>
            </a:r>
          </a:p>
          <a:p>
            <a:endParaRPr lang="en-US" dirty="0"/>
          </a:p>
        </p:txBody>
      </p:sp>
      <p:sp>
        <p:nvSpPr>
          <p:cNvPr id="4" name="Slide Number Placeholder 3"/>
          <p:cNvSpPr>
            <a:spLocks noGrp="1"/>
          </p:cNvSpPr>
          <p:nvPr>
            <p:ph type="sldNum" sz="quarter" idx="5"/>
          </p:nvPr>
        </p:nvSpPr>
        <p:spPr/>
        <p:txBody>
          <a:bodyPr/>
          <a:lstStyle/>
          <a:p>
            <a:fld id="{F706FE19-A642-DF43-B799-A6D22B90B17F}" type="slidenum">
              <a:rPr lang="en-US" smtClean="0"/>
              <a:t>9</a:t>
            </a:fld>
            <a:endParaRPr lang="en-US"/>
          </a:p>
        </p:txBody>
      </p:sp>
    </p:spTree>
    <p:extLst>
      <p:ext uri="{BB962C8B-B14F-4D97-AF65-F5344CB8AC3E}">
        <p14:creationId xmlns:p14="http://schemas.microsoft.com/office/powerpoint/2010/main" val="4149626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4/30/20</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428650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4/30/20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500601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4/30/20</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848729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4/30/20</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4127789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4/30/20</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378610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4/30/20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940380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4/30/20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435627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4/30/20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973529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4/30/20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531548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4/30/20</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‹N°›</a:t>
            </a:fld>
            <a:endParaRPr lang="en-US" dirty="0"/>
          </a:p>
        </p:txBody>
      </p:sp>
    </p:spTree>
    <p:extLst>
      <p:ext uri="{BB962C8B-B14F-4D97-AF65-F5344CB8AC3E}">
        <p14:creationId xmlns:p14="http://schemas.microsoft.com/office/powerpoint/2010/main" val="2935015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4/30/20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4031782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ED291B17-9318-49DB-B28B-6E5994AE9581}" type="datetime1">
              <a:rPr lang="en-US" smtClean="0"/>
              <a:t>4/30/20</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8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3A98EE3D-8CD1-4C3F-BD1C-C98C9596463C}" type="slidenum">
              <a:rPr lang="en-US" smtClean="0"/>
              <a:t>‹N°›</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78357115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8" r:id="rId6"/>
    <p:sldLayoutId id="2147483693" r:id="rId7"/>
    <p:sldLayoutId id="2147483694" r:id="rId8"/>
    <p:sldLayoutId id="2147483695" r:id="rId9"/>
    <p:sldLayoutId id="2147483697" r:id="rId10"/>
    <p:sldLayoutId id="2147483696" r:id="rId11"/>
  </p:sldLayoutIdLst>
  <p:hf sldNum="0" hdr="0" ftr="0" dt="0"/>
  <p:txStyles>
    <p:titleStyle>
      <a:lvl1pPr algn="l" defTabSz="457200" rtl="0" eaLnBrk="1" latinLnBrk="0" hangingPunct="1">
        <a:lnSpc>
          <a:spcPct val="90000"/>
        </a:lnSpc>
        <a:spcBef>
          <a:spcPct val="0"/>
        </a:spcBef>
        <a:buNone/>
        <a:defRPr sz="27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0">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8" name="Rectangle 22">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734368B-9D50-8245-9E06-6F06D634842E}"/>
              </a:ext>
            </a:extLst>
          </p:cNvPr>
          <p:cNvSpPr>
            <a:spLocks noGrp="1"/>
          </p:cNvSpPr>
          <p:nvPr>
            <p:ph type="ctrTitle"/>
          </p:nvPr>
        </p:nvSpPr>
        <p:spPr>
          <a:xfrm>
            <a:off x="7682948" y="1380530"/>
            <a:ext cx="4283765" cy="3111957"/>
          </a:xfrm>
        </p:spPr>
        <p:txBody>
          <a:bodyPr anchor="ctr">
            <a:normAutofit/>
          </a:bodyPr>
          <a:lstStyle/>
          <a:p>
            <a:pPr algn="ctr">
              <a:lnSpc>
                <a:spcPct val="100000"/>
              </a:lnSpc>
            </a:pPr>
            <a:r>
              <a:rPr lang="en-US" b="1" dirty="0">
                <a:solidFill>
                  <a:schemeClr val="tx1"/>
                </a:solidFill>
                <a:latin typeface="Avenir Next" panose="020B0503020202020204" pitchFamily="34" charset="0"/>
              </a:rPr>
              <a:t>L’AMOUR MERVEILLEUX DE CHRIST </a:t>
            </a:r>
            <a:r>
              <a:rPr lang="en-US" b="1" dirty="0">
                <a:solidFill>
                  <a:srgbClr val="92D050"/>
                </a:solidFill>
                <a:latin typeface="Avenir Next" panose="020B0503020202020204" pitchFamily="34" charset="0"/>
              </a:rPr>
              <a:t>ME PRESSE</a:t>
            </a:r>
            <a:br>
              <a:rPr lang="en-US" dirty="0">
                <a:solidFill>
                  <a:schemeClr val="tx1"/>
                </a:solidFill>
                <a:latin typeface="Avenir Next" panose="020B0503020202020204" pitchFamily="34" charset="0"/>
              </a:rPr>
            </a:br>
            <a:br>
              <a:rPr lang="en-US" sz="3200" dirty="0">
                <a:solidFill>
                  <a:schemeClr val="tx1"/>
                </a:solidFill>
              </a:rPr>
            </a:br>
            <a:endParaRPr lang="en-US" sz="3200" dirty="0">
              <a:solidFill>
                <a:schemeClr val="tx1"/>
              </a:solidFill>
            </a:endParaRPr>
          </a:p>
        </p:txBody>
      </p:sp>
      <p:sp>
        <p:nvSpPr>
          <p:cNvPr id="3" name="Subtitle 2">
            <a:extLst>
              <a:ext uri="{FF2B5EF4-FFF2-40B4-BE49-F238E27FC236}">
                <a16:creationId xmlns:a16="http://schemas.microsoft.com/office/drawing/2014/main" id="{7355226D-06D1-9149-A060-0B3C481E625C}"/>
              </a:ext>
            </a:extLst>
          </p:cNvPr>
          <p:cNvSpPr>
            <a:spLocks noGrp="1"/>
          </p:cNvSpPr>
          <p:nvPr>
            <p:ph type="subTitle" idx="1"/>
          </p:nvPr>
        </p:nvSpPr>
        <p:spPr>
          <a:xfrm>
            <a:off x="8109236" y="3209155"/>
            <a:ext cx="3511233" cy="667107"/>
          </a:xfrm>
        </p:spPr>
        <p:txBody>
          <a:bodyPr anchor="t">
            <a:normAutofit/>
          </a:bodyPr>
          <a:lstStyle/>
          <a:p>
            <a:pPr algn="ctr"/>
            <a:r>
              <a:rPr lang="en-US" sz="1200" dirty="0"/>
              <a:t>ÉCRIT PAR Heather-Dawn Small </a:t>
            </a:r>
          </a:p>
        </p:txBody>
      </p:sp>
      <p:pic>
        <p:nvPicPr>
          <p:cNvPr id="15" name="Picture 3">
            <a:extLst>
              <a:ext uri="{FF2B5EF4-FFF2-40B4-BE49-F238E27FC236}">
                <a16:creationId xmlns:a16="http://schemas.microsoft.com/office/drawing/2014/main" id="{B15D9732-D232-452B-A8BF-74C10BE11E7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b="-1"/>
          <a:stretch/>
        </p:blipFill>
        <p:spPr>
          <a:xfrm>
            <a:off x="20" y="10"/>
            <a:ext cx="7537685" cy="6857990"/>
          </a:xfrm>
          <a:prstGeom prst="rect">
            <a:avLst/>
          </a:prstGeom>
        </p:spPr>
      </p:pic>
      <p:sp>
        <p:nvSpPr>
          <p:cNvPr id="29" name="Rectangle 24">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9235"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Subtitle 2">
            <a:extLst>
              <a:ext uri="{FF2B5EF4-FFF2-40B4-BE49-F238E27FC236}">
                <a16:creationId xmlns:a16="http://schemas.microsoft.com/office/drawing/2014/main" id="{EDDAD02B-9740-C443-92CA-62D41D19BAC3}"/>
              </a:ext>
            </a:extLst>
          </p:cNvPr>
          <p:cNvSpPr txBox="1">
            <a:spLocks/>
          </p:cNvSpPr>
          <p:nvPr/>
        </p:nvSpPr>
        <p:spPr>
          <a:xfrm>
            <a:off x="7696729" y="4603945"/>
            <a:ext cx="4498581" cy="873525"/>
          </a:xfrm>
          <a:prstGeom prst="rect">
            <a:avLst/>
          </a:prstGeom>
        </p:spPr>
        <p:txBody>
          <a:bodyPr vert="horz" lIns="91440" tIns="45720" rIns="91440" bIns="45720" rtlCol="0" anchor="t">
            <a:noAutofit/>
          </a:bodyPr>
          <a:lstStyle>
            <a:lvl1pPr marL="0" indent="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None/>
              <a:defRPr sz="1600" kern="1200" cap="all">
                <a:solidFill>
                  <a:schemeClr val="accent1"/>
                </a:solidFill>
                <a:latin typeface="+mn-lt"/>
                <a:ea typeface="+mn-ea"/>
                <a:cs typeface="+mn-cs"/>
              </a:defRPr>
            </a:lvl1pPr>
            <a:lvl2pPr marL="457200" indent="0" algn="ctr"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n-lt"/>
                <a:ea typeface="+mn-ea"/>
                <a:cs typeface="+mn-cs"/>
              </a:defRPr>
            </a:lvl2pPr>
            <a:lvl3pPr marL="914400" indent="0" algn="ctr" defTabSz="457200" rtl="0" eaLnBrk="1" latinLnBrk="0" hangingPunct="1">
              <a:spcBef>
                <a:spcPct val="20000"/>
              </a:spcBef>
              <a:spcAft>
                <a:spcPts val="600"/>
              </a:spcAft>
              <a:buClr>
                <a:schemeClr val="accent1"/>
              </a:buClr>
              <a:buSzPct val="92000"/>
              <a:buFont typeface="Wingdings 2" panose="05020102010507070707" pitchFamily="18" charset="2"/>
              <a:buNone/>
              <a:defRPr sz="1200" kern="1200">
                <a:solidFill>
                  <a:schemeClr val="tx1">
                    <a:tint val="75000"/>
                  </a:schemeClr>
                </a:solidFill>
                <a:latin typeface="+mn-lt"/>
                <a:ea typeface="+mn-ea"/>
                <a:cs typeface="+mn-cs"/>
              </a:defRPr>
            </a:lvl3pPr>
            <a:lvl4pPr marL="1371600" indent="0" algn="ctr" defTabSz="457200" rtl="0" eaLnBrk="1" latinLnBrk="0" hangingPunct="1">
              <a:spcBef>
                <a:spcPct val="20000"/>
              </a:spcBef>
              <a:spcAft>
                <a:spcPts val="600"/>
              </a:spcAft>
              <a:buClr>
                <a:schemeClr val="accent1"/>
              </a:buClr>
              <a:buSzPct val="92000"/>
              <a:buFont typeface="Wingdings 2" panose="05020102010507070707" pitchFamily="18" charset="2"/>
              <a:buNone/>
              <a:defRPr sz="1100" kern="1200">
                <a:solidFill>
                  <a:schemeClr val="tx1">
                    <a:tint val="75000"/>
                  </a:schemeClr>
                </a:solidFill>
                <a:latin typeface="+mn-lt"/>
                <a:ea typeface="+mn-ea"/>
                <a:cs typeface="+mn-cs"/>
              </a:defRPr>
            </a:lvl4pPr>
            <a:lvl5pPr marL="1828800" indent="0" algn="ctr" defTabSz="457200" rtl="0" eaLnBrk="1" latinLnBrk="0" hangingPunct="1">
              <a:spcBef>
                <a:spcPct val="20000"/>
              </a:spcBef>
              <a:spcAft>
                <a:spcPts val="600"/>
              </a:spcAft>
              <a:buClr>
                <a:schemeClr val="accent1"/>
              </a:buClr>
              <a:buSzPct val="92000"/>
              <a:buFont typeface="Wingdings 2" panose="05020102010507070707" pitchFamily="18" charset="2"/>
              <a:buNone/>
              <a:defRPr sz="1100" kern="1200">
                <a:solidFill>
                  <a:schemeClr val="tx1">
                    <a:tint val="75000"/>
                  </a:schemeClr>
                </a:solidFill>
                <a:latin typeface="+mn-lt"/>
                <a:ea typeface="+mn-ea"/>
                <a:cs typeface="+mn-cs"/>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pPr algn="ctr"/>
            <a:r>
              <a:rPr lang="en-US" sz="1800" dirty="0" err="1">
                <a:solidFill>
                  <a:schemeClr val="tx1"/>
                </a:solidFill>
              </a:rPr>
              <a:t>ConfÉrence</a:t>
            </a:r>
            <a:r>
              <a:rPr lang="en-US" sz="1800" dirty="0">
                <a:solidFill>
                  <a:schemeClr val="tx1"/>
                </a:solidFill>
              </a:rPr>
              <a:t> </a:t>
            </a:r>
            <a:r>
              <a:rPr lang="en-US" sz="1800" dirty="0" err="1">
                <a:solidFill>
                  <a:schemeClr val="tx1"/>
                </a:solidFill>
              </a:rPr>
              <a:t>GÉnÉralE</a:t>
            </a:r>
            <a:endParaRPr lang="en-US" sz="1800" dirty="0">
              <a:solidFill>
                <a:schemeClr val="tx1"/>
              </a:solidFill>
            </a:endParaRPr>
          </a:p>
          <a:p>
            <a:pPr algn="ctr"/>
            <a:r>
              <a:rPr lang="en-US" sz="1800" dirty="0">
                <a:solidFill>
                  <a:schemeClr val="tx1"/>
                </a:solidFill>
              </a:rPr>
              <a:t>JOURNÉE SPECIALE MIFEM 2020</a:t>
            </a:r>
          </a:p>
        </p:txBody>
      </p:sp>
    </p:spTree>
    <p:extLst>
      <p:ext uri="{BB962C8B-B14F-4D97-AF65-F5344CB8AC3E}">
        <p14:creationId xmlns:p14="http://schemas.microsoft.com/office/powerpoint/2010/main" val="87449472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B86119E1-C83F-9344-93B5-6704C7172E82}"/>
              </a:ext>
            </a:extLst>
          </p:cNvPr>
          <p:cNvSpPr>
            <a:spLocks noGrp="1"/>
          </p:cNvSpPr>
          <p:nvPr>
            <p:ph idx="1"/>
          </p:nvPr>
        </p:nvSpPr>
        <p:spPr>
          <a:xfrm>
            <a:off x="239844" y="1641620"/>
            <a:ext cx="3938724" cy="3859770"/>
          </a:xfrm>
        </p:spPr>
        <p:txBody>
          <a:bodyPr>
            <a:normAutofit/>
          </a:bodyPr>
          <a:lstStyle/>
          <a:p>
            <a:pPr marL="0" indent="0" algn="ctr">
              <a:buNone/>
            </a:pPr>
            <a:r>
              <a:rPr lang="fr-FR" sz="3200" b="1" dirty="0"/>
              <a:t>Je t'aime d'un </a:t>
            </a:r>
            <a:r>
              <a:rPr lang="fr-FR" sz="3200" b="1" dirty="0">
                <a:solidFill>
                  <a:srgbClr val="C00000"/>
                </a:solidFill>
              </a:rPr>
              <a:t>amour</a:t>
            </a:r>
            <a:r>
              <a:rPr lang="fr-FR" sz="3200" b="1" dirty="0"/>
              <a:t> </a:t>
            </a:r>
            <a:r>
              <a:rPr lang="fr-FR" sz="3200" b="1" dirty="0">
                <a:solidFill>
                  <a:srgbClr val="C00000"/>
                </a:solidFill>
              </a:rPr>
              <a:t>éternel</a:t>
            </a:r>
            <a:r>
              <a:rPr lang="fr-FR" sz="3200" b="1" dirty="0"/>
              <a:t> ; C'est pourquoi je te conserve ma </a:t>
            </a:r>
            <a:r>
              <a:rPr lang="fr-FR" sz="3200" b="1" dirty="0">
                <a:solidFill>
                  <a:srgbClr val="C00000"/>
                </a:solidFill>
              </a:rPr>
              <a:t>bonté</a:t>
            </a:r>
            <a:r>
              <a:rPr lang="fr-FR" sz="3200" b="1" dirty="0"/>
              <a:t>. » </a:t>
            </a:r>
          </a:p>
          <a:p>
            <a:pPr marL="0" indent="0" algn="ctr">
              <a:buNone/>
            </a:pPr>
            <a:r>
              <a:rPr lang="fr-FR" sz="3200" b="1" dirty="0"/>
              <a:t>(Jérémie 31.3)</a:t>
            </a:r>
            <a:r>
              <a:rPr lang="fr-FR" sz="3200" dirty="0"/>
              <a:t>. </a:t>
            </a:r>
            <a:endParaRPr lang="en-US" sz="4000" dirty="0"/>
          </a:p>
        </p:txBody>
      </p:sp>
      <p:pic>
        <p:nvPicPr>
          <p:cNvPr id="4" name="Picture 3">
            <a:extLst>
              <a:ext uri="{FF2B5EF4-FFF2-40B4-BE49-F238E27FC236}">
                <a16:creationId xmlns:a16="http://schemas.microsoft.com/office/drawing/2014/main" id="{CBE4CC08-702B-DF4C-86B8-9B42D77A41F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4654295" y="10"/>
            <a:ext cx="7537705" cy="6857990"/>
          </a:xfrm>
          <a:prstGeom prst="rect">
            <a:avLst/>
          </a:prstGeom>
        </p:spPr>
      </p:pic>
    </p:spTree>
    <p:extLst>
      <p:ext uri="{BB962C8B-B14F-4D97-AF65-F5344CB8AC3E}">
        <p14:creationId xmlns:p14="http://schemas.microsoft.com/office/powerpoint/2010/main" val="2755223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Rectangle 8">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C4C378-90CB-AE4B-9D8F-EB8B7D616DDD}"/>
              </a:ext>
            </a:extLst>
          </p:cNvPr>
          <p:cNvSpPr>
            <a:spLocks noGrp="1"/>
          </p:cNvSpPr>
          <p:nvPr>
            <p:ph type="title"/>
          </p:nvPr>
        </p:nvSpPr>
        <p:spPr>
          <a:xfrm>
            <a:off x="1" y="944752"/>
            <a:ext cx="4241830" cy="1007416"/>
          </a:xfrm>
        </p:spPr>
        <p:txBody>
          <a:bodyPr>
            <a:normAutofit/>
          </a:bodyPr>
          <a:lstStyle/>
          <a:p>
            <a:pPr algn="ctr"/>
            <a:r>
              <a:rPr lang="en-US" sz="3200" b="1" dirty="0">
                <a:solidFill>
                  <a:srgbClr val="C00000"/>
                </a:solidFill>
                <a:latin typeface="Avenir Next" panose="020B0503020202020204" pitchFamily="34" charset="0"/>
              </a:rPr>
              <a:t>MON AMOUR </a:t>
            </a:r>
            <a:br>
              <a:rPr lang="en-US" sz="3200" b="1" dirty="0">
                <a:solidFill>
                  <a:srgbClr val="C00000"/>
                </a:solidFill>
                <a:latin typeface="Avenir Next" panose="020B0503020202020204" pitchFamily="34" charset="0"/>
              </a:rPr>
            </a:br>
            <a:r>
              <a:rPr lang="en-US" sz="3200" b="1" dirty="0">
                <a:solidFill>
                  <a:schemeClr val="bg1">
                    <a:lumMod val="75000"/>
                    <a:lumOff val="25000"/>
                  </a:schemeClr>
                </a:solidFill>
                <a:latin typeface="Avenir Next" panose="020B0503020202020204" pitchFamily="34" charset="0"/>
              </a:rPr>
              <a:t>POUR DIEU</a:t>
            </a:r>
            <a:endParaRPr lang="en-US" sz="3200" dirty="0">
              <a:solidFill>
                <a:schemeClr val="bg1">
                  <a:lumMod val="75000"/>
                  <a:lumOff val="25000"/>
                </a:schemeClr>
              </a:solidFill>
              <a:latin typeface="Avenir Next" panose="020B0503020202020204" pitchFamily="34" charset="0"/>
            </a:endParaRPr>
          </a:p>
        </p:txBody>
      </p:sp>
      <p:sp>
        <p:nvSpPr>
          <p:cNvPr id="20" name="Rectangle 10">
            <a:extLst>
              <a:ext uri="{FF2B5EF4-FFF2-40B4-BE49-F238E27FC236}">
                <a16:creationId xmlns:a16="http://schemas.microsoft.com/office/drawing/2014/main" id="{10058680-D07C-4893-B2B7-91543F18A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12">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2" name="Rectangle 14">
            <a:extLst>
              <a:ext uri="{FF2B5EF4-FFF2-40B4-BE49-F238E27FC236}">
                <a16:creationId xmlns:a16="http://schemas.microsoft.com/office/drawing/2014/main" id="{EE54A6FE-D8CB-48A3-900B-053D4EBD3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ADE19CC7-8A86-B84C-BC06-0C02268C5C57}"/>
              </a:ext>
            </a:extLst>
          </p:cNvPr>
          <p:cNvSpPr>
            <a:spLocks noGrp="1"/>
          </p:cNvSpPr>
          <p:nvPr>
            <p:ph idx="1"/>
          </p:nvPr>
        </p:nvSpPr>
        <p:spPr>
          <a:xfrm>
            <a:off x="1" y="2143593"/>
            <a:ext cx="4241828" cy="4714407"/>
          </a:xfrm>
        </p:spPr>
        <p:txBody>
          <a:bodyPr anchor="t">
            <a:normAutofit fontScale="92500"/>
          </a:bodyPr>
          <a:lstStyle/>
          <a:p>
            <a:pPr marL="0" indent="0" algn="ctr">
              <a:buNone/>
            </a:pPr>
            <a:r>
              <a:rPr lang="fr-FR" sz="2400" b="1" dirty="0">
                <a:solidFill>
                  <a:schemeClr val="bg1"/>
                </a:solidFill>
              </a:rPr>
              <a:t>Le langage de Jean dans 1 Jean 4 est direct. Au verset 7, il nous conseille de nous aimer les uns les autres et explique ensuite que la capacité d'aimer comme Dieu le fait vient de la </a:t>
            </a:r>
            <a:r>
              <a:rPr lang="fr-FR" sz="2400" b="1" dirty="0">
                <a:solidFill>
                  <a:srgbClr val="C00000"/>
                </a:solidFill>
              </a:rPr>
              <a:t>connaissance de Dieu</a:t>
            </a:r>
            <a:r>
              <a:rPr lang="fr-FR" sz="2400" b="1" dirty="0">
                <a:solidFill>
                  <a:schemeClr val="bg1"/>
                </a:solidFill>
              </a:rPr>
              <a:t>. Au verset 8, il le répète, cette fois à la forme négative, pour attirer notre attention. « Celui qui n'aime pas, </a:t>
            </a:r>
            <a:r>
              <a:rPr lang="fr-FR" sz="2400" b="1" dirty="0">
                <a:solidFill>
                  <a:srgbClr val="C00000"/>
                </a:solidFill>
              </a:rPr>
              <a:t>ne connaît pas Dieu. </a:t>
            </a:r>
            <a:r>
              <a:rPr lang="fr-FR" sz="2400" b="1" dirty="0">
                <a:solidFill>
                  <a:schemeClr val="bg1"/>
                </a:solidFill>
              </a:rPr>
              <a:t>»</a:t>
            </a:r>
            <a:endParaRPr lang="en-US" sz="2800" b="1" dirty="0">
              <a:solidFill>
                <a:schemeClr val="bg1">
                  <a:lumMod val="75000"/>
                  <a:lumOff val="25000"/>
                </a:schemeClr>
              </a:solidFill>
            </a:endParaRPr>
          </a:p>
        </p:txBody>
      </p:sp>
      <p:pic>
        <p:nvPicPr>
          <p:cNvPr id="4" name="Picture 3">
            <a:extLst>
              <a:ext uri="{FF2B5EF4-FFF2-40B4-BE49-F238E27FC236}">
                <a16:creationId xmlns:a16="http://schemas.microsoft.com/office/drawing/2014/main" id="{B5ED085A-5C15-714E-9A83-9E62E05F1A6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241830" y="601200"/>
            <a:ext cx="7503636" cy="5789365"/>
          </a:xfrm>
          <a:prstGeom prst="rect">
            <a:avLst/>
          </a:prstGeom>
        </p:spPr>
      </p:pic>
    </p:spTree>
    <p:extLst>
      <p:ext uri="{BB962C8B-B14F-4D97-AF65-F5344CB8AC3E}">
        <p14:creationId xmlns:p14="http://schemas.microsoft.com/office/powerpoint/2010/main" val="2020741478"/>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0C5509-8054-FB48-87D3-60B50B9592B7}"/>
              </a:ext>
            </a:extLst>
          </p:cNvPr>
          <p:cNvSpPr>
            <a:spLocks noGrp="1"/>
          </p:cNvSpPr>
          <p:nvPr>
            <p:ph type="title"/>
          </p:nvPr>
        </p:nvSpPr>
        <p:spPr>
          <a:xfrm>
            <a:off x="629592" y="1009397"/>
            <a:ext cx="6309003" cy="896385"/>
          </a:xfrm>
        </p:spPr>
        <p:txBody>
          <a:bodyPr anchor="ctr">
            <a:normAutofit/>
          </a:bodyPr>
          <a:lstStyle/>
          <a:p>
            <a:pPr algn="ctr">
              <a:spcBef>
                <a:spcPts val="0"/>
              </a:spcBef>
            </a:pPr>
            <a:r>
              <a:rPr lang="en-US" sz="3200" b="1" dirty="0">
                <a:solidFill>
                  <a:srgbClr val="C00000"/>
                </a:solidFill>
                <a:latin typeface="Avenir Next" panose="020B0503020202020204" pitchFamily="34" charset="0"/>
              </a:rPr>
              <a:t>L’AMOUR MERVEILLEUX </a:t>
            </a:r>
            <a:r>
              <a:rPr lang="en-US" sz="3200" b="1" dirty="0">
                <a:solidFill>
                  <a:schemeClr val="tx2"/>
                </a:solidFill>
                <a:latin typeface="Avenir Next" panose="020B0503020202020204" pitchFamily="34" charset="0"/>
              </a:rPr>
              <a:t>DE DIEU</a:t>
            </a:r>
            <a:endParaRPr lang="en-US" sz="3200" dirty="0">
              <a:solidFill>
                <a:srgbClr val="C00000"/>
              </a:solidFill>
              <a:latin typeface="Avenir Next" panose="020B0503020202020204" pitchFamily="34" charset="0"/>
            </a:endParaRPr>
          </a:p>
        </p:txBody>
      </p:sp>
      <p:sp>
        <p:nvSpPr>
          <p:cNvPr id="11" name="Rectangle 10">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78B4B69A-33B9-F54D-B4E0-0A37FFC78250}"/>
              </a:ext>
            </a:extLst>
          </p:cNvPr>
          <p:cNvSpPr>
            <a:spLocks noGrp="1"/>
          </p:cNvSpPr>
          <p:nvPr>
            <p:ph idx="1"/>
          </p:nvPr>
        </p:nvSpPr>
        <p:spPr>
          <a:xfrm>
            <a:off x="581192" y="2421189"/>
            <a:ext cx="6309003" cy="3962266"/>
          </a:xfrm>
        </p:spPr>
        <p:txBody>
          <a:bodyPr>
            <a:normAutofit/>
          </a:bodyPr>
          <a:lstStyle/>
          <a:p>
            <a:pPr marL="0" indent="0" algn="ctr">
              <a:buNone/>
            </a:pPr>
            <a:r>
              <a:rPr lang="fr-FR" sz="2800" b="1" dirty="0"/>
              <a:t>Car Dieu a tant aimé le monde qu'il a donné son Fils unique, afin que quiconque croit en lui ne périsse pas mais ait la vie éternelle </a:t>
            </a:r>
          </a:p>
          <a:p>
            <a:pPr marL="0" indent="0" algn="ctr">
              <a:buNone/>
            </a:pPr>
            <a:r>
              <a:rPr lang="fr-FR" sz="2800" b="1" dirty="0"/>
              <a:t>(Jean 3.16)</a:t>
            </a:r>
          </a:p>
          <a:p>
            <a:pPr marL="0" indent="0" algn="ctr">
              <a:buNone/>
            </a:pPr>
            <a:endParaRPr lang="en-US" sz="2400" dirty="0">
              <a:solidFill>
                <a:schemeClr val="tx2"/>
              </a:solidFill>
            </a:endParaRPr>
          </a:p>
        </p:txBody>
      </p:sp>
      <p:pic>
        <p:nvPicPr>
          <p:cNvPr id="4" name="Picture 3" descr="Clouds in the sky&#10;&#10;Description automatically generated">
            <a:extLst>
              <a:ext uri="{FF2B5EF4-FFF2-40B4-BE49-F238E27FC236}">
                <a16:creationId xmlns:a16="http://schemas.microsoft.com/office/drawing/2014/main" id="{4ABC0B20-D221-484B-A743-863BF68D4A9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521283" y="10"/>
            <a:ext cx="4670717" cy="6857990"/>
          </a:xfrm>
          <a:prstGeom prst="rect">
            <a:avLst/>
          </a:prstGeom>
        </p:spPr>
      </p:pic>
    </p:spTree>
    <p:extLst>
      <p:ext uri="{BB962C8B-B14F-4D97-AF65-F5344CB8AC3E}">
        <p14:creationId xmlns:p14="http://schemas.microsoft.com/office/powerpoint/2010/main" val="3556897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A6CAED-6D7A-0E4D-8868-48941BF3AFD7}"/>
              </a:ext>
            </a:extLst>
          </p:cNvPr>
          <p:cNvSpPr>
            <a:spLocks noGrp="1"/>
          </p:cNvSpPr>
          <p:nvPr>
            <p:ph type="title"/>
          </p:nvPr>
        </p:nvSpPr>
        <p:spPr>
          <a:xfrm>
            <a:off x="581193" y="702156"/>
            <a:ext cx="6540462" cy="1013800"/>
          </a:xfrm>
        </p:spPr>
        <p:txBody>
          <a:bodyPr>
            <a:normAutofit fontScale="90000"/>
          </a:bodyPr>
          <a:lstStyle/>
          <a:p>
            <a:br>
              <a:rPr lang="en-US" sz="2100" b="1" dirty="0">
                <a:solidFill>
                  <a:schemeClr val="tx2"/>
                </a:solidFill>
                <a:latin typeface="Avenir Next" panose="020B0503020202020204" pitchFamily="34" charset="0"/>
              </a:rPr>
            </a:br>
            <a:r>
              <a:rPr lang="en-US" sz="3600" b="1" dirty="0">
                <a:solidFill>
                  <a:schemeClr val="tx2"/>
                </a:solidFill>
                <a:latin typeface="Avenir Next" panose="020B0503020202020204" pitchFamily="34" charset="0"/>
              </a:rPr>
              <a:t>MON AMOUR </a:t>
            </a:r>
            <a:r>
              <a:rPr lang="en-US" sz="3600" b="1" dirty="0">
                <a:solidFill>
                  <a:srgbClr val="C00000"/>
                </a:solidFill>
                <a:latin typeface="Avenir Next" panose="020B0503020202020204" pitchFamily="34" charset="0"/>
              </a:rPr>
              <a:t>POUR LES AUTRES</a:t>
            </a:r>
            <a:br>
              <a:rPr lang="en-US" sz="2100" b="1" dirty="0">
                <a:solidFill>
                  <a:schemeClr val="tx2"/>
                </a:solidFill>
                <a:latin typeface="Avenir Next" panose="020B0503020202020204" pitchFamily="34" charset="0"/>
              </a:rPr>
            </a:br>
            <a:endParaRPr lang="en-US" sz="2100" b="1" dirty="0">
              <a:solidFill>
                <a:schemeClr val="tx2"/>
              </a:solidFill>
              <a:latin typeface="Avenir Next" panose="020B0503020202020204" pitchFamily="34" charset="0"/>
            </a:endParaRPr>
          </a:p>
        </p:txBody>
      </p:sp>
      <p:sp>
        <p:nvSpPr>
          <p:cNvPr id="21" name="Rectangle 20">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49D86CCB-DEBE-4C47-93C3-622D2A5916FA}"/>
              </a:ext>
            </a:extLst>
          </p:cNvPr>
          <p:cNvSpPr>
            <a:spLocks noGrp="1"/>
          </p:cNvSpPr>
          <p:nvPr>
            <p:ph idx="1"/>
          </p:nvPr>
        </p:nvSpPr>
        <p:spPr>
          <a:xfrm>
            <a:off x="581194" y="1896533"/>
            <a:ext cx="6309003" cy="3962266"/>
          </a:xfrm>
        </p:spPr>
        <p:txBody>
          <a:bodyPr>
            <a:normAutofit/>
          </a:bodyPr>
          <a:lstStyle/>
          <a:p>
            <a:pPr marL="0" indent="0" algn="ctr">
              <a:buNone/>
            </a:pPr>
            <a:r>
              <a:rPr lang="fr-FR" sz="2400" b="1" dirty="0">
                <a:solidFill>
                  <a:schemeClr val="tx1">
                    <a:lumMod val="85000"/>
                    <a:lumOff val="15000"/>
                  </a:schemeClr>
                </a:solidFill>
              </a:rPr>
              <a:t>Quelle est votre prière quotidienne ? Est-ce le Seigneur qui change l'autre personne ? Ou est-ce le Seigneur qui me change ? Quand les autres nous regardent, voient-ils un amour qui les saisit ? Voient-ils Jésus ? Ils devraient voir un amour qui nous oblige, nous pousse, nous contrôle et nous contraint à les aimer, qu'ils soient mangues ou durians. </a:t>
            </a:r>
          </a:p>
          <a:p>
            <a:pPr marL="0" indent="0" algn="ctr">
              <a:buNone/>
            </a:pPr>
            <a:endParaRPr lang="en-US" sz="2400" dirty="0">
              <a:solidFill>
                <a:schemeClr val="tx2"/>
              </a:solidFill>
            </a:endParaRPr>
          </a:p>
        </p:txBody>
      </p:sp>
      <p:pic>
        <p:nvPicPr>
          <p:cNvPr id="5" name="Picture 4" descr="A close up of a fruit tree&#10;&#10;Description automatically generated">
            <a:extLst>
              <a:ext uri="{FF2B5EF4-FFF2-40B4-BE49-F238E27FC236}">
                <a16:creationId xmlns:a16="http://schemas.microsoft.com/office/drawing/2014/main" id="{96896E6F-0933-E24F-B497-59804599B8B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 b="-3"/>
          <a:stretch/>
        </p:blipFill>
        <p:spPr>
          <a:xfrm>
            <a:off x="7568188" y="-1"/>
            <a:ext cx="4623812" cy="3381502"/>
          </a:xfrm>
          <a:prstGeom prst="rect">
            <a:avLst/>
          </a:prstGeom>
        </p:spPr>
      </p:pic>
      <p:pic>
        <p:nvPicPr>
          <p:cNvPr id="6" name="Picture 5" descr="A group of oranges in a pile&#10;&#10;Description automatically generated">
            <a:extLst>
              <a:ext uri="{FF2B5EF4-FFF2-40B4-BE49-F238E27FC236}">
                <a16:creationId xmlns:a16="http://schemas.microsoft.com/office/drawing/2014/main" id="{6FB79B08-46C5-3A41-93D8-71843226A32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1"/>
          <a:stretch/>
        </p:blipFill>
        <p:spPr>
          <a:xfrm>
            <a:off x="7571351" y="3476499"/>
            <a:ext cx="4620649" cy="3381500"/>
          </a:xfrm>
          <a:prstGeom prst="rect">
            <a:avLst/>
          </a:prstGeom>
        </p:spPr>
      </p:pic>
    </p:spTree>
    <p:extLst>
      <p:ext uri="{BB962C8B-B14F-4D97-AF65-F5344CB8AC3E}">
        <p14:creationId xmlns:p14="http://schemas.microsoft.com/office/powerpoint/2010/main" val="1213665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373634-23DE-2F42-87CB-05255A52E694}"/>
              </a:ext>
            </a:extLst>
          </p:cNvPr>
          <p:cNvSpPr>
            <a:spLocks noGrp="1"/>
          </p:cNvSpPr>
          <p:nvPr>
            <p:ph type="title"/>
          </p:nvPr>
        </p:nvSpPr>
        <p:spPr>
          <a:xfrm>
            <a:off x="629592" y="1025971"/>
            <a:ext cx="6309003" cy="1013800"/>
          </a:xfrm>
        </p:spPr>
        <p:txBody>
          <a:bodyPr anchor="ctr">
            <a:normAutofit/>
          </a:bodyPr>
          <a:lstStyle/>
          <a:p>
            <a:pPr algn="ctr"/>
            <a:r>
              <a:rPr lang="en-US" sz="3200" b="1" dirty="0">
                <a:solidFill>
                  <a:srgbClr val="C00000"/>
                </a:solidFill>
                <a:latin typeface="Avenir Next" panose="020B0503020202020204" pitchFamily="34" charset="0"/>
              </a:rPr>
              <a:t>L’AMOUR</a:t>
            </a:r>
            <a:r>
              <a:rPr lang="en-US" sz="3200" b="1" dirty="0">
                <a:solidFill>
                  <a:schemeClr val="tx2"/>
                </a:solidFill>
                <a:latin typeface="Avenir Next" panose="020B0503020202020204" pitchFamily="34" charset="0"/>
              </a:rPr>
              <a:t> DE CHRIST </a:t>
            </a:r>
            <a:r>
              <a:rPr lang="en-US" sz="3200" b="1" dirty="0">
                <a:solidFill>
                  <a:srgbClr val="C00000"/>
                </a:solidFill>
                <a:latin typeface="Avenir Next" panose="020B0503020202020204" pitchFamily="34" charset="0"/>
              </a:rPr>
              <a:t>EN MOI</a:t>
            </a:r>
            <a:endParaRPr lang="en-US" sz="3200" dirty="0">
              <a:solidFill>
                <a:schemeClr val="tx2"/>
              </a:solidFill>
              <a:latin typeface="Avenir Next" panose="020B0503020202020204" pitchFamily="34" charset="0"/>
            </a:endParaRPr>
          </a:p>
        </p:txBody>
      </p:sp>
      <p:sp>
        <p:nvSpPr>
          <p:cNvPr id="11" name="Rectangle 10">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2CC2D045-2DE7-6047-AC6C-748366B64D28}"/>
              </a:ext>
            </a:extLst>
          </p:cNvPr>
          <p:cNvSpPr>
            <a:spLocks noGrp="1"/>
          </p:cNvSpPr>
          <p:nvPr>
            <p:ph idx="1"/>
          </p:nvPr>
        </p:nvSpPr>
        <p:spPr>
          <a:xfrm>
            <a:off x="215078" y="2293495"/>
            <a:ext cx="7306205" cy="4264548"/>
          </a:xfrm>
        </p:spPr>
        <p:txBody>
          <a:bodyPr>
            <a:normAutofit/>
          </a:bodyPr>
          <a:lstStyle/>
          <a:p>
            <a:pPr marL="0" indent="0" algn="ctr">
              <a:buNone/>
            </a:pPr>
            <a:r>
              <a:rPr lang="fr-FR" sz="2800" b="1" dirty="0"/>
              <a:t>Paul écrit dans 2 Corinthiens 5.17,</a:t>
            </a:r>
          </a:p>
          <a:p>
            <a:pPr marL="0" indent="0" algn="ctr">
              <a:buNone/>
            </a:pPr>
            <a:r>
              <a:rPr lang="fr-FR" sz="2800" b="1" dirty="0"/>
              <a:t> Si quelqu'un est en Christ, il est une nouvelle créature. Les choses anciennes sont passées ; </a:t>
            </a:r>
          </a:p>
          <a:p>
            <a:pPr marL="0" indent="0" algn="ctr">
              <a:buNone/>
            </a:pPr>
            <a:r>
              <a:rPr lang="en-US" sz="2800" b="1" dirty="0" err="1">
                <a:solidFill>
                  <a:schemeClr val="accent4">
                    <a:lumMod val="75000"/>
                  </a:schemeClr>
                </a:solidFill>
              </a:rPr>
              <a:t>Voici</a:t>
            </a:r>
            <a:r>
              <a:rPr lang="en-US" sz="2800" b="1" dirty="0">
                <a:solidFill>
                  <a:schemeClr val="accent4">
                    <a:lumMod val="75000"/>
                  </a:schemeClr>
                </a:solidFill>
              </a:rPr>
              <a:t>, </a:t>
            </a:r>
            <a:r>
              <a:rPr lang="en-US" sz="2800" b="1" dirty="0" err="1">
                <a:solidFill>
                  <a:schemeClr val="accent4">
                    <a:lumMod val="75000"/>
                  </a:schemeClr>
                </a:solidFill>
              </a:rPr>
              <a:t>toutes</a:t>
            </a:r>
            <a:r>
              <a:rPr lang="en-US" sz="2800" b="1" dirty="0">
                <a:solidFill>
                  <a:schemeClr val="accent4">
                    <a:lumMod val="75000"/>
                  </a:schemeClr>
                </a:solidFill>
              </a:rPr>
              <a:t> choses </a:t>
            </a:r>
            <a:r>
              <a:rPr lang="en-US" sz="2800" b="1" dirty="0" err="1">
                <a:solidFill>
                  <a:schemeClr val="accent4">
                    <a:lumMod val="75000"/>
                  </a:schemeClr>
                </a:solidFill>
              </a:rPr>
              <a:t>sont</a:t>
            </a:r>
            <a:r>
              <a:rPr lang="en-US" sz="2800" b="1" dirty="0">
                <a:solidFill>
                  <a:schemeClr val="accent4">
                    <a:lumMod val="75000"/>
                  </a:schemeClr>
                </a:solidFill>
              </a:rPr>
              <a:t> </a:t>
            </a:r>
            <a:r>
              <a:rPr lang="en-US" sz="2800" b="1" dirty="0" err="1">
                <a:solidFill>
                  <a:schemeClr val="accent4">
                    <a:lumMod val="75000"/>
                  </a:schemeClr>
                </a:solidFill>
              </a:rPr>
              <a:t>devenues</a:t>
            </a:r>
            <a:r>
              <a:rPr lang="en-US" sz="2800" b="1" dirty="0">
                <a:solidFill>
                  <a:schemeClr val="accent4">
                    <a:lumMod val="75000"/>
                  </a:schemeClr>
                </a:solidFill>
              </a:rPr>
              <a:t> </a:t>
            </a:r>
            <a:r>
              <a:rPr lang="en-US" sz="2800" b="1" dirty="0" err="1">
                <a:solidFill>
                  <a:schemeClr val="accent4">
                    <a:lumMod val="75000"/>
                  </a:schemeClr>
                </a:solidFill>
              </a:rPr>
              <a:t>nouvelles</a:t>
            </a:r>
            <a:r>
              <a:rPr lang="en-US" sz="2800" b="1" dirty="0">
                <a:solidFill>
                  <a:schemeClr val="accent4">
                    <a:lumMod val="75000"/>
                  </a:schemeClr>
                </a:solidFill>
              </a:rPr>
              <a:t>.</a:t>
            </a:r>
            <a:endParaRPr lang="en-US" sz="2800" dirty="0">
              <a:solidFill>
                <a:schemeClr val="tx2"/>
              </a:solidFill>
            </a:endParaRPr>
          </a:p>
          <a:p>
            <a:pPr marL="0" indent="0" algn="ctr">
              <a:buNone/>
            </a:pPr>
            <a:endParaRPr lang="en-US" sz="2800" dirty="0">
              <a:solidFill>
                <a:schemeClr val="tx2"/>
              </a:solidFill>
            </a:endParaRPr>
          </a:p>
        </p:txBody>
      </p:sp>
      <p:pic>
        <p:nvPicPr>
          <p:cNvPr id="4" name="Picture 3" descr="A sunset over a body of water&#10;&#10;Description automatically generated">
            <a:extLst>
              <a:ext uri="{FF2B5EF4-FFF2-40B4-BE49-F238E27FC236}">
                <a16:creationId xmlns:a16="http://schemas.microsoft.com/office/drawing/2014/main" id="{01094F79-9C81-4C4C-BD87-A9E8CD9B014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7521283" y="10"/>
            <a:ext cx="4670717" cy="6857990"/>
          </a:xfrm>
          <a:prstGeom prst="rect">
            <a:avLst/>
          </a:prstGeom>
        </p:spPr>
      </p:pic>
    </p:spTree>
    <p:extLst>
      <p:ext uri="{BB962C8B-B14F-4D97-AF65-F5344CB8AC3E}">
        <p14:creationId xmlns:p14="http://schemas.microsoft.com/office/powerpoint/2010/main" val="4177941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F8735-5110-D84D-92D3-A99C7C83DF3A}"/>
              </a:ext>
            </a:extLst>
          </p:cNvPr>
          <p:cNvSpPr>
            <a:spLocks noGrp="1"/>
          </p:cNvSpPr>
          <p:nvPr>
            <p:ph type="title"/>
          </p:nvPr>
        </p:nvSpPr>
        <p:spPr>
          <a:xfrm>
            <a:off x="6340830" y="904265"/>
            <a:ext cx="5269977" cy="1097280"/>
          </a:xfrm>
        </p:spPr>
        <p:txBody>
          <a:bodyPr anchor="ctr">
            <a:normAutofit/>
          </a:bodyPr>
          <a:lstStyle/>
          <a:p>
            <a:pPr algn="ctr"/>
            <a:r>
              <a:rPr lang="en-US" sz="3200" b="1" dirty="0">
                <a:solidFill>
                  <a:srgbClr val="C00000"/>
                </a:solidFill>
                <a:latin typeface="Avenir Next" panose="020B0503020202020204" pitchFamily="34" charset="0"/>
              </a:rPr>
              <a:t>PARTAGER</a:t>
            </a:r>
            <a:r>
              <a:rPr lang="en-US" sz="3200" b="1" dirty="0">
                <a:latin typeface="Avenir Next" panose="020B0503020202020204" pitchFamily="34" charset="0"/>
              </a:rPr>
              <a:t> L’AMOUR DE DIEU</a:t>
            </a:r>
            <a:endParaRPr lang="en-US" sz="3200" dirty="0">
              <a:latin typeface="Avenir Next" panose="020B0503020202020204" pitchFamily="34" charset="0"/>
            </a:endParaRPr>
          </a:p>
        </p:txBody>
      </p:sp>
      <p:sp>
        <p:nvSpPr>
          <p:cNvPr id="9" name="Rectangle 8">
            <a:extLst>
              <a:ext uri="{FF2B5EF4-FFF2-40B4-BE49-F238E27FC236}">
                <a16:creationId xmlns:a16="http://schemas.microsoft.com/office/drawing/2014/main" id="{7A4CA679-3546-4E14-8FB8-F57168C37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44D16E90-7C64-4C04-A50A-B866A1A92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DBE4DD59-5AA2-46C6-B6A8-9B4C62D19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160CE81C-67DC-489E-BFFB-877C80B85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rgbClr val="FFFFFF">
              <a:alpha val="80000"/>
            </a:srgbClr>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6D74444-43C4-3C48-B8BD-799C123E99C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3"/>
          <a:stretch/>
        </p:blipFill>
        <p:spPr>
          <a:xfrm>
            <a:off x="611392" y="2347105"/>
            <a:ext cx="5074920" cy="3712464"/>
          </a:xfrm>
          <a:prstGeom prst="rect">
            <a:avLst/>
          </a:prstGeom>
        </p:spPr>
      </p:pic>
      <p:sp>
        <p:nvSpPr>
          <p:cNvPr id="3" name="Content Placeholder 2">
            <a:extLst>
              <a:ext uri="{FF2B5EF4-FFF2-40B4-BE49-F238E27FC236}">
                <a16:creationId xmlns:a16="http://schemas.microsoft.com/office/drawing/2014/main" id="{E8499884-185D-9346-A5A3-9276636A488B}"/>
              </a:ext>
            </a:extLst>
          </p:cNvPr>
          <p:cNvSpPr>
            <a:spLocks noGrp="1"/>
          </p:cNvSpPr>
          <p:nvPr>
            <p:ph idx="1"/>
          </p:nvPr>
        </p:nvSpPr>
        <p:spPr>
          <a:xfrm>
            <a:off x="6016031" y="2260181"/>
            <a:ext cx="6051051" cy="4154065"/>
          </a:xfrm>
        </p:spPr>
        <p:txBody>
          <a:bodyPr>
            <a:normAutofit fontScale="92500" lnSpcReduction="20000"/>
          </a:bodyPr>
          <a:lstStyle/>
          <a:p>
            <a:pPr marL="0" indent="0">
              <a:buNone/>
            </a:pPr>
            <a:r>
              <a:rPr lang="fr-FR" sz="2400" dirty="0"/>
              <a:t>Notre devoir est de vivre dans l'atmosphère de l'amour du Christ, de respirer profondément son amour et de refléter sa chaleur autour de nous. Oh, quelle sphère d'influence s'ouvre devant nous ! Comme nous devons cultiver avec soin le jardin de l'âme, afin qu'il ne produise que des fleurs pures, douces et parfumées ! Les mots d'amour, de tendresse et de charité sanctifient notre influence sur les autres.  </a:t>
            </a:r>
          </a:p>
          <a:p>
            <a:pPr marL="0" indent="0">
              <a:buNone/>
            </a:pPr>
            <a:r>
              <a:rPr lang="en-US" dirty="0"/>
              <a:t> </a:t>
            </a:r>
            <a:endParaRPr lang="fr-FR" dirty="0"/>
          </a:p>
          <a:p>
            <a:pPr marL="0" indent="0" algn="ctr">
              <a:buNone/>
            </a:pPr>
            <a:r>
              <a:rPr lang="en-US" sz="2000" dirty="0"/>
              <a:t>E.G. White, </a:t>
            </a:r>
            <a:r>
              <a:rPr lang="en-US" sz="2000" i="1" dirty="0"/>
              <a:t>Our Higher Calling,</a:t>
            </a:r>
            <a:r>
              <a:rPr lang="en-US" sz="2000" dirty="0"/>
              <a:t>175.</a:t>
            </a:r>
          </a:p>
        </p:txBody>
      </p:sp>
    </p:spTree>
    <p:extLst>
      <p:ext uri="{BB962C8B-B14F-4D97-AF65-F5344CB8AC3E}">
        <p14:creationId xmlns:p14="http://schemas.microsoft.com/office/powerpoint/2010/main" val="2530388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8">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0">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20A32591-F124-B44E-AAE5-5F82E0FF80C3}"/>
              </a:ext>
            </a:extLst>
          </p:cNvPr>
          <p:cNvSpPr>
            <a:spLocks noGrp="1"/>
          </p:cNvSpPr>
          <p:nvPr>
            <p:ph idx="1"/>
          </p:nvPr>
        </p:nvSpPr>
        <p:spPr>
          <a:xfrm>
            <a:off x="0" y="548639"/>
            <a:ext cx="4654295" cy="6309351"/>
          </a:xfrm>
        </p:spPr>
        <p:txBody>
          <a:bodyPr>
            <a:noAutofit/>
          </a:bodyPr>
          <a:lstStyle/>
          <a:p>
            <a:pPr marL="0" indent="0" algn="ctr">
              <a:lnSpc>
                <a:spcPct val="160000"/>
              </a:lnSpc>
              <a:buNone/>
            </a:pPr>
            <a:r>
              <a:rPr lang="en-US" sz="2000" dirty="0"/>
              <a:t> </a:t>
            </a:r>
            <a:r>
              <a:rPr lang="fr-FR" sz="2000" b="1" dirty="0">
                <a:solidFill>
                  <a:schemeClr val="accent1">
                    <a:lumMod val="75000"/>
                  </a:schemeClr>
                </a:solidFill>
              </a:rPr>
              <a:t>10</a:t>
            </a:r>
            <a:r>
              <a:rPr lang="fr-FR" sz="2000" b="1" dirty="0"/>
              <a:t> Et cet amour consiste, non point en ce que nous avons aimé Dieu, mais en ce qu'il nous a aimés et a envoyé son Fils comme victime expiatoire pour nos péchés. </a:t>
            </a:r>
            <a:r>
              <a:rPr lang="fr-FR" sz="2000" b="1" dirty="0">
                <a:solidFill>
                  <a:schemeClr val="accent1">
                    <a:lumMod val="75000"/>
                  </a:schemeClr>
                </a:solidFill>
              </a:rPr>
              <a:t>11</a:t>
            </a:r>
            <a:r>
              <a:rPr lang="fr-FR" sz="2000" b="1" dirty="0"/>
              <a:t> Bien-aimés, si Dieu nous a ainsi aimés, nous devons aussi nous aimer les uns les autres. </a:t>
            </a:r>
            <a:r>
              <a:rPr lang="fr-FR" sz="2000" b="1" dirty="0">
                <a:solidFill>
                  <a:schemeClr val="accent1">
                    <a:lumMod val="75000"/>
                  </a:schemeClr>
                </a:solidFill>
              </a:rPr>
              <a:t>12</a:t>
            </a:r>
            <a:r>
              <a:rPr lang="fr-FR" sz="2000" b="1" dirty="0"/>
              <a:t> Personne n'a jamais vu Dieu ; si nous nous aimons les uns les autres, Dieu demeure en nous, et son amour est parfait en nous. </a:t>
            </a:r>
          </a:p>
          <a:p>
            <a:pPr marL="0" indent="0" algn="ctr">
              <a:lnSpc>
                <a:spcPct val="160000"/>
              </a:lnSpc>
              <a:buNone/>
            </a:pPr>
            <a:r>
              <a:rPr lang="en-US" sz="2000" b="1" dirty="0"/>
              <a:t>1 Jean 4.10-12.</a:t>
            </a:r>
          </a:p>
          <a:p>
            <a:pPr marL="0" indent="0" algn="ctr">
              <a:lnSpc>
                <a:spcPct val="160000"/>
              </a:lnSpc>
              <a:buNone/>
            </a:pPr>
            <a:endParaRPr lang="en-US" sz="2000" dirty="0"/>
          </a:p>
        </p:txBody>
      </p:sp>
      <p:pic>
        <p:nvPicPr>
          <p:cNvPr id="4" name="Picture 3">
            <a:extLst>
              <a:ext uri="{FF2B5EF4-FFF2-40B4-BE49-F238E27FC236}">
                <a16:creationId xmlns:a16="http://schemas.microsoft.com/office/drawing/2014/main" id="{1696BDB5-667E-C848-A87C-92AF0713B00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4654295" y="10"/>
            <a:ext cx="7537705" cy="6857990"/>
          </a:xfrm>
          <a:prstGeom prst="rect">
            <a:avLst/>
          </a:prstGeom>
        </p:spPr>
      </p:pic>
    </p:spTree>
    <p:extLst>
      <p:ext uri="{BB962C8B-B14F-4D97-AF65-F5344CB8AC3E}">
        <p14:creationId xmlns:p14="http://schemas.microsoft.com/office/powerpoint/2010/main" val="778038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8E384359-9C71-2148-99C7-E3F6917D87C3}"/>
              </a:ext>
            </a:extLst>
          </p:cNvPr>
          <p:cNvSpPr>
            <a:spLocks noGrp="1"/>
          </p:cNvSpPr>
          <p:nvPr>
            <p:ph idx="1"/>
          </p:nvPr>
        </p:nvSpPr>
        <p:spPr>
          <a:xfrm>
            <a:off x="1" y="699247"/>
            <a:ext cx="4654294" cy="6024281"/>
          </a:xfrm>
        </p:spPr>
        <p:txBody>
          <a:bodyPr>
            <a:normAutofit lnSpcReduction="10000"/>
          </a:bodyPr>
          <a:lstStyle/>
          <a:p>
            <a:pPr marL="0" indent="0" algn="ctr">
              <a:lnSpc>
                <a:spcPct val="110000"/>
              </a:lnSpc>
              <a:buNone/>
            </a:pPr>
            <a:r>
              <a:rPr lang="en-US" sz="2000" b="1" dirty="0"/>
              <a:t>Dieu a </a:t>
            </a:r>
            <a:r>
              <a:rPr lang="en-US" sz="2000" b="1" dirty="0" err="1"/>
              <a:t>besoin</a:t>
            </a:r>
            <a:r>
              <a:rPr lang="en-US" sz="2000" b="1" dirty="0"/>
              <a:t> …</a:t>
            </a:r>
            <a:endParaRPr lang="en-US" sz="2000" dirty="0"/>
          </a:p>
          <a:p>
            <a:r>
              <a:rPr lang="fr-FR" sz="2000" dirty="0"/>
              <a:t>Des femmes qui se livrent entièrement à Lui chaque jour.</a:t>
            </a:r>
          </a:p>
          <a:p>
            <a:r>
              <a:rPr lang="fr-FR" sz="2000" dirty="0"/>
              <a:t>Des femmes qui l'aiment et qui sont prêtes à donner leur vie en sacrifice de louange à Dieu.</a:t>
            </a:r>
          </a:p>
          <a:p>
            <a:r>
              <a:rPr lang="fr-FR" sz="2000" dirty="0"/>
              <a:t>Des femmes qui le placeront au premier plan dans leur vie, c'est-à-dire avant leur mari, leurs enfants, leur famille, leurs amis, leur travail, tout. Dieu d'abord ! </a:t>
            </a:r>
          </a:p>
          <a:p>
            <a:r>
              <a:rPr lang="fr-FR" sz="2000" dirty="0"/>
              <a:t>Des femmes qui étudient la Parole de Dieu et qui sont guidées par le Saint-Esprit. </a:t>
            </a:r>
          </a:p>
          <a:p>
            <a:r>
              <a:rPr lang="fr-FR" sz="2000" dirty="0"/>
              <a:t>Des femmes prêtes à servir les autres.</a:t>
            </a:r>
            <a:r>
              <a:rPr lang="fr-FR" dirty="0"/>
              <a:t> </a:t>
            </a:r>
          </a:p>
        </p:txBody>
      </p:sp>
      <p:pic>
        <p:nvPicPr>
          <p:cNvPr id="4" name="Picture 3">
            <a:extLst>
              <a:ext uri="{FF2B5EF4-FFF2-40B4-BE49-F238E27FC236}">
                <a16:creationId xmlns:a16="http://schemas.microsoft.com/office/drawing/2014/main" id="{EFABB730-A6EF-4243-841D-95C3D611CC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4654295" y="10"/>
            <a:ext cx="7537705" cy="6857990"/>
          </a:xfrm>
          <a:prstGeom prst="rect">
            <a:avLst/>
          </a:prstGeom>
        </p:spPr>
      </p:pic>
    </p:spTree>
    <p:extLst>
      <p:ext uri="{BB962C8B-B14F-4D97-AF65-F5344CB8AC3E}">
        <p14:creationId xmlns:p14="http://schemas.microsoft.com/office/powerpoint/2010/main" val="1944003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7C819A8E-DF83-4847-AFFA-218239CDC649}"/>
              </a:ext>
            </a:extLst>
          </p:cNvPr>
          <p:cNvSpPr>
            <a:spLocks noGrp="1"/>
          </p:cNvSpPr>
          <p:nvPr>
            <p:ph idx="1"/>
          </p:nvPr>
        </p:nvSpPr>
        <p:spPr>
          <a:xfrm>
            <a:off x="446534" y="1289154"/>
            <a:ext cx="6922454" cy="4233470"/>
          </a:xfrm>
        </p:spPr>
        <p:txBody>
          <a:bodyPr>
            <a:normAutofit fontScale="92500"/>
          </a:bodyPr>
          <a:lstStyle/>
          <a:p>
            <a:pPr lvl="0">
              <a:buFont typeface="Wingdings" panose="05000000000000000000" pitchFamily="2" charset="2"/>
              <a:buChar char="§"/>
            </a:pPr>
            <a:r>
              <a:rPr lang="fr-FR" sz="2400" b="1" dirty="0">
                <a:solidFill>
                  <a:schemeClr val="tx1">
                    <a:lumMod val="65000"/>
                    <a:lumOff val="35000"/>
                  </a:schemeClr>
                </a:solidFill>
              </a:rPr>
              <a:t>Comment la connaissance du Christ a-t-elle fait une différence dans votre vie ?</a:t>
            </a:r>
          </a:p>
          <a:p>
            <a:pPr lvl="0">
              <a:buFont typeface="Wingdings" panose="05000000000000000000" pitchFamily="2" charset="2"/>
              <a:buChar char="§"/>
            </a:pPr>
            <a:r>
              <a:rPr lang="fr-FR" sz="2400" b="1" dirty="0">
                <a:solidFill>
                  <a:schemeClr val="tx1">
                    <a:lumMod val="65000"/>
                    <a:lumOff val="35000"/>
                  </a:schemeClr>
                </a:solidFill>
              </a:rPr>
              <a:t>Êtes-vous différente cette année de l'année dernière ?</a:t>
            </a:r>
          </a:p>
          <a:p>
            <a:pPr lvl="0">
              <a:buFont typeface="Wingdings" panose="05000000000000000000" pitchFamily="2" charset="2"/>
              <a:buChar char="§"/>
            </a:pPr>
            <a:r>
              <a:rPr lang="fr-FR" sz="2400" b="1" dirty="0">
                <a:solidFill>
                  <a:schemeClr val="tx1">
                    <a:lumMod val="65000"/>
                    <a:lumOff val="35000"/>
                  </a:schemeClr>
                </a:solidFill>
              </a:rPr>
              <a:t>L'amour du Christ pour vous vous a-t-il transformée ?</a:t>
            </a:r>
          </a:p>
          <a:p>
            <a:pPr lvl="0">
              <a:buFont typeface="Wingdings" panose="05000000000000000000" pitchFamily="2" charset="2"/>
              <a:buChar char="§"/>
            </a:pPr>
            <a:r>
              <a:rPr lang="fr-FR" sz="2400" b="1" dirty="0">
                <a:solidFill>
                  <a:schemeClr val="tx1">
                    <a:lumMod val="65000"/>
                    <a:lumOff val="35000"/>
                  </a:schemeClr>
                </a:solidFill>
              </a:rPr>
              <a:t>Si je devais poser la question aux personnes les plus proches de vous, à votre famille, que répondraient-elles ?</a:t>
            </a:r>
          </a:p>
          <a:p>
            <a:endParaRPr lang="en-US" sz="2400" b="1" dirty="0">
              <a:solidFill>
                <a:schemeClr val="tx2"/>
              </a:solidFill>
            </a:endParaRPr>
          </a:p>
        </p:txBody>
      </p:sp>
      <p:pic>
        <p:nvPicPr>
          <p:cNvPr id="4" name="Picture 3">
            <a:extLst>
              <a:ext uri="{FF2B5EF4-FFF2-40B4-BE49-F238E27FC236}">
                <a16:creationId xmlns:a16="http://schemas.microsoft.com/office/drawing/2014/main" id="{63EF681C-DD8D-7D46-AEEC-B0F596F7F1A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521283" y="10"/>
            <a:ext cx="4670717" cy="6857990"/>
          </a:xfrm>
          <a:prstGeom prst="rect">
            <a:avLst/>
          </a:prstGeom>
        </p:spPr>
      </p:pic>
    </p:spTree>
    <p:extLst>
      <p:ext uri="{BB962C8B-B14F-4D97-AF65-F5344CB8AC3E}">
        <p14:creationId xmlns:p14="http://schemas.microsoft.com/office/powerpoint/2010/main" val="3545611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E3162F-EE53-4940-A340-8851AD61FB3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2"/>
            <a:ext cx="12191980" cy="6857988"/>
          </a:xfrm>
          <a:prstGeom prst="rect">
            <a:avLst/>
          </a:prstGeom>
        </p:spPr>
      </p:pic>
      <p:sp>
        <p:nvSpPr>
          <p:cNvPr id="9" name="Rectangle 8">
            <a:extLst>
              <a:ext uri="{FF2B5EF4-FFF2-40B4-BE49-F238E27FC236}">
                <a16:creationId xmlns:a16="http://schemas.microsoft.com/office/drawing/2014/main" id="{9831CBB7-4817-4B54-A7F9-0AE2D0C47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7029" y="457200"/>
            <a:ext cx="5010912" cy="9144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96BC321D-B05F-4857-8880-97F61B9B7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7791" y="601200"/>
            <a:ext cx="5009388" cy="578936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FB552558-B180-DC47-95C3-C47A07138411}"/>
              </a:ext>
            </a:extLst>
          </p:cNvPr>
          <p:cNvSpPr>
            <a:spLocks noGrp="1"/>
          </p:cNvSpPr>
          <p:nvPr>
            <p:ph idx="1"/>
          </p:nvPr>
        </p:nvSpPr>
        <p:spPr>
          <a:xfrm>
            <a:off x="6977854" y="664930"/>
            <a:ext cx="4389262" cy="5528139"/>
          </a:xfrm>
        </p:spPr>
        <p:txBody>
          <a:bodyPr>
            <a:normAutofit/>
          </a:bodyPr>
          <a:lstStyle/>
          <a:p>
            <a:pPr marL="0" indent="0">
              <a:buNone/>
            </a:pPr>
            <a:r>
              <a:rPr lang="fr-FR" sz="1800" b="1" dirty="0"/>
              <a:t>Ce sont des questions gênantes, mais nous devons y répondre… </a:t>
            </a:r>
          </a:p>
          <a:p>
            <a:r>
              <a:rPr lang="fr-FR" sz="1800" b="1" dirty="0"/>
              <a:t>Comment la connaissance du Christ a-t-elle fait une différence dans votre vie ?</a:t>
            </a:r>
          </a:p>
          <a:p>
            <a:r>
              <a:rPr lang="fr-FR" sz="1800" b="1" dirty="0"/>
              <a:t>Êtes-vous différente cette année de l'année dernière ?</a:t>
            </a:r>
          </a:p>
          <a:p>
            <a:r>
              <a:rPr lang="fr-FR" sz="1800" b="1" dirty="0"/>
              <a:t>L'amour du Christ pour vous vous a-t-il transformée ?</a:t>
            </a:r>
          </a:p>
          <a:p>
            <a:r>
              <a:rPr lang="fr-FR" sz="1800" b="1" dirty="0"/>
              <a:t>Si je devais poser la question aux personnes les plus proches de vous, à votre famille, que répondraient-elles ?</a:t>
            </a:r>
          </a:p>
          <a:p>
            <a:endParaRPr lang="en-US" sz="1800" dirty="0"/>
          </a:p>
        </p:txBody>
      </p:sp>
    </p:spTree>
    <p:extLst>
      <p:ext uri="{BB962C8B-B14F-4D97-AF65-F5344CB8AC3E}">
        <p14:creationId xmlns:p14="http://schemas.microsoft.com/office/powerpoint/2010/main" val="2781817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6F6D0B-106C-C54A-BFDE-F936CA1ABEF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0"/>
            <a:ext cx="12191980" cy="6857988"/>
          </a:xfrm>
          <a:prstGeom prst="rect">
            <a:avLst/>
          </a:prstGeom>
        </p:spPr>
      </p:pic>
      <p:sp>
        <p:nvSpPr>
          <p:cNvPr id="9" name="Rectangle 8">
            <a:extLst>
              <a:ext uri="{FF2B5EF4-FFF2-40B4-BE49-F238E27FC236}">
                <a16:creationId xmlns:a16="http://schemas.microsoft.com/office/drawing/2014/main" id="{9831CBB7-4817-4B54-A7F9-0AE2D0C47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7029" y="457200"/>
            <a:ext cx="5010912" cy="9144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96BC321D-B05F-4857-8880-97F61B9B7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7791" y="601200"/>
            <a:ext cx="5009388" cy="578936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B656E446-0084-574F-B73B-488F657B78D0}"/>
              </a:ext>
            </a:extLst>
          </p:cNvPr>
          <p:cNvSpPr>
            <a:spLocks noGrp="1"/>
          </p:cNvSpPr>
          <p:nvPr>
            <p:ph idx="1"/>
          </p:nvPr>
        </p:nvSpPr>
        <p:spPr>
          <a:xfrm>
            <a:off x="6668553" y="803515"/>
            <a:ext cx="5009388" cy="5250970"/>
          </a:xfrm>
        </p:spPr>
        <p:txBody>
          <a:bodyPr>
            <a:normAutofit fontScale="92500"/>
          </a:bodyPr>
          <a:lstStyle/>
          <a:p>
            <a:pPr lvl="0">
              <a:buFont typeface="Wingdings" panose="05000000000000000000" pitchFamily="2" charset="2"/>
              <a:buChar char="§"/>
            </a:pPr>
            <a:r>
              <a:rPr lang="fr-FR" sz="2400" b="1" dirty="0">
                <a:solidFill>
                  <a:schemeClr val="tx1"/>
                </a:solidFill>
              </a:rPr>
              <a:t>« Car l'amour du Christ nous </a:t>
            </a:r>
            <a:r>
              <a:rPr lang="fr-FR" sz="2400" b="1" dirty="0">
                <a:solidFill>
                  <a:srgbClr val="FF0000"/>
                </a:solidFill>
              </a:rPr>
              <a:t>presse</a:t>
            </a:r>
            <a:r>
              <a:rPr lang="fr-FR" sz="2400" b="1" dirty="0">
                <a:solidFill>
                  <a:schemeClr val="tx1"/>
                </a:solidFill>
              </a:rPr>
              <a:t>... » (Nouvelle Bible </a:t>
            </a:r>
            <a:r>
              <a:rPr lang="fr-FR" sz="2400" b="1" dirty="0" err="1">
                <a:solidFill>
                  <a:schemeClr val="tx1"/>
                </a:solidFill>
              </a:rPr>
              <a:t>Segond</a:t>
            </a:r>
            <a:r>
              <a:rPr lang="fr-FR" sz="2400" b="1" dirty="0">
                <a:solidFill>
                  <a:schemeClr val="tx1"/>
                </a:solidFill>
              </a:rPr>
              <a:t>)</a:t>
            </a:r>
          </a:p>
          <a:p>
            <a:pPr lvl="0">
              <a:buFont typeface="Wingdings" panose="05000000000000000000" pitchFamily="2" charset="2"/>
              <a:buChar char="§"/>
            </a:pPr>
            <a:r>
              <a:rPr lang="fr-FR" sz="2400" b="1" dirty="0">
                <a:solidFill>
                  <a:schemeClr val="tx1"/>
                </a:solidFill>
              </a:rPr>
              <a:t>« Car l’amour du Christ nous </a:t>
            </a:r>
            <a:r>
              <a:rPr lang="fr-FR" sz="2400" b="1" dirty="0">
                <a:solidFill>
                  <a:srgbClr val="FF0000"/>
                </a:solidFill>
              </a:rPr>
              <a:t>domine</a:t>
            </a:r>
            <a:r>
              <a:rPr lang="fr-FR" sz="2400" b="1" dirty="0">
                <a:solidFill>
                  <a:schemeClr val="tx1"/>
                </a:solidFill>
              </a:rPr>
              <a:t>… » (Français courant)</a:t>
            </a:r>
          </a:p>
          <a:p>
            <a:pPr lvl="0">
              <a:buFont typeface="Wingdings" panose="05000000000000000000" pitchFamily="2" charset="2"/>
              <a:buChar char="§"/>
            </a:pPr>
            <a:r>
              <a:rPr lang="fr-FR" sz="2400" b="1" dirty="0">
                <a:solidFill>
                  <a:schemeClr val="tx1"/>
                </a:solidFill>
              </a:rPr>
              <a:t>« Car l'amour du Christ nous </a:t>
            </a:r>
            <a:r>
              <a:rPr lang="fr-FR" sz="2400" b="1" dirty="0">
                <a:solidFill>
                  <a:srgbClr val="FF0000"/>
                </a:solidFill>
              </a:rPr>
              <a:t>saisit</a:t>
            </a:r>
            <a:r>
              <a:rPr lang="fr-FR" sz="2400" b="1" dirty="0">
                <a:solidFill>
                  <a:schemeClr val="tx1"/>
                </a:solidFill>
              </a:rPr>
              <a:t>... » (Parole de Vie)</a:t>
            </a:r>
          </a:p>
          <a:p>
            <a:pPr lvl="0">
              <a:buFont typeface="Wingdings" panose="05000000000000000000" pitchFamily="2" charset="2"/>
              <a:buChar char="§"/>
            </a:pPr>
            <a:r>
              <a:rPr lang="fr-FR" sz="2400" b="1" dirty="0">
                <a:solidFill>
                  <a:schemeClr val="tx1"/>
                </a:solidFill>
              </a:rPr>
              <a:t>« Parce que la charité de Christ nous </a:t>
            </a:r>
            <a:r>
              <a:rPr lang="fr-FR" sz="2400" b="1" dirty="0">
                <a:solidFill>
                  <a:srgbClr val="FF0000"/>
                </a:solidFill>
              </a:rPr>
              <a:t>unit étroitement</a:t>
            </a:r>
            <a:r>
              <a:rPr lang="fr-FR" sz="2400" b="1" dirty="0">
                <a:solidFill>
                  <a:schemeClr val="tx1"/>
                </a:solidFill>
              </a:rPr>
              <a:t>… », (Martin Bible)</a:t>
            </a:r>
          </a:p>
          <a:p>
            <a:pPr lvl="0">
              <a:buFont typeface="Wingdings" panose="05000000000000000000" pitchFamily="2" charset="2"/>
              <a:buChar char="§"/>
            </a:pPr>
            <a:r>
              <a:rPr lang="fr-FR" sz="2400" b="1" dirty="0">
                <a:solidFill>
                  <a:schemeClr val="tx1"/>
                </a:solidFill>
              </a:rPr>
              <a:t>« Car l'amour du Christ nous </a:t>
            </a:r>
            <a:r>
              <a:rPr lang="fr-FR" sz="2400" b="1" dirty="0">
                <a:solidFill>
                  <a:srgbClr val="FF0000"/>
                </a:solidFill>
              </a:rPr>
              <a:t>étreint</a:t>
            </a:r>
            <a:r>
              <a:rPr lang="fr-FR" sz="2400" b="1" dirty="0">
                <a:solidFill>
                  <a:schemeClr val="tx1"/>
                </a:solidFill>
              </a:rPr>
              <a:t>… », (Darby)</a:t>
            </a:r>
          </a:p>
          <a:p>
            <a:pPr marL="0" indent="0">
              <a:buNone/>
            </a:pPr>
            <a:endParaRPr lang="en-US" sz="2400" dirty="0"/>
          </a:p>
        </p:txBody>
      </p:sp>
    </p:spTree>
    <p:extLst>
      <p:ext uri="{BB962C8B-B14F-4D97-AF65-F5344CB8AC3E}">
        <p14:creationId xmlns:p14="http://schemas.microsoft.com/office/powerpoint/2010/main" val="1189138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6F6D0B-106C-C54A-BFDE-F936CA1ABEF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12191980" cy="6857988"/>
          </a:xfrm>
          <a:prstGeom prst="rect">
            <a:avLst/>
          </a:prstGeom>
        </p:spPr>
      </p:pic>
      <p:sp>
        <p:nvSpPr>
          <p:cNvPr id="3" name="Content Placeholder 2">
            <a:extLst>
              <a:ext uri="{FF2B5EF4-FFF2-40B4-BE49-F238E27FC236}">
                <a16:creationId xmlns:a16="http://schemas.microsoft.com/office/drawing/2014/main" id="{B656E446-0084-574F-B73B-488F657B78D0}"/>
              </a:ext>
            </a:extLst>
          </p:cNvPr>
          <p:cNvSpPr>
            <a:spLocks noGrp="1"/>
          </p:cNvSpPr>
          <p:nvPr>
            <p:ph idx="1"/>
          </p:nvPr>
        </p:nvSpPr>
        <p:spPr>
          <a:xfrm>
            <a:off x="6473681" y="584616"/>
            <a:ext cx="4424168" cy="5501390"/>
          </a:xfrm>
          <a:solidFill>
            <a:schemeClr val="accent4">
              <a:lumMod val="60000"/>
              <a:lumOff val="40000"/>
            </a:schemeClr>
          </a:solidFill>
        </p:spPr>
        <p:txBody>
          <a:bodyPr>
            <a:normAutofit/>
          </a:bodyPr>
          <a:lstStyle/>
          <a:p>
            <a:pPr>
              <a:spcBef>
                <a:spcPts val="600"/>
              </a:spcBef>
              <a:spcAft>
                <a:spcPts val="0"/>
              </a:spcAft>
            </a:pPr>
            <a:r>
              <a:rPr lang="fr-FR" sz="2400" b="1" dirty="0">
                <a:solidFill>
                  <a:schemeClr val="tx1"/>
                </a:solidFill>
              </a:rPr>
              <a:t>« Car l'amour du Christ nous </a:t>
            </a:r>
            <a:r>
              <a:rPr lang="fr-FR" sz="2400" b="1" dirty="0">
                <a:solidFill>
                  <a:srgbClr val="FF0000"/>
                </a:solidFill>
              </a:rPr>
              <a:t>contraint, oblige</a:t>
            </a:r>
            <a:r>
              <a:rPr lang="fr-FR" sz="2400" b="1" dirty="0">
                <a:solidFill>
                  <a:schemeClr val="tx1"/>
                </a:solidFill>
              </a:rPr>
              <a:t>... » </a:t>
            </a:r>
            <a:r>
              <a:rPr lang="fr-FR" sz="1800" b="1" dirty="0">
                <a:solidFill>
                  <a:schemeClr val="tx1"/>
                </a:solidFill>
              </a:rPr>
              <a:t>(NKJV - Nouvelle version King James)</a:t>
            </a:r>
          </a:p>
          <a:p>
            <a:pPr>
              <a:spcBef>
                <a:spcPts val="0"/>
              </a:spcBef>
              <a:spcAft>
                <a:spcPts val="0"/>
              </a:spcAft>
            </a:pPr>
            <a:r>
              <a:rPr lang="fr-FR" sz="2400" b="1" dirty="0">
                <a:solidFill>
                  <a:schemeClr val="tx1"/>
                </a:solidFill>
              </a:rPr>
              <a:t> « Car l'amour du Christ nous </a:t>
            </a:r>
            <a:r>
              <a:rPr lang="fr-FR" sz="2400" b="1" dirty="0">
                <a:solidFill>
                  <a:srgbClr val="FF0000"/>
                </a:solidFill>
              </a:rPr>
              <a:t>contrôle</a:t>
            </a:r>
            <a:r>
              <a:rPr lang="fr-FR" sz="2400" b="1" dirty="0">
                <a:solidFill>
                  <a:schemeClr val="tx1"/>
                </a:solidFill>
              </a:rPr>
              <a:t>... » </a:t>
            </a:r>
            <a:r>
              <a:rPr lang="fr-FR" sz="1800" b="1" dirty="0">
                <a:solidFill>
                  <a:schemeClr val="tx1"/>
                </a:solidFill>
              </a:rPr>
              <a:t>(ESV - Version anglaise standard)</a:t>
            </a:r>
          </a:p>
          <a:p>
            <a:pPr>
              <a:spcBef>
                <a:spcPts val="0"/>
              </a:spcBef>
              <a:spcAft>
                <a:spcPts val="0"/>
              </a:spcAft>
            </a:pPr>
            <a:r>
              <a:rPr lang="fr-FR" sz="2400" b="1" dirty="0">
                <a:solidFill>
                  <a:schemeClr val="tx1"/>
                </a:solidFill>
              </a:rPr>
              <a:t> « Car l'amour du Christ nous contrôle, nous </a:t>
            </a:r>
            <a:r>
              <a:rPr lang="fr-FR" sz="2400" b="1" dirty="0">
                <a:solidFill>
                  <a:srgbClr val="FF0000"/>
                </a:solidFill>
              </a:rPr>
              <a:t>pousse</a:t>
            </a:r>
            <a:r>
              <a:rPr lang="fr-FR" sz="2400" b="1" dirty="0">
                <a:solidFill>
                  <a:schemeClr val="tx1"/>
                </a:solidFill>
              </a:rPr>
              <a:t>... » </a:t>
            </a:r>
            <a:r>
              <a:rPr lang="fr-FR" sz="1800" b="1" dirty="0">
                <a:solidFill>
                  <a:schemeClr val="tx1"/>
                </a:solidFill>
              </a:rPr>
              <a:t>(AMP - Version détaillée)</a:t>
            </a:r>
          </a:p>
          <a:p>
            <a:pPr>
              <a:spcBef>
                <a:spcPts val="0"/>
              </a:spcBef>
              <a:spcAft>
                <a:spcPts val="0"/>
              </a:spcAft>
            </a:pPr>
            <a:r>
              <a:rPr lang="fr-FR" sz="2400" b="1" dirty="0">
                <a:solidFill>
                  <a:schemeClr val="tx1"/>
                </a:solidFill>
              </a:rPr>
              <a:t> « L'amour du Christ m'a </a:t>
            </a:r>
            <a:r>
              <a:rPr lang="fr-FR" sz="2400" b="1" dirty="0">
                <a:solidFill>
                  <a:srgbClr val="FF0000"/>
                </a:solidFill>
              </a:rPr>
              <a:t>ému(e)</a:t>
            </a:r>
            <a:r>
              <a:rPr lang="fr-FR" sz="2400" b="1" dirty="0">
                <a:solidFill>
                  <a:schemeClr val="tx1"/>
                </a:solidFill>
              </a:rPr>
              <a:t>... » </a:t>
            </a:r>
            <a:r>
              <a:rPr lang="fr-FR" sz="1800" b="1" dirty="0">
                <a:solidFill>
                  <a:schemeClr val="tx1"/>
                </a:solidFill>
              </a:rPr>
              <a:t>(GMS)</a:t>
            </a:r>
          </a:p>
          <a:p>
            <a:pPr marL="0" indent="0">
              <a:buNone/>
            </a:pPr>
            <a:endParaRPr lang="en-US" sz="2400" dirty="0"/>
          </a:p>
        </p:txBody>
      </p:sp>
    </p:spTree>
    <p:extLst>
      <p:ext uri="{BB962C8B-B14F-4D97-AF65-F5344CB8AC3E}">
        <p14:creationId xmlns:p14="http://schemas.microsoft.com/office/powerpoint/2010/main" val="648074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0047DEA-8599-C248-8E99-EE3D75F6CCA2}"/>
              </a:ext>
            </a:extLst>
          </p:cNvPr>
          <p:cNvSpPr>
            <a:spLocks noGrp="1"/>
          </p:cNvSpPr>
          <p:nvPr>
            <p:ph type="title"/>
          </p:nvPr>
        </p:nvSpPr>
        <p:spPr>
          <a:xfrm>
            <a:off x="8013433" y="2436824"/>
            <a:ext cx="3568661" cy="1188720"/>
          </a:xfrm>
        </p:spPr>
        <p:txBody>
          <a:bodyPr>
            <a:normAutofit fontScale="90000"/>
          </a:bodyPr>
          <a:lstStyle/>
          <a:p>
            <a:pPr algn="ctr"/>
            <a:r>
              <a:rPr lang="en-US" sz="4000" b="1" i="1" cap="none" dirty="0" err="1">
                <a:latin typeface="Book Antiqua" panose="02040602050305030304" pitchFamily="18" charset="0"/>
              </a:rPr>
              <a:t>L’histoire</a:t>
            </a:r>
            <a:r>
              <a:rPr lang="en-US" sz="4000" b="1" i="1" cap="none" dirty="0">
                <a:latin typeface="Book Antiqua" panose="02040602050305030304" pitchFamily="18" charset="0"/>
              </a:rPr>
              <a:t> de Susanne</a:t>
            </a:r>
          </a:p>
        </p:txBody>
      </p:sp>
      <p:pic>
        <p:nvPicPr>
          <p:cNvPr id="4" name="Picture 3">
            <a:extLst>
              <a:ext uri="{FF2B5EF4-FFF2-40B4-BE49-F238E27FC236}">
                <a16:creationId xmlns:a16="http://schemas.microsoft.com/office/drawing/2014/main" id="{62089BAB-8D7D-8A48-9312-5F0F2F7CE53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20" y="10"/>
            <a:ext cx="7537685" cy="6857990"/>
          </a:xfrm>
          <a:prstGeom prst="rect">
            <a:avLst/>
          </a:prstGeom>
        </p:spPr>
      </p:pic>
      <p:sp>
        <p:nvSpPr>
          <p:cNvPr id="11" name="Rectangle 10">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301772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3">
            <a:extLst>
              <a:ext uri="{FF2B5EF4-FFF2-40B4-BE49-F238E27FC236}">
                <a16:creationId xmlns:a16="http://schemas.microsoft.com/office/drawing/2014/main" id="{4DBFC563-A850-DB4D-AA68-3FDB9A107D5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7537685" cy="6857990"/>
          </a:xfrm>
          <a:prstGeom prst="rect">
            <a:avLst/>
          </a:prstGeom>
        </p:spPr>
      </p:pic>
      <p:sp>
        <p:nvSpPr>
          <p:cNvPr id="11" name="Rectangle 10">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77388C17-D85B-A64B-B80E-E8ED3AB8A747}"/>
              </a:ext>
            </a:extLst>
          </p:cNvPr>
          <p:cNvSpPr>
            <a:spLocks noGrp="1"/>
          </p:cNvSpPr>
          <p:nvPr>
            <p:ph idx="1"/>
          </p:nvPr>
        </p:nvSpPr>
        <p:spPr>
          <a:xfrm>
            <a:off x="7689955" y="1547491"/>
            <a:ext cx="4286874" cy="3634486"/>
          </a:xfrm>
        </p:spPr>
        <p:txBody>
          <a:bodyPr>
            <a:normAutofit/>
          </a:bodyPr>
          <a:lstStyle/>
          <a:p>
            <a:pPr marL="0" indent="0" algn="ctr">
              <a:buNone/>
            </a:pPr>
            <a:r>
              <a:rPr lang="en-US" sz="3200" b="1" i="1" dirty="0"/>
              <a:t>Un amour merveilleux !</a:t>
            </a:r>
            <a:endParaRPr lang="en-US" b="1" i="1" dirty="0"/>
          </a:p>
        </p:txBody>
      </p:sp>
    </p:spTree>
    <p:extLst>
      <p:ext uri="{BB962C8B-B14F-4D97-AF65-F5344CB8AC3E}">
        <p14:creationId xmlns:p14="http://schemas.microsoft.com/office/powerpoint/2010/main" val="1209025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8DC3A0-FD96-AB43-AB26-0A8598341E5F}"/>
              </a:ext>
            </a:extLst>
          </p:cNvPr>
          <p:cNvSpPr>
            <a:spLocks noGrp="1"/>
          </p:cNvSpPr>
          <p:nvPr>
            <p:ph type="title"/>
          </p:nvPr>
        </p:nvSpPr>
        <p:spPr>
          <a:xfrm>
            <a:off x="606140" y="729545"/>
            <a:ext cx="6309003" cy="886317"/>
          </a:xfrm>
        </p:spPr>
        <p:txBody>
          <a:bodyPr anchor="ctr">
            <a:normAutofit/>
          </a:bodyPr>
          <a:lstStyle/>
          <a:p>
            <a:pPr algn="ctr"/>
            <a:r>
              <a:rPr lang="en-US" sz="3200" b="1" dirty="0">
                <a:solidFill>
                  <a:schemeClr val="tx2"/>
                </a:solidFill>
                <a:latin typeface="Avenir Next" panose="020B0503020202020204" pitchFamily="34" charset="0"/>
              </a:rPr>
              <a:t>L’AMOUR DE DIEU </a:t>
            </a:r>
            <a:r>
              <a:rPr lang="en-US" sz="3200" b="1" dirty="0">
                <a:solidFill>
                  <a:srgbClr val="C00000"/>
                </a:solidFill>
                <a:latin typeface="Avenir Next" panose="020B0503020202020204" pitchFamily="34" charset="0"/>
              </a:rPr>
              <a:t>POUR MOI</a:t>
            </a:r>
            <a:endParaRPr lang="en-US" dirty="0">
              <a:solidFill>
                <a:schemeClr val="tx2"/>
              </a:solidFill>
              <a:latin typeface="Avenir Next" panose="020B0503020202020204" pitchFamily="34" charset="0"/>
            </a:endParaRPr>
          </a:p>
        </p:txBody>
      </p:sp>
      <p:sp>
        <p:nvSpPr>
          <p:cNvPr id="11" name="Rectangle 10">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34AE2226-F7E4-074C-86BD-FACFFF7B686F}"/>
              </a:ext>
            </a:extLst>
          </p:cNvPr>
          <p:cNvSpPr>
            <a:spLocks noGrp="1"/>
          </p:cNvSpPr>
          <p:nvPr>
            <p:ph idx="1"/>
          </p:nvPr>
        </p:nvSpPr>
        <p:spPr>
          <a:xfrm>
            <a:off x="329784" y="1858780"/>
            <a:ext cx="6985415" cy="4851301"/>
          </a:xfrm>
        </p:spPr>
        <p:txBody>
          <a:bodyPr>
            <a:normAutofit/>
          </a:bodyPr>
          <a:lstStyle/>
          <a:p>
            <a:pPr marL="324000" lvl="1" indent="0">
              <a:buNone/>
            </a:pPr>
            <a:r>
              <a:rPr lang="fr-FR" sz="1600" b="1" dirty="0">
                <a:solidFill>
                  <a:schemeClr val="accent1">
                    <a:lumMod val="75000"/>
                  </a:schemeClr>
                </a:solidFill>
              </a:rPr>
              <a:t>7</a:t>
            </a:r>
            <a:r>
              <a:rPr lang="fr-FR" sz="1600" b="1" dirty="0">
                <a:solidFill>
                  <a:schemeClr val="tx1"/>
                </a:solidFill>
              </a:rPr>
              <a:t> Bien-aimés, aimons-nous les uns les autres ; car l’amour est de Dieu, et quiconque aime est né de Dieu et connaît Dieu.</a:t>
            </a:r>
          </a:p>
          <a:p>
            <a:pPr marL="324000" lvl="1" indent="0">
              <a:buNone/>
            </a:pPr>
            <a:r>
              <a:rPr lang="fr-FR" sz="1600" b="1" dirty="0">
                <a:solidFill>
                  <a:schemeClr val="accent1">
                    <a:lumMod val="75000"/>
                  </a:schemeClr>
                </a:solidFill>
              </a:rPr>
              <a:t>8</a:t>
            </a:r>
            <a:r>
              <a:rPr lang="fr-FR" sz="1600" b="1" dirty="0">
                <a:solidFill>
                  <a:schemeClr val="tx1"/>
                </a:solidFill>
              </a:rPr>
              <a:t> Celui qui n’aime pas n’a jamais connu Dieu, car Dieu est amour.</a:t>
            </a:r>
          </a:p>
          <a:p>
            <a:pPr marL="324000" lvl="1" indent="0">
              <a:buNone/>
            </a:pPr>
            <a:r>
              <a:rPr lang="fr-FR" sz="1600" b="1" dirty="0">
                <a:solidFill>
                  <a:schemeClr val="accent1">
                    <a:lumMod val="75000"/>
                  </a:schemeClr>
                </a:solidFill>
              </a:rPr>
              <a:t>9</a:t>
            </a:r>
            <a:r>
              <a:rPr lang="fr-FR" sz="1600" b="1" dirty="0">
                <a:solidFill>
                  <a:schemeClr val="tx1"/>
                </a:solidFill>
              </a:rPr>
              <a:t> C’est en ceci que l’amour de Dieu s’est manifesté parmi nous : Dieu a envoyé son Fils unique dans le monde pour que nous vivions par lui.</a:t>
            </a:r>
          </a:p>
          <a:p>
            <a:pPr marL="324000" lvl="1" indent="0">
              <a:buNone/>
            </a:pPr>
            <a:r>
              <a:rPr lang="fr-FR" sz="1600" b="1" dirty="0">
                <a:solidFill>
                  <a:schemeClr val="accent1">
                    <a:lumMod val="75000"/>
                  </a:schemeClr>
                </a:solidFill>
              </a:rPr>
              <a:t>10</a:t>
            </a:r>
            <a:r>
              <a:rPr lang="fr-FR" sz="1600" b="1" dirty="0">
                <a:solidFill>
                  <a:schemeClr val="tx1"/>
                </a:solidFill>
              </a:rPr>
              <a:t> Et cet amour, ce n’est pas que, nous, nous ayons aimé Dieu, mais que lui nous a aimés et qu’il a envoyé son Fils comme l’expiation pour nos péchés.</a:t>
            </a:r>
          </a:p>
          <a:p>
            <a:pPr marL="324000" lvl="1" indent="0">
              <a:buNone/>
            </a:pPr>
            <a:r>
              <a:rPr lang="fr-FR" sz="1600" b="1" dirty="0">
                <a:solidFill>
                  <a:schemeClr val="accent1">
                    <a:lumMod val="75000"/>
                  </a:schemeClr>
                </a:solidFill>
              </a:rPr>
              <a:t>11</a:t>
            </a:r>
            <a:r>
              <a:rPr lang="fr-FR" sz="1600" b="1" dirty="0">
                <a:solidFill>
                  <a:schemeClr val="tx1"/>
                </a:solidFill>
              </a:rPr>
              <a:t> Bien-aimés, si Dieu nous a tant aimés, nous devons, nous aussi, nous aimer les uns les autres. </a:t>
            </a:r>
          </a:p>
          <a:p>
            <a:pPr marL="324000" lvl="1" indent="0">
              <a:buNone/>
            </a:pPr>
            <a:r>
              <a:rPr lang="fr-FR" sz="1600" b="1" dirty="0">
                <a:solidFill>
                  <a:schemeClr val="accent1">
                    <a:lumMod val="75000"/>
                  </a:schemeClr>
                </a:solidFill>
              </a:rPr>
              <a:t>12 </a:t>
            </a:r>
            <a:r>
              <a:rPr lang="fr-FR" sz="1600" b="1" dirty="0">
                <a:solidFill>
                  <a:schemeClr val="tx1"/>
                </a:solidFill>
              </a:rPr>
              <a:t>Personne n’a jamais vu Dieu. Si nous nous aimons les uns les autres, Dieu demeure en nous, et son amour est accompli en nous.</a:t>
            </a:r>
          </a:p>
          <a:p>
            <a:pPr marL="0" indent="0" algn="ctr">
              <a:buNone/>
            </a:pPr>
            <a:r>
              <a:rPr lang="en-US" sz="1800" b="1" dirty="0">
                <a:solidFill>
                  <a:schemeClr val="tx1"/>
                </a:solidFill>
              </a:rPr>
              <a:t>1 Jean 4.7-12.</a:t>
            </a:r>
          </a:p>
          <a:p>
            <a:pPr marL="0" indent="0" algn="ctr">
              <a:buNone/>
            </a:pPr>
            <a:endParaRPr lang="en-US" sz="1800" dirty="0">
              <a:solidFill>
                <a:schemeClr val="tx2"/>
              </a:solidFill>
            </a:endParaRPr>
          </a:p>
        </p:txBody>
      </p:sp>
      <p:pic>
        <p:nvPicPr>
          <p:cNvPr id="4" name="Picture 3" descr="A sign on the side of a building&#10;&#10;Description automatically generated">
            <a:extLst>
              <a:ext uri="{FF2B5EF4-FFF2-40B4-BE49-F238E27FC236}">
                <a16:creationId xmlns:a16="http://schemas.microsoft.com/office/drawing/2014/main" id="{45AF39B6-D3F6-BF42-81BB-17DBD359E6C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453163" y="-147909"/>
            <a:ext cx="4670717" cy="6857990"/>
          </a:xfrm>
          <a:prstGeom prst="rect">
            <a:avLst/>
          </a:prstGeom>
          <a:blipFill>
            <a:blip r:embed="rId4"/>
            <a:tile tx="0" ty="0" sx="100000" sy="100000" flip="none" algn="tl"/>
          </a:blipFill>
        </p:spPr>
      </p:pic>
      <p:sp>
        <p:nvSpPr>
          <p:cNvPr id="5" name="ZoneTexte 4">
            <a:extLst>
              <a:ext uri="{FF2B5EF4-FFF2-40B4-BE49-F238E27FC236}">
                <a16:creationId xmlns:a16="http://schemas.microsoft.com/office/drawing/2014/main" id="{719D6FE7-B054-4187-85C9-8622CBBF348D}"/>
              </a:ext>
            </a:extLst>
          </p:cNvPr>
          <p:cNvSpPr txBox="1"/>
          <p:nvPr/>
        </p:nvSpPr>
        <p:spPr>
          <a:xfrm>
            <a:off x="7644983" y="2342899"/>
            <a:ext cx="4147388" cy="3139321"/>
          </a:xfrm>
          <a:prstGeom prst="rect">
            <a:avLst/>
          </a:prstGeom>
          <a:blipFill>
            <a:blip r:embed="rId5"/>
            <a:tile tx="0" ty="0" sx="100000" sy="100000" flip="none" algn="tl"/>
          </a:blipFill>
        </p:spPr>
        <p:txBody>
          <a:bodyPr wrap="square" rtlCol="0">
            <a:spAutoFit/>
          </a:bodyPr>
          <a:lstStyle/>
          <a:p>
            <a:pPr algn="ctr"/>
            <a:r>
              <a:rPr lang="fr-FR" sz="5400" b="1" i="1" dirty="0">
                <a:solidFill>
                  <a:schemeClr val="tx1">
                    <a:lumMod val="85000"/>
                    <a:lumOff val="15000"/>
                  </a:schemeClr>
                </a:solidFill>
                <a:latin typeface="Gabriola" panose="04040605051002020D02" pitchFamily="82" charset="0"/>
              </a:rPr>
              <a:t>#</a:t>
            </a:r>
            <a:r>
              <a:rPr lang="fr-FR" sz="4000" b="1" dirty="0">
                <a:solidFill>
                  <a:schemeClr val="tx1">
                    <a:lumMod val="85000"/>
                    <a:lumOff val="15000"/>
                  </a:schemeClr>
                </a:solidFill>
                <a:latin typeface="Gabriola" panose="04040605051002020D02" pitchFamily="82" charset="0"/>
              </a:rPr>
              <a:t>  </a:t>
            </a:r>
            <a:r>
              <a:rPr lang="fr-FR" sz="6600" b="1" dirty="0">
                <a:solidFill>
                  <a:srgbClr val="0070C0"/>
                </a:solidFill>
                <a:latin typeface="Gabriola" panose="04040605051002020D02" pitchFamily="82" charset="0"/>
              </a:rPr>
              <a:t>AIMEZ</a:t>
            </a:r>
            <a:r>
              <a:rPr lang="fr-FR" sz="6600" b="1" dirty="0">
                <a:solidFill>
                  <a:schemeClr val="tx1">
                    <a:lumMod val="85000"/>
                    <a:lumOff val="15000"/>
                  </a:schemeClr>
                </a:solidFill>
                <a:latin typeface="Gabriola" panose="04040605051002020D02" pitchFamily="82" charset="0"/>
              </a:rPr>
              <a:t>-vous</a:t>
            </a:r>
            <a:r>
              <a:rPr lang="fr-FR" sz="6600" b="1" dirty="0">
                <a:solidFill>
                  <a:srgbClr val="0070C0"/>
                </a:solidFill>
                <a:latin typeface="Gabriola" panose="04040605051002020D02" pitchFamily="82" charset="0"/>
              </a:rPr>
              <a:t> </a:t>
            </a:r>
          </a:p>
          <a:p>
            <a:pPr algn="ctr"/>
            <a:r>
              <a:rPr lang="fr-FR" sz="6600" b="1" dirty="0">
                <a:solidFill>
                  <a:schemeClr val="tx1">
                    <a:lumMod val="85000"/>
                    <a:lumOff val="15000"/>
                  </a:schemeClr>
                </a:solidFill>
                <a:latin typeface="Gabriola" panose="04040605051002020D02" pitchFamily="82" charset="0"/>
              </a:rPr>
              <a:t>les uns </a:t>
            </a:r>
          </a:p>
          <a:p>
            <a:pPr algn="ctr"/>
            <a:r>
              <a:rPr lang="fr-FR" sz="6600" b="1" dirty="0">
                <a:solidFill>
                  <a:schemeClr val="tx1">
                    <a:lumMod val="85000"/>
                    <a:lumOff val="15000"/>
                  </a:schemeClr>
                </a:solidFill>
                <a:latin typeface="Gabriola" panose="04040605051002020D02" pitchFamily="82" charset="0"/>
              </a:rPr>
              <a:t>les autres</a:t>
            </a:r>
          </a:p>
        </p:txBody>
      </p:sp>
    </p:spTree>
    <p:extLst>
      <p:ext uri="{BB962C8B-B14F-4D97-AF65-F5344CB8AC3E}">
        <p14:creationId xmlns:p14="http://schemas.microsoft.com/office/powerpoint/2010/main" val="1255296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ED6F9D69-B37B-3247-BE79-2DE74DC57990}"/>
              </a:ext>
            </a:extLst>
          </p:cNvPr>
          <p:cNvSpPr>
            <a:spLocks noGrp="1"/>
          </p:cNvSpPr>
          <p:nvPr>
            <p:ph idx="1"/>
          </p:nvPr>
        </p:nvSpPr>
        <p:spPr>
          <a:xfrm>
            <a:off x="314794" y="1708855"/>
            <a:ext cx="4077324" cy="3634486"/>
          </a:xfrm>
        </p:spPr>
        <p:txBody>
          <a:bodyPr>
            <a:normAutofit fontScale="85000" lnSpcReduction="20000"/>
          </a:bodyPr>
          <a:lstStyle/>
          <a:p>
            <a:pPr marL="628650" lvl="1" indent="-171450">
              <a:buFont typeface="Arial" panose="020B0604020202020204" pitchFamily="34" charset="0"/>
              <a:buChar char="•"/>
            </a:pPr>
            <a:endParaRPr lang="fr-FR" sz="3200" dirty="0">
              <a:solidFill>
                <a:schemeClr val="tx1"/>
              </a:solidFill>
            </a:endParaRPr>
          </a:p>
          <a:p>
            <a:pPr marL="914400" lvl="1" indent="-457200">
              <a:buFont typeface="Wingdings" panose="05000000000000000000" pitchFamily="2" charset="2"/>
              <a:buChar char="§"/>
            </a:pPr>
            <a:r>
              <a:rPr lang="fr-FR" sz="4100" b="1" dirty="0">
                <a:solidFill>
                  <a:schemeClr val="tx1"/>
                </a:solidFill>
              </a:rPr>
              <a:t>patient</a:t>
            </a:r>
          </a:p>
          <a:p>
            <a:pPr marL="914400" lvl="1" indent="-457200">
              <a:buFont typeface="Wingdings" panose="05000000000000000000" pitchFamily="2" charset="2"/>
              <a:buChar char="§"/>
            </a:pPr>
            <a:r>
              <a:rPr lang="fr-FR" sz="4100" b="1" dirty="0">
                <a:solidFill>
                  <a:schemeClr val="tx1"/>
                </a:solidFill>
              </a:rPr>
              <a:t>plein de bonté</a:t>
            </a:r>
          </a:p>
          <a:p>
            <a:pPr marL="914400" lvl="1" indent="-457200">
              <a:buFont typeface="Wingdings" panose="05000000000000000000" pitchFamily="2" charset="2"/>
              <a:buChar char="§"/>
            </a:pPr>
            <a:r>
              <a:rPr lang="fr-FR" sz="4100" b="1" dirty="0">
                <a:solidFill>
                  <a:schemeClr val="tx1"/>
                </a:solidFill>
              </a:rPr>
              <a:t>n’envie point</a:t>
            </a:r>
          </a:p>
          <a:p>
            <a:pPr marL="914400" lvl="1" indent="-457200">
              <a:buFont typeface="Wingdings" panose="05000000000000000000" pitchFamily="2" charset="2"/>
              <a:buChar char="§"/>
            </a:pPr>
            <a:r>
              <a:rPr lang="fr-FR" sz="4100" b="1" dirty="0">
                <a:solidFill>
                  <a:schemeClr val="tx1"/>
                </a:solidFill>
              </a:rPr>
              <a:t>supporte tout</a:t>
            </a:r>
          </a:p>
          <a:p>
            <a:pPr marL="914400" lvl="1" indent="-457200">
              <a:buFont typeface="Wingdings" panose="05000000000000000000" pitchFamily="2" charset="2"/>
              <a:buChar char="§"/>
            </a:pPr>
            <a:r>
              <a:rPr lang="fr-FR" sz="4100" b="1" dirty="0">
                <a:solidFill>
                  <a:schemeClr val="tx1"/>
                </a:solidFill>
              </a:rPr>
              <a:t>ne périt jamais </a:t>
            </a:r>
          </a:p>
          <a:p>
            <a:endParaRPr lang="en-US" sz="2800" dirty="0"/>
          </a:p>
        </p:txBody>
      </p:sp>
      <p:pic>
        <p:nvPicPr>
          <p:cNvPr id="4" name="Picture 3" descr="A person that is standing in the grass&#10;&#10;Description automatically generated">
            <a:extLst>
              <a:ext uri="{FF2B5EF4-FFF2-40B4-BE49-F238E27FC236}">
                <a16:creationId xmlns:a16="http://schemas.microsoft.com/office/drawing/2014/main" id="{48BDA69D-3CDB-9544-831E-051127E5EEB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54295" y="10"/>
            <a:ext cx="7537705" cy="6857990"/>
          </a:xfrm>
          <a:prstGeom prst="rect">
            <a:avLst/>
          </a:prstGeom>
        </p:spPr>
      </p:pic>
    </p:spTree>
    <p:extLst>
      <p:ext uri="{BB962C8B-B14F-4D97-AF65-F5344CB8AC3E}">
        <p14:creationId xmlns:p14="http://schemas.microsoft.com/office/powerpoint/2010/main" val="224070240"/>
      </p:ext>
    </p:extLst>
  </p:cSld>
  <p:clrMapOvr>
    <a:masterClrMapping/>
  </p:clrMapOvr>
</p:sld>
</file>

<file path=ppt/theme/theme1.xml><?xml version="1.0" encoding="utf-8"?>
<a:theme xmlns:a="http://schemas.openxmlformats.org/drawingml/2006/main" name="DividendVTI">
  <a:themeElements>
    <a:clrScheme name="AnalogousFromDarkSeedLeftStep">
      <a:dk1>
        <a:srgbClr val="000000"/>
      </a:dk1>
      <a:lt1>
        <a:srgbClr val="FFFFFF"/>
      </a:lt1>
      <a:dk2>
        <a:srgbClr val="413024"/>
      </a:dk2>
      <a:lt2>
        <a:srgbClr val="E8E2E8"/>
      </a:lt2>
      <a:accent1>
        <a:srgbClr val="44B64D"/>
      </a:accent1>
      <a:accent2>
        <a:srgbClr val="62B438"/>
      </a:accent2>
      <a:accent3>
        <a:srgbClr val="91AB40"/>
      </a:accent3>
      <a:accent4>
        <a:srgbClr val="B49E38"/>
      </a:accent4>
      <a:accent5>
        <a:srgbClr val="C67D4A"/>
      </a:accent5>
      <a:accent6>
        <a:srgbClr val="B43839"/>
      </a:accent6>
      <a:hlink>
        <a:srgbClr val="A67737"/>
      </a:hlink>
      <a:folHlink>
        <a:srgbClr val="7F7F7F"/>
      </a:folHlink>
    </a:clrScheme>
    <a:fontScheme name="Dividend">
      <a:majorFont>
        <a:latin typeface="Arial Nova Ligh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ova Ligh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TotalTime>
  <Words>5371</Words>
  <Application>Microsoft Macintosh PowerPoint</Application>
  <PresentationFormat>Grand écran</PresentationFormat>
  <Paragraphs>265</Paragraphs>
  <Slides>17</Slides>
  <Notes>17</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17</vt:i4>
      </vt:variant>
    </vt:vector>
  </HeadingPairs>
  <TitlesOfParts>
    <vt:vector size="27" baseType="lpstr">
      <vt:lpstr>Arial</vt:lpstr>
      <vt:lpstr>Arial Nova Light</vt:lpstr>
      <vt:lpstr>Avenir Next</vt:lpstr>
      <vt:lpstr>Book Antiqua</vt:lpstr>
      <vt:lpstr>Calibri</vt:lpstr>
      <vt:lpstr>Gabriola</vt:lpstr>
      <vt:lpstr>Gill Sans MT</vt:lpstr>
      <vt:lpstr>Wingdings</vt:lpstr>
      <vt:lpstr>Wingdings 2</vt:lpstr>
      <vt:lpstr>DividendVTI</vt:lpstr>
      <vt:lpstr>L’AMOUR MERVEILLEUX DE CHRIST ME PRESSE  </vt:lpstr>
      <vt:lpstr>Présentation PowerPoint</vt:lpstr>
      <vt:lpstr>Présentation PowerPoint</vt:lpstr>
      <vt:lpstr>Présentation PowerPoint</vt:lpstr>
      <vt:lpstr>Présentation PowerPoint</vt:lpstr>
      <vt:lpstr>L’histoire de Susanne</vt:lpstr>
      <vt:lpstr>Présentation PowerPoint</vt:lpstr>
      <vt:lpstr>L’AMOUR DE DIEU POUR MOI</vt:lpstr>
      <vt:lpstr>Présentation PowerPoint</vt:lpstr>
      <vt:lpstr>Présentation PowerPoint</vt:lpstr>
      <vt:lpstr>MON AMOUR  POUR DIEU</vt:lpstr>
      <vt:lpstr>L’AMOUR MERVEILLEUX DE DIEU</vt:lpstr>
      <vt:lpstr> MON AMOUR POUR LES AUTRES </vt:lpstr>
      <vt:lpstr>L’AMOUR DE CHRIST EN MOI</vt:lpstr>
      <vt:lpstr>PARTAGER L’AMOUR DE DIEU</vt:lpstr>
      <vt:lpstr>Présentation PowerPoint</vt:lpstr>
      <vt:lpstr>Présentation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CHRIST’S AMAZING LOVE MOVES ME</dc:title>
  <dc:creator>Arrais, Raquel</dc:creator>
  <cp:lastModifiedBy>Microsoft Office User</cp:lastModifiedBy>
  <cp:revision>37</cp:revision>
  <dcterms:created xsi:type="dcterms:W3CDTF">2020-02-13T16:45:32Z</dcterms:created>
  <dcterms:modified xsi:type="dcterms:W3CDTF">2020-04-30T15:00:28Z</dcterms:modified>
</cp:coreProperties>
</file>