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60" r:id="rId4"/>
    <p:sldId id="258" r:id="rId5"/>
    <p:sldId id="259" r:id="rId6"/>
    <p:sldId id="276" r:id="rId7"/>
    <p:sldId id="277" r:id="rId8"/>
    <p:sldId id="261" r:id="rId9"/>
    <p:sldId id="278" r:id="rId10"/>
    <p:sldId id="263" r:id="rId11"/>
    <p:sldId id="275" r:id="rId12"/>
    <p:sldId id="262" r:id="rId13"/>
    <p:sldId id="265" r:id="rId14"/>
    <p:sldId id="266" r:id="rId15"/>
    <p:sldId id="264" r:id="rId16"/>
    <p:sldId id="269" r:id="rId17"/>
    <p:sldId id="270" r:id="rId18"/>
    <p:sldId id="271" r:id="rId19"/>
    <p:sldId id="268" r:id="rId20"/>
    <p:sldId id="274" r:id="rId21"/>
    <p:sldId id="27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44" autoAdjust="0"/>
    <p:restoredTop sz="74912" autoAdjust="0"/>
  </p:normalViewPr>
  <p:slideViewPr>
    <p:cSldViewPr snapToGrid="0">
      <p:cViewPr varScale="1">
        <p:scale>
          <a:sx n="83" d="100"/>
          <a:sy n="83" d="100"/>
        </p:scale>
        <p:origin x="1206"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94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102FA1-BF63-46C5-840D-E46468A19B2A}" type="datetimeFigureOut">
              <a:rPr lang="en-US" smtClean="0"/>
              <a:t>7/3/2020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44B059-A371-43D3-B1E3-4E9FE3450328}" type="slidenum">
              <a:rPr lang="en-US" smtClean="0"/>
              <a:t>‹N°›</a:t>
            </a:fld>
            <a:endParaRPr lang="en-US"/>
          </a:p>
        </p:txBody>
      </p:sp>
    </p:spTree>
    <p:extLst>
      <p:ext uri="{BB962C8B-B14F-4D97-AF65-F5344CB8AC3E}">
        <p14:creationId xmlns:p14="http://schemas.microsoft.com/office/powerpoint/2010/main" val="3780862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Le cerveau est le centre du système nerveux et l'un des organes les plus uniques et les plus complexes de tout le corps. Par exemple, sa partie la plus importante, le cortex cérébral, contient environ 15 à 33 milliards de cellules, chaque neurone étant relié par des synapses à des milliers d'autres neurones, tous capables de transmettre l’influx nerveux plus de 1 000 fois par seconde.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044B059-A371-43D3-B1E3-4E9FE3450328}" type="slidenum">
              <a:rPr lang="en-US" smtClean="0"/>
              <a:t>4</a:t>
            </a:fld>
            <a:endParaRPr lang="en-US"/>
          </a:p>
        </p:txBody>
      </p:sp>
    </p:spTree>
    <p:extLst>
      <p:ext uri="{BB962C8B-B14F-4D97-AF65-F5344CB8AC3E}">
        <p14:creationId xmlns:p14="http://schemas.microsoft.com/office/powerpoint/2010/main" val="2217562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044B059-A371-43D3-B1E3-4E9FE3450328}" type="slidenum">
              <a:rPr lang="en-US" smtClean="0"/>
              <a:t>7</a:t>
            </a:fld>
            <a:endParaRPr lang="en-US"/>
          </a:p>
        </p:txBody>
      </p:sp>
    </p:spTree>
    <p:extLst>
      <p:ext uri="{BB962C8B-B14F-4D97-AF65-F5344CB8AC3E}">
        <p14:creationId xmlns:p14="http://schemas.microsoft.com/office/powerpoint/2010/main" val="50006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ES_tradnl"/>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S_tradnl"/>
          </a:p>
        </p:txBody>
      </p:sp>
      <p:sp>
        <p:nvSpPr>
          <p:cNvPr id="4" name="Date Placeholder 3"/>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2329308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_tradnl"/>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Date Placeholder 3"/>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3048311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s-ES_tradnl"/>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Date Placeholder 3"/>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1771546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_tradnl"/>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Date Placeholder 3"/>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3466690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ES_tradnl"/>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4207978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_tradnl"/>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5" name="Date Placeholder 4"/>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1150082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s-ES_tradnl"/>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7" name="Date Placeholder 6"/>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4193840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_tradnl"/>
          </a:p>
        </p:txBody>
      </p:sp>
      <p:sp>
        <p:nvSpPr>
          <p:cNvPr id="3" name="Date Placeholder 2"/>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967011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2448688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S_tradnl"/>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1897663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S_tradnl"/>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B6AE7BC-1037-4779-8C0C-47C4EE42C8BB}" type="datetimeFigureOut">
              <a:rPr lang="es-ES_tradnl" smtClean="0"/>
              <a:t>03/07/2020</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1273405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s-ES_tradnl"/>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6AE7BC-1037-4779-8C0C-47C4EE42C8BB}" type="datetimeFigureOut">
              <a:rPr lang="es-ES_tradnl" smtClean="0"/>
              <a:t>03/07/2020</a:t>
            </a:fld>
            <a:endParaRPr lang="es-ES_trad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9D5397-4E13-4DAD-865A-2AD36F773CFB}" type="slidenum">
              <a:rPr lang="es-ES_tradnl" smtClean="0"/>
              <a:t>‹N°›</a:t>
            </a:fld>
            <a:endParaRPr lang="es-ES_tradnl"/>
          </a:p>
        </p:txBody>
      </p:sp>
    </p:spTree>
    <p:extLst>
      <p:ext uri="{BB962C8B-B14F-4D97-AF65-F5344CB8AC3E}">
        <p14:creationId xmlns:p14="http://schemas.microsoft.com/office/powerpoint/2010/main" val="372726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microsoft.com/office/2007/relationships/hdphoto" Target="../media/hdphoto1.wdp"/><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0.xml"/><Relationship Id="rId1" Type="http://schemas.openxmlformats.org/officeDocument/2006/relationships/tags" Target="../tags/tag29.xml"/><Relationship Id="rId5" Type="http://schemas.microsoft.com/office/2007/relationships/hdphoto" Target="../media/hdphoto1.wdp"/><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2.xml"/><Relationship Id="rId1" Type="http://schemas.openxmlformats.org/officeDocument/2006/relationships/tags" Target="../tags/tag31.xml"/><Relationship Id="rId5" Type="http://schemas.microsoft.com/office/2007/relationships/hdphoto" Target="../media/hdphoto1.wdp"/><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37.xml"/><Relationship Id="rId7" Type="http://schemas.openxmlformats.org/officeDocument/2006/relationships/image" Target="../media/image2.pn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slideLayout" Target="../slideLayouts/slideLayout1.xml"/><Relationship Id="rId5" Type="http://schemas.openxmlformats.org/officeDocument/2006/relationships/tags" Target="../tags/tag39.xml"/><Relationship Id="rId4" Type="http://schemas.openxmlformats.org/officeDocument/2006/relationships/tags" Target="../tags/tag38.xml"/></Relationships>
</file>

<file path=ppt/slides/_rels/slide16.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image" Target="../media/image3.pn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8.jpg"/><Relationship Id="rId5" Type="http://schemas.openxmlformats.org/officeDocument/2006/relationships/slideLayout" Target="../slideLayouts/slideLayout1.xml"/><Relationship Id="rId4" Type="http://schemas.openxmlformats.org/officeDocument/2006/relationships/tags" Target="../tags/tag50.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tags" Target="../tags/tag53.xml"/><Relationship Id="rId7" Type="http://schemas.openxmlformats.org/officeDocument/2006/relationships/image" Target="../media/image9.pn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3.png"/><Relationship Id="rId5" Type="http://schemas.openxmlformats.org/officeDocument/2006/relationships/slideLayout" Target="../slideLayouts/slideLayout1.xml"/><Relationship Id="rId4" Type="http://schemas.openxmlformats.org/officeDocument/2006/relationships/tags" Target="../tags/tag54.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4.jpeg"/><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3.png"/><Relationship Id="rId5" Type="http://schemas.openxmlformats.org/officeDocument/2006/relationships/image" Target="../media/image5.jpeg"/><Relationship Id="rId4"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3.png"/><Relationship Id="rId2" Type="http://schemas.openxmlformats.org/officeDocument/2006/relationships/tags" Target="../tags/tag21.xml"/><Relationship Id="rId1" Type="http://schemas.openxmlformats.org/officeDocument/2006/relationships/tags" Target="../tags/tag20.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5" name="Picture 4"/>
          <p:cNvPicPr>
            <a:picLocks noChangeAspect="1"/>
          </p:cNvPicPr>
          <p:nvPr>
            <p:custDataLst>
              <p:tags r:id="rId1"/>
            </p:custDataLst>
          </p:nvPr>
        </p:nvPicPr>
        <p:blipFill>
          <a:blip r:embed="rId6">
            <a:extLst>
              <a:ext uri="{BEBA8EAE-BF5A-486C-A8C5-ECC9F3942E4B}">
                <a14:imgProps xmlns:a14="http://schemas.microsoft.com/office/drawing/2010/main">
                  <a14:imgLayer r:embed="rId7">
                    <a14:imgEffect>
                      <a14:backgroundRemoval t="0" b="99127" l="5195" r="93074"/>
                    </a14:imgEffect>
                  </a14:imgLayer>
                </a14:imgProps>
              </a:ext>
              <a:ext uri="{28A0092B-C50C-407E-A947-70E740481C1C}">
                <a14:useLocalDpi xmlns:a14="http://schemas.microsoft.com/office/drawing/2010/main" val="0"/>
              </a:ext>
            </a:extLst>
          </a:blip>
          <a:stretch>
            <a:fillRect/>
          </a:stretch>
        </p:blipFill>
        <p:spPr>
          <a:xfrm>
            <a:off x="4246991" y="601199"/>
            <a:ext cx="3698018" cy="3666001"/>
          </a:xfrm>
          <a:prstGeom prst="rect">
            <a:avLst/>
          </a:prstGeom>
        </p:spPr>
      </p:pic>
      <p:sp>
        <p:nvSpPr>
          <p:cNvPr id="6" name="Title 5"/>
          <p:cNvSpPr>
            <a:spLocks noGrp="1"/>
          </p:cNvSpPr>
          <p:nvPr>
            <p:ph type="ctrTitle"/>
            <p:custDataLst>
              <p:tags r:id="rId2"/>
            </p:custDataLst>
          </p:nvPr>
        </p:nvSpPr>
        <p:spPr>
          <a:xfrm>
            <a:off x="1330234" y="3189188"/>
            <a:ext cx="10167257" cy="2387600"/>
          </a:xfrm>
        </p:spPr>
        <p:txBody>
          <a:bodyPr>
            <a:noAutofit/>
          </a:bodyPr>
          <a:lstStyle/>
          <a:p>
            <a:r>
              <a:rPr lang="fr-FR" sz="3200" i="1" dirty="0">
                <a:latin typeface="Arial" panose="020B0604020202020204" pitchFamily="34" charset="0"/>
                <a:cs typeface="Arial" panose="020B0604020202020204" pitchFamily="34" charset="0"/>
              </a:rPr>
              <a:t/>
            </a:r>
            <a:br>
              <a:rPr lang="fr-FR" sz="3200" i="1" dirty="0">
                <a:latin typeface="Arial" panose="020B0604020202020204" pitchFamily="34" charset="0"/>
                <a:cs typeface="Arial" panose="020B0604020202020204" pitchFamily="34" charset="0"/>
              </a:rPr>
            </a:br>
            <a:r>
              <a:rPr lang="fr-FR" sz="3200" i="1" dirty="0">
                <a:latin typeface="Arial" panose="020B0604020202020204" pitchFamily="34" charset="0"/>
                <a:cs typeface="Arial" panose="020B0604020202020204" pitchFamily="34" charset="0"/>
              </a:rPr>
              <a:t/>
            </a:r>
            <a:br>
              <a:rPr lang="fr-FR" sz="3200" i="1" dirty="0">
                <a:latin typeface="Arial" panose="020B0604020202020204" pitchFamily="34" charset="0"/>
                <a:cs typeface="Arial" panose="020B0604020202020204" pitchFamily="34" charset="0"/>
              </a:rPr>
            </a:br>
            <a:r>
              <a:rPr lang="fr-FR" sz="3200" i="1" dirty="0">
                <a:latin typeface="Arial" panose="020B0604020202020204" pitchFamily="34" charset="0"/>
                <a:cs typeface="Arial" panose="020B0604020202020204" pitchFamily="34" charset="0"/>
              </a:rPr>
              <a:t>Garde ton cœur plus que toute autre chose, car de lui viennent les sources de la vie.</a:t>
            </a:r>
            <a:br>
              <a:rPr lang="fr-FR" sz="3200" i="1" dirty="0">
                <a:latin typeface="Arial" panose="020B0604020202020204" pitchFamily="34" charset="0"/>
                <a:cs typeface="Arial" panose="020B0604020202020204" pitchFamily="34" charset="0"/>
              </a:rPr>
            </a:br>
            <a:r>
              <a:rPr lang="fr-FR" sz="2400" i="1" dirty="0">
                <a:latin typeface="Arial" panose="020B0604020202020204" pitchFamily="34" charset="0"/>
                <a:cs typeface="Arial" panose="020B0604020202020204" pitchFamily="34" charset="0"/>
              </a:rPr>
              <a:t>Proverbes 4:23 </a:t>
            </a:r>
          </a:p>
        </p:txBody>
      </p:sp>
      <p:pic>
        <p:nvPicPr>
          <p:cNvPr id="7" name="Picture 6"/>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59327" y="5090051"/>
            <a:ext cx="2381613" cy="1965252"/>
          </a:xfrm>
          <a:prstGeom prst="rect">
            <a:avLst/>
          </a:prstGeom>
        </p:spPr>
      </p:pic>
    </p:spTree>
    <p:extLst>
      <p:ext uri="{BB962C8B-B14F-4D97-AF65-F5344CB8AC3E}">
        <p14:creationId xmlns:p14="http://schemas.microsoft.com/office/powerpoint/2010/main" val="142392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524000" y="360722"/>
            <a:ext cx="9144000" cy="902440"/>
          </a:xfrm>
        </p:spPr>
        <p:txBody>
          <a:bodyPr>
            <a:normAutofit fontScale="90000"/>
          </a:bodyPr>
          <a:lstStyle/>
          <a:p>
            <a:r>
              <a:rPr lang="es-ES_tradnl" dirty="0">
                <a:latin typeface="Arial" panose="020B0604020202020204" pitchFamily="34" charset="0"/>
                <a:cs typeface="Arial" panose="020B0604020202020204" pitchFamily="34" charset="0"/>
              </a:rPr>
              <a:t>Les 5 </a:t>
            </a:r>
            <a:r>
              <a:rPr lang="es-ES_tradnl" dirty="0" err="1">
                <a:latin typeface="Arial" panose="020B0604020202020204" pitchFamily="34" charset="0"/>
                <a:cs typeface="Arial" panose="020B0604020202020204" pitchFamily="34" charset="0"/>
              </a:rPr>
              <a:t>grands</a:t>
            </a:r>
            <a:r>
              <a:rPr lang="es-ES_tradnl" dirty="0">
                <a:latin typeface="Arial" panose="020B0604020202020204" pitchFamily="34" charset="0"/>
                <a:cs typeface="Arial" panose="020B0604020202020204" pitchFamily="34" charset="0"/>
              </a:rPr>
              <a:t> - (</a:t>
            </a:r>
            <a:r>
              <a:rPr lang="es-ES_tradnl" dirty="0" err="1">
                <a:latin typeface="Arial" panose="020B0604020202020204" pitchFamily="34" charset="0"/>
                <a:cs typeface="Arial" panose="020B0604020202020204" pitchFamily="34" charset="0"/>
              </a:rPr>
              <a:t>The</a:t>
            </a:r>
            <a:r>
              <a:rPr lang="es-ES_tradnl" dirty="0">
                <a:latin typeface="Arial" panose="020B0604020202020204" pitchFamily="34" charset="0"/>
                <a:cs typeface="Arial" panose="020B0604020202020204" pitchFamily="34" charset="0"/>
              </a:rPr>
              <a:t> </a:t>
            </a:r>
            <a:r>
              <a:rPr lang="es-ES_tradnl" dirty="0" err="1">
                <a:latin typeface="Arial" panose="020B0604020202020204" pitchFamily="34" charset="0"/>
                <a:cs typeface="Arial" panose="020B0604020202020204" pitchFamily="34" charset="0"/>
              </a:rPr>
              <a:t>big</a:t>
            </a:r>
            <a:r>
              <a:rPr lang="es-ES_tradnl" dirty="0">
                <a:latin typeface="Arial" panose="020B0604020202020204" pitchFamily="34" charset="0"/>
                <a:cs typeface="Arial" panose="020B0604020202020204" pitchFamily="34" charset="0"/>
              </a:rPr>
              <a:t> 5)</a:t>
            </a:r>
            <a:endParaRPr lang="en-US" dirty="0">
              <a:latin typeface="Arial" panose="020B0604020202020204" pitchFamily="34" charset="0"/>
              <a:cs typeface="Arial" panose="020B0604020202020204" pitchFamily="34" charset="0"/>
            </a:endParaRPr>
          </a:p>
        </p:txBody>
      </p:sp>
      <p:pic>
        <p:nvPicPr>
          <p:cNvPr id="8" name="Picture 7"/>
          <p:cNvPicPr>
            <a:picLocks noChangeAspect="1"/>
          </p:cNvPicPr>
          <p:nvPr>
            <p:custDataLst>
              <p:tags r:id="rId2"/>
            </p:custDataLst>
          </p:nvPr>
        </p:nvPicPr>
        <p:blipFill>
          <a:blip r:embed="rId5">
            <a:extLst>
              <a:ext uri="{BEBA8EAE-BF5A-486C-A8C5-ECC9F3942E4B}">
                <a14:imgProps xmlns:a14="http://schemas.microsoft.com/office/drawing/2010/main">
                  <a14:imgLayer r:embed="rId6">
                    <a14:imgEffect>
                      <a14:backgroundRemoval t="0" b="99127" l="5195" r="93074"/>
                    </a14:imgEffect>
                  </a14:imgLayer>
                </a14:imgProps>
              </a:ext>
              <a:ext uri="{28A0092B-C50C-407E-A947-70E740481C1C}">
                <a14:useLocalDpi xmlns:a14="http://schemas.microsoft.com/office/drawing/2010/main" val="0"/>
              </a:ext>
            </a:extLst>
          </a:blip>
          <a:stretch>
            <a:fillRect/>
          </a:stretch>
        </p:blipFill>
        <p:spPr>
          <a:xfrm>
            <a:off x="-269035" y="4437481"/>
            <a:ext cx="3102472" cy="2689311"/>
          </a:xfrm>
          <a:prstGeom prst="rect">
            <a:avLst/>
          </a:prstGeom>
        </p:spPr>
      </p:pic>
      <p:sp>
        <p:nvSpPr>
          <p:cNvPr id="10" name="TextBox 9"/>
          <p:cNvSpPr txBox="1"/>
          <p:nvPr>
            <p:custDataLst>
              <p:tags r:id="rId3"/>
            </p:custDataLst>
          </p:nvPr>
        </p:nvSpPr>
        <p:spPr>
          <a:xfrm>
            <a:off x="1820548" y="1877758"/>
            <a:ext cx="9950062" cy="3539430"/>
          </a:xfrm>
          <a:prstGeom prst="rect">
            <a:avLst/>
          </a:prstGeom>
          <a:noFill/>
        </p:spPr>
        <p:txBody>
          <a:bodyPr wrap="square" rtlCol="0">
            <a:spAutoFit/>
          </a:bodyPr>
          <a:lstStyle/>
          <a:p>
            <a:pPr marL="342900" indent="-342900">
              <a:buAutoNum type="arabicPeriod"/>
            </a:pPr>
            <a:r>
              <a:rPr lang="fr-WINDIES" sz="3600" b="1" dirty="0">
                <a:latin typeface="Arial" panose="020B0604020202020204" pitchFamily="34" charset="0"/>
                <a:cs typeface="Arial" panose="020B0604020202020204" pitchFamily="34" charset="0"/>
              </a:rPr>
              <a:t> </a:t>
            </a:r>
            <a:r>
              <a:rPr lang="fr-FR" sz="3600" b="1" dirty="0">
                <a:latin typeface="Arial" panose="020B0604020202020204" pitchFamily="34" charset="0"/>
                <a:cs typeface="Arial" panose="020B0604020202020204" pitchFamily="34" charset="0"/>
              </a:rPr>
              <a:t>Une amitié étroite avec Dieu</a:t>
            </a:r>
            <a:endParaRPr lang="fr-WINDIES" sz="3600" b="1" dirty="0">
              <a:latin typeface="Arial" panose="020B0604020202020204" pitchFamily="34" charset="0"/>
              <a:cs typeface="Arial" panose="020B0604020202020204" pitchFamily="34" charset="0"/>
            </a:endParaRPr>
          </a:p>
          <a:p>
            <a:endParaRPr lang="fr-WINDIES" sz="2800" dirty="0">
              <a:latin typeface="Arial" panose="020B0604020202020204" pitchFamily="34" charset="0"/>
              <a:cs typeface="Arial" panose="020B0604020202020204" pitchFamily="34" charset="0"/>
            </a:endParaRPr>
          </a:p>
          <a:p>
            <a:r>
              <a:rPr lang="fr-FR" sz="2400" dirty="0">
                <a:latin typeface="Arial" panose="020B0604020202020204" pitchFamily="34" charset="0"/>
                <a:cs typeface="Arial" panose="020B0604020202020204" pitchFamily="34" charset="0"/>
              </a:rPr>
              <a:t>Proverbes 3:1-2 La Bible du Semeur (BDS)</a:t>
            </a:r>
          </a:p>
          <a:p>
            <a:r>
              <a:rPr lang="fr-WINDIES" sz="2400" dirty="0">
                <a:latin typeface="Arial" panose="020B0604020202020204" pitchFamily="34" charset="0"/>
                <a:cs typeface="Arial" panose="020B0604020202020204" pitchFamily="34" charset="0"/>
              </a:rPr>
              <a:t>	</a:t>
            </a:r>
          </a:p>
          <a:p>
            <a:pPr marL="900113"/>
            <a:r>
              <a:rPr lang="fr-FR" sz="2800" dirty="0">
                <a:latin typeface="Arial" panose="020B0604020202020204" pitchFamily="34" charset="0"/>
                <a:cs typeface="Arial" panose="020B0604020202020204" pitchFamily="34" charset="0"/>
              </a:rPr>
              <a:t>Mon fils, n’oublie pas l’éducation que je t’ai donnée</a:t>
            </a:r>
            <a:br>
              <a:rPr lang="fr-FR" sz="2800" dirty="0">
                <a:latin typeface="Arial" panose="020B0604020202020204" pitchFamily="34" charset="0"/>
                <a:cs typeface="Arial" panose="020B0604020202020204" pitchFamily="34" charset="0"/>
              </a:rPr>
            </a:br>
            <a:r>
              <a:rPr lang="fr-FR" sz="2800" dirty="0">
                <a:latin typeface="Arial" panose="020B0604020202020204" pitchFamily="34" charset="0"/>
                <a:cs typeface="Arial" panose="020B0604020202020204" pitchFamily="34" charset="0"/>
              </a:rPr>
              <a:t>et que </a:t>
            </a:r>
            <a:r>
              <a:rPr lang="fr-FR" sz="2800" b="1" u="sng" dirty="0">
                <a:latin typeface="Arial" panose="020B0604020202020204" pitchFamily="34" charset="0"/>
                <a:cs typeface="Arial" panose="020B0604020202020204" pitchFamily="34" charset="0"/>
              </a:rPr>
              <a:t>ton cœur </a:t>
            </a:r>
            <a:r>
              <a:rPr lang="fr-FR" sz="2800" dirty="0">
                <a:latin typeface="Arial" panose="020B0604020202020204" pitchFamily="34" charset="0"/>
                <a:cs typeface="Arial" panose="020B0604020202020204" pitchFamily="34" charset="0"/>
              </a:rPr>
              <a:t>retienne mes préceptes,</a:t>
            </a:r>
            <a:br>
              <a:rPr lang="fr-FR" sz="2800" dirty="0">
                <a:latin typeface="Arial" panose="020B0604020202020204" pitchFamily="34" charset="0"/>
                <a:cs typeface="Arial" panose="020B0604020202020204" pitchFamily="34" charset="0"/>
              </a:rPr>
            </a:br>
            <a:r>
              <a:rPr lang="fr-FR" sz="2800" b="1" baseline="30000" dirty="0">
                <a:latin typeface="Arial" panose="020B0604020202020204" pitchFamily="34" charset="0"/>
                <a:cs typeface="Arial" panose="020B0604020202020204" pitchFamily="34" charset="0"/>
              </a:rPr>
              <a:t>2 </a:t>
            </a:r>
            <a:r>
              <a:rPr lang="fr-FR" sz="2800" dirty="0">
                <a:latin typeface="Arial" panose="020B0604020202020204" pitchFamily="34" charset="0"/>
                <a:cs typeface="Arial" panose="020B0604020202020204" pitchFamily="34" charset="0"/>
              </a:rPr>
              <a:t>car ils rallongeront tes jours et ajouteront des années à la durée de ta vie et t’assureront le bonheur.</a:t>
            </a:r>
            <a:endParaRPr lang="fr-WINDIE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7538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custDataLst>
              <p:tags r:id="rId1"/>
            </p:custDataLst>
          </p:nvPr>
        </p:nvPicPr>
        <p:blipFill>
          <a:blip r:embed="rId5">
            <a:extLst>
              <a:ext uri="{BEBA8EAE-BF5A-486C-A8C5-ECC9F3942E4B}">
                <a14:imgProps xmlns:a14="http://schemas.microsoft.com/office/drawing/2010/main">
                  <a14:imgLayer r:embed="rId6">
                    <a14:imgEffect>
                      <a14:backgroundRemoval t="0" b="99127" l="5195" r="93074"/>
                    </a14:imgEffect>
                  </a14:imgLayer>
                </a14:imgProps>
              </a:ext>
              <a:ext uri="{28A0092B-C50C-407E-A947-70E740481C1C}">
                <a14:useLocalDpi xmlns:a14="http://schemas.microsoft.com/office/drawing/2010/main" val="0"/>
              </a:ext>
            </a:extLst>
          </a:blip>
          <a:stretch>
            <a:fillRect/>
          </a:stretch>
        </p:blipFill>
        <p:spPr>
          <a:xfrm>
            <a:off x="-109379" y="4326170"/>
            <a:ext cx="3102472" cy="2689311"/>
          </a:xfrm>
          <a:prstGeom prst="rect">
            <a:avLst/>
          </a:prstGeom>
        </p:spPr>
      </p:pic>
      <p:sp>
        <p:nvSpPr>
          <p:cNvPr id="10" name="TextBox 9"/>
          <p:cNvSpPr txBox="1"/>
          <p:nvPr>
            <p:custDataLst>
              <p:tags r:id="rId2"/>
            </p:custDataLst>
          </p:nvPr>
        </p:nvSpPr>
        <p:spPr>
          <a:xfrm>
            <a:off x="2133601" y="2662698"/>
            <a:ext cx="7729928" cy="2246769"/>
          </a:xfrm>
          <a:prstGeom prst="rect">
            <a:avLst/>
          </a:prstGeom>
          <a:noFill/>
        </p:spPr>
        <p:txBody>
          <a:bodyPr wrap="square" rtlCol="0">
            <a:spAutoFit/>
          </a:bodyPr>
          <a:lstStyle/>
          <a:p>
            <a:r>
              <a:rPr lang="es-ES" sz="2800" dirty="0">
                <a:latin typeface="Arial" panose="020B0604020202020204" pitchFamily="34" charset="0"/>
                <a:cs typeface="Arial" panose="020B0604020202020204" pitchFamily="34" charset="0"/>
              </a:rPr>
              <a:t>	</a:t>
            </a:r>
            <a:r>
              <a:rPr lang="fr-FR" sz="2800" dirty="0">
                <a:latin typeface="Arial" panose="020B0604020202020204" pitchFamily="34" charset="0"/>
                <a:cs typeface="Arial" panose="020B0604020202020204" pitchFamily="34" charset="0"/>
              </a:rPr>
              <a:t> Psaumes 37:5  (LSG)</a:t>
            </a:r>
          </a:p>
          <a:p>
            <a:endParaRPr lang="fr-FR" sz="2800" dirty="0">
              <a:latin typeface="Arial" panose="020B0604020202020204" pitchFamily="34" charset="0"/>
              <a:cs typeface="Arial" panose="020B0604020202020204" pitchFamily="34" charset="0"/>
            </a:endParaRPr>
          </a:p>
          <a:p>
            <a:pPr marL="1258888"/>
            <a:r>
              <a:rPr lang="fr-FR" sz="2800" b="1" baseline="30000" dirty="0">
                <a:latin typeface="Arial" panose="020B0604020202020204" pitchFamily="34" charset="0"/>
                <a:cs typeface="Arial" panose="020B0604020202020204" pitchFamily="34" charset="0"/>
              </a:rPr>
              <a:t>5 </a:t>
            </a:r>
            <a:r>
              <a:rPr lang="fr-FR" sz="2800" dirty="0">
                <a:latin typeface="Arial" panose="020B0604020202020204" pitchFamily="34" charset="0"/>
                <a:cs typeface="Arial" panose="020B0604020202020204" pitchFamily="34" charset="0"/>
              </a:rPr>
              <a:t>Recommande ton sort à l’Éternel, mets en lui ta confiance, et il agira.</a:t>
            </a:r>
          </a:p>
          <a:p>
            <a:endParaRPr lang="es-ES_tradnl" sz="2800" dirty="0">
              <a:latin typeface="Arial" panose="020B0604020202020204" pitchFamily="34" charset="0"/>
              <a:cs typeface="Arial" panose="020B0604020202020204" pitchFamily="34" charset="0"/>
            </a:endParaRPr>
          </a:p>
        </p:txBody>
      </p:sp>
      <p:sp>
        <p:nvSpPr>
          <p:cNvPr id="3" name="Rectangle 2"/>
          <p:cNvSpPr/>
          <p:nvPr>
            <p:custDataLst>
              <p:tags r:id="rId3"/>
            </p:custDataLst>
          </p:nvPr>
        </p:nvSpPr>
        <p:spPr>
          <a:xfrm>
            <a:off x="1441857" y="1032226"/>
            <a:ext cx="9505405" cy="1077218"/>
          </a:xfrm>
          <a:prstGeom prst="rect">
            <a:avLst/>
          </a:prstGeom>
        </p:spPr>
        <p:txBody>
          <a:bodyPr wrap="square">
            <a:spAutoFit/>
          </a:bodyPr>
          <a:lstStyle/>
          <a:p>
            <a:r>
              <a:rPr lang="fr-FR" sz="3200" dirty="0">
                <a:latin typeface="Arial" panose="020B0604020202020204" pitchFamily="34" charset="0"/>
                <a:cs typeface="Arial" panose="020B0604020202020204" pitchFamily="34" charset="0"/>
              </a:rPr>
              <a:t>Notre relation avec Dieu doit être aussi étroite que celle de l’enfant dans le ventre de la mère.</a:t>
            </a:r>
            <a:endParaRPr lang="es-E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4997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828800" y="1549921"/>
            <a:ext cx="10077995" cy="4019415"/>
          </a:xfrm>
        </p:spPr>
        <p:txBody>
          <a:bodyPr>
            <a:noAutofit/>
          </a:bodyPr>
          <a:lstStyle/>
          <a:p>
            <a:pPr algn="l"/>
            <a:r>
              <a:rPr lang="es-ES" sz="4000" b="1" dirty="0">
                <a:latin typeface="Arial" panose="020B0604020202020204" pitchFamily="34" charset="0"/>
                <a:cs typeface="Arial" panose="020B0604020202020204" pitchFamily="34" charset="0"/>
              </a:rPr>
              <a:t>2. </a:t>
            </a:r>
            <a:r>
              <a:rPr lang="es-ES" sz="4000" b="1" dirty="0" err="1">
                <a:latin typeface="Arial" panose="020B0604020202020204" pitchFamily="34" charset="0"/>
                <a:cs typeface="Arial" panose="020B0604020202020204" pitchFamily="34" charset="0"/>
              </a:rPr>
              <a:t>L’exercice</a:t>
            </a:r>
            <a:r>
              <a:rPr lang="es-ES" sz="4000" b="1" dirty="0">
                <a:latin typeface="Arial" panose="020B0604020202020204" pitchFamily="34" charset="0"/>
                <a:cs typeface="Arial" panose="020B0604020202020204" pitchFamily="34" charset="0"/>
              </a:rPr>
              <a:t/>
            </a:r>
            <a:br>
              <a:rPr lang="es-ES" sz="4000" b="1" dirty="0">
                <a:latin typeface="Arial" panose="020B0604020202020204" pitchFamily="34" charset="0"/>
                <a:cs typeface="Arial" panose="020B0604020202020204" pitchFamily="34" charset="0"/>
              </a:rPr>
            </a:br>
            <a:r>
              <a:rPr lang="es-ES" sz="3200" dirty="0">
                <a:latin typeface="Arial" panose="020B0604020202020204" pitchFamily="34" charset="0"/>
                <a:cs typeface="Arial" panose="020B0604020202020204" pitchFamily="34" charset="0"/>
              </a:rPr>
              <a:t/>
            </a:r>
            <a:br>
              <a:rPr lang="es-ES" sz="3200" dirty="0">
                <a:latin typeface="Arial" panose="020B0604020202020204" pitchFamily="34" charset="0"/>
                <a:cs typeface="Arial" panose="020B0604020202020204" pitchFamily="34" charset="0"/>
              </a:rPr>
            </a:br>
            <a:r>
              <a:rPr lang="es-ES" sz="3200" dirty="0">
                <a:latin typeface="Arial" panose="020B0604020202020204" pitchFamily="34" charset="0"/>
                <a:cs typeface="Arial" panose="020B0604020202020204" pitchFamily="34" charset="0"/>
              </a:rPr>
              <a:t>	</a:t>
            </a:r>
            <a:r>
              <a:rPr lang="fr-FR" sz="3200" dirty="0">
                <a:latin typeface="Arial" panose="020B0604020202020204" pitchFamily="34" charset="0"/>
                <a:cs typeface="Arial" panose="020B0604020202020204" pitchFamily="34" charset="0"/>
              </a:rPr>
              <a:t>Bouger est bon pour le corps et le cerveau. L’exercice pompe le sang vers le cerveau, lui fournissant l’oxygène et les nutriments. Il stimule également la libération de protéines qui maintiennent les cellules du cerveau en bonne santé et aident à en développer de nouvelles. </a:t>
            </a:r>
            <a:br>
              <a:rPr lang="fr-FR" sz="3200" dirty="0">
                <a:latin typeface="Arial" panose="020B0604020202020204" pitchFamily="34" charset="0"/>
                <a:cs typeface="Arial" panose="020B0604020202020204" pitchFamily="34" charset="0"/>
              </a:rPr>
            </a:br>
            <a:r>
              <a:rPr lang="fr-FR" sz="3200" dirty="0">
                <a:latin typeface="Arial" panose="020B0604020202020204" pitchFamily="34" charset="0"/>
                <a:cs typeface="Arial" panose="020B0604020202020204" pitchFamily="34" charset="0"/>
              </a:rPr>
              <a:t>	Les recherches montrent que l’exercice peut faire croître les zones de votre cerveau qui contrôlent la pensée et la mémoire.</a:t>
            </a:r>
            <a:endParaRPr lang="en-US" sz="3200" dirty="0">
              <a:latin typeface="Arial" panose="020B0604020202020204" pitchFamily="34" charset="0"/>
              <a:cs typeface="Arial" panose="020B0604020202020204" pitchFamily="34" charset="0"/>
            </a:endParaRPr>
          </a:p>
        </p:txBody>
      </p:sp>
      <p:pic>
        <p:nvPicPr>
          <p:cNvPr id="7" name="Picture 6"/>
          <p:cNvPicPr>
            <a:picLocks noChangeAspect="1"/>
          </p:cNvPicPr>
          <p:nvPr>
            <p:custDataLst>
              <p:tags r:id="rId2"/>
            </p:custDataLst>
          </p:nvPr>
        </p:nvPicPr>
        <p:blipFill>
          <a:blip r:embed="rId4">
            <a:extLst>
              <a:ext uri="{BEBA8EAE-BF5A-486C-A8C5-ECC9F3942E4B}">
                <a14:imgProps xmlns:a14="http://schemas.microsoft.com/office/drawing/2010/main">
                  <a14:imgLayer r:embed="rId5">
                    <a14:imgEffect>
                      <a14:backgroundRemoval t="0" b="99127" l="5195" r="93074"/>
                    </a14:imgEffect>
                  </a14:imgLayer>
                </a14:imgProps>
              </a:ext>
              <a:ext uri="{28A0092B-C50C-407E-A947-70E740481C1C}">
                <a14:useLocalDpi xmlns:a14="http://schemas.microsoft.com/office/drawing/2010/main" val="0"/>
              </a:ext>
            </a:extLst>
          </a:blip>
          <a:stretch>
            <a:fillRect/>
          </a:stretch>
        </p:blipFill>
        <p:spPr>
          <a:xfrm>
            <a:off x="149238" y="4952460"/>
            <a:ext cx="2189275" cy="2166797"/>
          </a:xfrm>
          <a:prstGeom prst="rect">
            <a:avLst/>
          </a:prstGeom>
        </p:spPr>
      </p:pic>
    </p:spTree>
    <p:extLst>
      <p:ext uri="{BB962C8B-B14F-4D97-AF65-F5344CB8AC3E}">
        <p14:creationId xmlns:p14="http://schemas.microsoft.com/office/powerpoint/2010/main" val="451515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custDataLst>
              <p:tags r:id="rId1"/>
            </p:custDataLst>
          </p:nvPr>
        </p:nvSpPr>
        <p:spPr>
          <a:xfrm>
            <a:off x="2263766" y="771979"/>
            <a:ext cx="9343017" cy="3853580"/>
          </a:xfrm>
        </p:spPr>
        <p:txBody>
          <a:bodyPr>
            <a:noAutofit/>
          </a:bodyPr>
          <a:lstStyle/>
          <a:p>
            <a:pPr marL="571500" indent="-571500" algn="l">
              <a:buFont typeface="Wingdings" panose="05000000000000000000" pitchFamily="2" charset="2"/>
              <a:buChar char="Ø"/>
            </a:pPr>
            <a:r>
              <a:rPr lang="fr-FR" sz="3600" dirty="0">
                <a:latin typeface="Arial" panose="020B0604020202020204" pitchFamily="34" charset="0"/>
                <a:cs typeface="Arial" panose="020B0604020202020204" pitchFamily="34" charset="0"/>
              </a:rPr>
              <a:t>L’exercice physique régulier permet d’éviter l’atrophie (le rétrécissement) du cerveau, il vous aide à mieux réfléchir et à retenir ce que vous étudiez.</a:t>
            </a:r>
          </a:p>
          <a:p>
            <a:pPr marL="1169988" indent="-571500" algn="l">
              <a:buFont typeface="Wingdings" panose="05000000000000000000" pitchFamily="2" charset="2"/>
              <a:buChar char="Ø"/>
            </a:pPr>
            <a:r>
              <a:rPr lang="fr-FR" sz="3200" dirty="0">
                <a:latin typeface="Arial" panose="020B0604020202020204" pitchFamily="34" charset="0"/>
                <a:cs typeface="Arial" panose="020B0604020202020204" pitchFamily="34" charset="0"/>
              </a:rPr>
              <a:t>Marchez, courez, faites du jogging, en prenant environ 10 minutes de soleil</a:t>
            </a:r>
          </a:p>
          <a:p>
            <a:pPr marL="1169988" indent="-571500" algn="l">
              <a:buFont typeface="Wingdings" panose="05000000000000000000" pitchFamily="2" charset="2"/>
              <a:buChar char="Ø"/>
            </a:pPr>
            <a:r>
              <a:rPr lang="fr-FR" sz="3200" dirty="0">
                <a:latin typeface="Arial" panose="020B0604020202020204" pitchFamily="34" charset="0"/>
                <a:cs typeface="Arial" panose="020B0604020202020204" pitchFamily="34" charset="0"/>
              </a:rPr>
              <a:t>Jouez en plein air (sports)</a:t>
            </a:r>
          </a:p>
          <a:p>
            <a:pPr marL="1169988" indent="-571500" algn="l">
              <a:buFont typeface="Wingdings" panose="05000000000000000000" pitchFamily="2" charset="2"/>
              <a:buChar char="Ø"/>
            </a:pPr>
            <a:r>
              <a:rPr lang="fr-FR" sz="3200" dirty="0">
                <a:latin typeface="Arial" panose="020B0604020202020204" pitchFamily="34" charset="0"/>
                <a:cs typeface="Arial" panose="020B0604020202020204" pitchFamily="34" charset="0"/>
              </a:rPr>
              <a:t>Nagez (sert à détendre les muscles)</a:t>
            </a:r>
          </a:p>
          <a:p>
            <a:pPr marL="1169988" indent="-571500" algn="l">
              <a:buFont typeface="Wingdings" panose="05000000000000000000" pitchFamily="2" charset="2"/>
              <a:buChar char="Ø"/>
            </a:pPr>
            <a:r>
              <a:rPr lang="fr-FR" sz="3200" dirty="0">
                <a:latin typeface="Arial" panose="020B0604020202020204" pitchFamily="34" charset="0"/>
                <a:cs typeface="Arial" panose="020B0604020202020204" pitchFamily="34" charset="0"/>
              </a:rPr>
              <a:t>Faites de l’aérobic (en musique)</a:t>
            </a:r>
          </a:p>
        </p:txBody>
      </p:sp>
      <p:pic>
        <p:nvPicPr>
          <p:cNvPr id="7" name="Picture 6"/>
          <p:cNvPicPr>
            <a:picLocks noChangeAspect="1"/>
          </p:cNvPicPr>
          <p:nvPr>
            <p:custDataLst>
              <p:tags r:id="rId2"/>
            </p:custDataLst>
          </p:nvPr>
        </p:nvPicPr>
        <p:blipFill>
          <a:blip r:embed="rId4">
            <a:extLst>
              <a:ext uri="{BEBA8EAE-BF5A-486C-A8C5-ECC9F3942E4B}">
                <a14:imgProps xmlns:a14="http://schemas.microsoft.com/office/drawing/2010/main">
                  <a14:imgLayer r:embed="rId5">
                    <a14:imgEffect>
                      <a14:backgroundRemoval t="0" b="99127" l="5195" r="93074"/>
                    </a14:imgEffect>
                  </a14:imgLayer>
                </a14:imgProps>
              </a:ext>
              <a:ext uri="{28A0092B-C50C-407E-A947-70E740481C1C}">
                <a14:useLocalDpi xmlns:a14="http://schemas.microsoft.com/office/drawing/2010/main" val="0"/>
              </a:ext>
            </a:extLst>
          </a:blip>
          <a:stretch>
            <a:fillRect/>
          </a:stretch>
        </p:blipFill>
        <p:spPr>
          <a:xfrm>
            <a:off x="-171137" y="4436928"/>
            <a:ext cx="2660989" cy="2633668"/>
          </a:xfrm>
          <a:prstGeom prst="rect">
            <a:avLst/>
          </a:prstGeom>
        </p:spPr>
      </p:pic>
    </p:spTree>
    <p:extLst>
      <p:ext uri="{BB962C8B-B14F-4D97-AF65-F5344CB8AC3E}">
        <p14:creationId xmlns:p14="http://schemas.microsoft.com/office/powerpoint/2010/main" val="1094942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l="564" r="2507" b="9983"/>
          <a:stretch/>
        </p:blipFill>
        <p:spPr>
          <a:xfrm>
            <a:off x="0" y="4684739"/>
            <a:ext cx="4493623" cy="2426282"/>
          </a:xfrm>
          <a:prstGeom prst="rect">
            <a:avLst/>
          </a:prstGeom>
        </p:spPr>
      </p:pic>
      <p:sp>
        <p:nvSpPr>
          <p:cNvPr id="2" name="Subtitle 1"/>
          <p:cNvSpPr>
            <a:spLocks noGrp="1"/>
          </p:cNvSpPr>
          <p:nvPr>
            <p:ph type="subTitle" idx="1"/>
            <p:custDataLst>
              <p:tags r:id="rId2"/>
            </p:custDataLst>
          </p:nvPr>
        </p:nvSpPr>
        <p:spPr>
          <a:xfrm>
            <a:off x="1276967" y="313209"/>
            <a:ext cx="9332976" cy="4371530"/>
          </a:xfrm>
        </p:spPr>
        <p:txBody>
          <a:bodyPr>
            <a:noAutofit/>
          </a:bodyPr>
          <a:lstStyle/>
          <a:p>
            <a:pPr algn="l"/>
            <a:r>
              <a:rPr lang="es-ES_tradnl" sz="3200" b="1" dirty="0">
                <a:latin typeface="Arial" panose="020B0604020202020204" pitchFamily="34" charset="0"/>
                <a:cs typeface="Arial" panose="020B0604020202020204" pitchFamily="34" charset="0"/>
              </a:rPr>
              <a:t>3. </a:t>
            </a:r>
            <a:r>
              <a:rPr lang="es-ES_tradnl" sz="3200" b="1" dirty="0" err="1">
                <a:latin typeface="Arial" panose="020B0604020202020204" pitchFamily="34" charset="0"/>
                <a:cs typeface="Arial" panose="020B0604020202020204" pitchFamily="34" charset="0"/>
              </a:rPr>
              <a:t>Hydratez</a:t>
            </a:r>
            <a:r>
              <a:rPr lang="es-ES_tradnl" sz="3200" b="1" dirty="0">
                <a:latin typeface="Arial" panose="020B0604020202020204" pitchFamily="34" charset="0"/>
                <a:cs typeface="Arial" panose="020B0604020202020204" pitchFamily="34" charset="0"/>
              </a:rPr>
              <a:t>-le</a:t>
            </a:r>
          </a:p>
          <a:p>
            <a:pPr marL="342900" indent="-342900" algn="l">
              <a:buFont typeface="Wingdings" panose="05000000000000000000" pitchFamily="2" charset="2"/>
              <a:buChar char="Ø"/>
            </a:pPr>
            <a:r>
              <a:rPr lang="fr-FR" altLang="en-US" dirty="0">
                <a:latin typeface="Arial" panose="020B0604020202020204" pitchFamily="34" charset="0"/>
                <a:cs typeface="Arial" panose="020B0604020202020204" pitchFamily="34" charset="0"/>
              </a:rPr>
              <a:t>L’eau est </a:t>
            </a:r>
            <a:r>
              <a:rPr lang="fr-FR" altLang="en-US" u="sng" dirty="0">
                <a:latin typeface="Arial" panose="020B0604020202020204" pitchFamily="34" charset="0"/>
                <a:cs typeface="Arial" panose="020B0604020202020204" pitchFamily="34" charset="0"/>
              </a:rPr>
              <a:t>l’essence</a:t>
            </a:r>
            <a:r>
              <a:rPr lang="fr-FR" altLang="en-US" dirty="0">
                <a:latin typeface="Arial" panose="020B0604020202020204" pitchFamily="34" charset="0"/>
                <a:cs typeface="Arial" panose="020B0604020202020204" pitchFamily="34" charset="0"/>
              </a:rPr>
              <a:t> de la vie et est nécessaire à chaque cellule de votre </a:t>
            </a:r>
            <a:r>
              <a:rPr lang="fr-FR" altLang="en-US" u="sng" dirty="0">
                <a:latin typeface="Arial" panose="020B0604020202020204" pitchFamily="34" charset="0"/>
                <a:cs typeface="Arial" panose="020B0604020202020204" pitchFamily="34" charset="0"/>
              </a:rPr>
              <a:t>corps</a:t>
            </a:r>
            <a:r>
              <a:rPr lang="fr-FR" altLang="en-US" dirty="0">
                <a:latin typeface="Arial" panose="020B0604020202020204" pitchFamily="34" charset="0"/>
                <a:cs typeface="Arial" panose="020B0604020202020204" pitchFamily="34" charset="0"/>
              </a:rPr>
              <a:t>.</a:t>
            </a:r>
          </a:p>
          <a:p>
            <a:pPr marL="342900" indent="-342900" algn="l">
              <a:buFont typeface="Wingdings" panose="05000000000000000000" pitchFamily="2" charset="2"/>
              <a:buChar char="Ø"/>
            </a:pPr>
            <a:r>
              <a:rPr lang="fr-FR" altLang="en-US" dirty="0">
                <a:latin typeface="Arial" panose="020B0604020202020204" pitchFamily="34" charset="0"/>
                <a:cs typeface="Arial" panose="020B0604020202020204" pitchFamily="34" charset="0"/>
              </a:rPr>
              <a:t>Chaque </a:t>
            </a:r>
            <a:r>
              <a:rPr lang="fr-FR" altLang="en-US" u="sng" dirty="0">
                <a:latin typeface="Arial" panose="020B0604020202020204" pitchFamily="34" charset="0"/>
                <a:cs typeface="Arial" panose="020B0604020202020204" pitchFamily="34" charset="0"/>
              </a:rPr>
              <a:t>tissu</a:t>
            </a:r>
            <a:r>
              <a:rPr lang="fr-FR" altLang="en-US" dirty="0">
                <a:latin typeface="Arial" panose="020B0604020202020204" pitchFamily="34" charset="0"/>
                <a:cs typeface="Arial" panose="020B0604020202020204" pitchFamily="34" charset="0"/>
              </a:rPr>
              <a:t>, organe et système fonctionne grâce à ce liquide, notre corps étant composé d’environ 60 à 70 % d’eau.</a:t>
            </a:r>
          </a:p>
          <a:p>
            <a:pPr marL="342900" indent="-342900" algn="l">
              <a:buFont typeface="Wingdings" panose="05000000000000000000" pitchFamily="2" charset="2"/>
              <a:buChar char="Ø"/>
            </a:pPr>
            <a:r>
              <a:rPr lang="fr-FR" altLang="en-US" dirty="0">
                <a:latin typeface="Arial" panose="020B0604020202020204" pitchFamily="34" charset="0"/>
                <a:cs typeface="Arial" panose="020B0604020202020204" pitchFamily="34" charset="0"/>
              </a:rPr>
              <a:t>Le </a:t>
            </a:r>
            <a:r>
              <a:rPr lang="fr-FR" altLang="en-US" u="sng" dirty="0">
                <a:latin typeface="Arial" panose="020B0604020202020204" pitchFamily="34" charset="0"/>
                <a:cs typeface="Arial" panose="020B0604020202020204" pitchFamily="34" charset="0"/>
              </a:rPr>
              <a:t>cerveau</a:t>
            </a:r>
            <a:r>
              <a:rPr lang="fr-FR" altLang="en-US" dirty="0">
                <a:latin typeface="Arial" panose="020B0604020202020204" pitchFamily="34" charset="0"/>
                <a:cs typeface="Arial" panose="020B0604020202020204" pitchFamily="34" charset="0"/>
              </a:rPr>
              <a:t> est l’un des organes les plus touchés par le manque d’eau</a:t>
            </a:r>
          </a:p>
          <a:p>
            <a:pPr marL="342900" indent="-342900" algn="l">
              <a:buFont typeface="Wingdings" panose="05000000000000000000" pitchFamily="2" charset="2"/>
              <a:buChar char="Ø"/>
            </a:pPr>
            <a:r>
              <a:rPr lang="fr-FR" altLang="en-US" dirty="0">
                <a:latin typeface="Arial" panose="020B0604020202020204" pitchFamily="34" charset="0"/>
                <a:cs typeface="Arial" panose="020B0604020202020204" pitchFamily="34" charset="0"/>
              </a:rPr>
              <a:t>Les cellules cérébrales fonctionnent avec l’électricité et l’eau est un bon conducteur d’électricité.</a:t>
            </a:r>
          </a:p>
          <a:p>
            <a:pPr marL="342900" indent="-342900" algn="l">
              <a:buFont typeface="Wingdings" panose="05000000000000000000" pitchFamily="2" charset="2"/>
              <a:buChar char="Ø"/>
            </a:pPr>
            <a:r>
              <a:rPr lang="fr-FR" altLang="en-US" dirty="0">
                <a:latin typeface="Arial" panose="020B0604020202020204" pitchFamily="34" charset="0"/>
                <a:cs typeface="Arial" panose="020B0604020202020204" pitchFamily="34" charset="0"/>
              </a:rPr>
              <a:t>83-90 % de notre cerveau est constitué d’eau</a:t>
            </a:r>
            <a:endParaRPr lang="es-ES_trad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430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899437" y="637959"/>
            <a:ext cx="7402286" cy="910454"/>
          </a:xfrm>
        </p:spPr>
        <p:txBody>
          <a:bodyPr>
            <a:normAutofit/>
          </a:bodyPr>
          <a:lstStyle/>
          <a:p>
            <a:pPr algn="l"/>
            <a:r>
              <a:rPr lang="es-ES_tradnl" sz="3600" b="1" dirty="0">
                <a:latin typeface="Arial" panose="020B0604020202020204" pitchFamily="34" charset="0"/>
                <a:cs typeface="Arial" panose="020B0604020202020204" pitchFamily="34" charset="0"/>
              </a:rPr>
              <a:t>4. </a:t>
            </a:r>
            <a:r>
              <a:rPr lang="es-ES_tradnl" sz="3600" b="1" dirty="0" err="1">
                <a:latin typeface="Arial" panose="020B0604020202020204" pitchFamily="34" charset="0"/>
                <a:cs typeface="Arial" panose="020B0604020202020204" pitchFamily="34" charset="0"/>
              </a:rPr>
              <a:t>Nourrissez</a:t>
            </a:r>
            <a:r>
              <a:rPr lang="es-ES_tradnl" sz="3600" b="1" dirty="0">
                <a:latin typeface="Arial" panose="020B0604020202020204" pitchFamily="34" charset="0"/>
                <a:cs typeface="Arial" panose="020B0604020202020204" pitchFamily="34" charset="0"/>
              </a:rPr>
              <a:t>-le	</a:t>
            </a:r>
          </a:p>
        </p:txBody>
      </p:sp>
      <p:sp>
        <p:nvSpPr>
          <p:cNvPr id="3" name="Subtitle 2"/>
          <p:cNvSpPr>
            <a:spLocks noGrp="1"/>
          </p:cNvSpPr>
          <p:nvPr>
            <p:ph type="subTitle" idx="1"/>
            <p:custDataLst>
              <p:tags r:id="rId2"/>
            </p:custDataLst>
          </p:nvPr>
        </p:nvSpPr>
        <p:spPr>
          <a:xfrm>
            <a:off x="1970075" y="1635584"/>
            <a:ext cx="8689216" cy="1251539"/>
          </a:xfrm>
        </p:spPr>
        <p:txBody>
          <a:bodyPr>
            <a:noAutofit/>
          </a:bodyPr>
          <a:lstStyle/>
          <a:p>
            <a:pPr marL="457200" indent="-457200" algn="l">
              <a:buFont typeface="Wingdings" panose="05000000000000000000" pitchFamily="2" charset="2"/>
              <a:buChar char="Ø"/>
            </a:pPr>
            <a:r>
              <a:rPr lang="fr-FR" sz="2800" dirty="0">
                <a:latin typeface="Arial" panose="020B0604020202020204" pitchFamily="34" charset="0"/>
                <a:cs typeface="Arial" panose="020B0604020202020204" pitchFamily="34" charset="0"/>
              </a:rPr>
              <a:t>Nous sommes ce que nous mangeons, en d’autres termes, tout ce que nous ingérons sera pour le bien ou au détriment de notre corps.</a:t>
            </a:r>
            <a:endParaRPr lang="es-ES_tradnl" sz="2800" dirty="0">
              <a:latin typeface="Arial" panose="020B0604020202020204" pitchFamily="34" charset="0"/>
              <a:cs typeface="Arial" panose="020B0604020202020204" pitchFamily="34" charset="0"/>
            </a:endParaRPr>
          </a:p>
        </p:txBody>
      </p:sp>
      <p:pic>
        <p:nvPicPr>
          <p:cNvPr id="5" name="Picture 4"/>
          <p:cNvPicPr>
            <a:picLocks noChangeAspect="1"/>
          </p:cNvPicPr>
          <p:nvPr>
            <p:custDataLst>
              <p:tags r:id="rId3"/>
            </p:custDataLst>
          </p:nvPr>
        </p:nvPicPr>
        <p:blipFill>
          <a:blip r:embed="rId7">
            <a:extLst>
              <a:ext uri="{BEBA8EAE-BF5A-486C-A8C5-ECC9F3942E4B}">
                <a14:imgProps xmlns:a14="http://schemas.microsoft.com/office/drawing/2010/main">
                  <a14:imgLayer r:embed="rId8">
                    <a14:imgEffect>
                      <a14:backgroundRemoval t="0" b="99127" l="5195" r="93074"/>
                    </a14:imgEffect>
                  </a14:imgLayer>
                </a14:imgProps>
              </a:ext>
              <a:ext uri="{28A0092B-C50C-407E-A947-70E740481C1C}">
                <a14:useLocalDpi xmlns:a14="http://schemas.microsoft.com/office/drawing/2010/main" val="0"/>
              </a:ext>
            </a:extLst>
          </a:blip>
          <a:stretch>
            <a:fillRect/>
          </a:stretch>
        </p:blipFill>
        <p:spPr>
          <a:xfrm>
            <a:off x="0" y="4225834"/>
            <a:ext cx="2701595" cy="2678204"/>
          </a:xfrm>
          <a:prstGeom prst="rect">
            <a:avLst/>
          </a:prstGeom>
        </p:spPr>
      </p:pic>
      <p:sp>
        <p:nvSpPr>
          <p:cNvPr id="7" name="Rectangle 6"/>
          <p:cNvSpPr/>
          <p:nvPr>
            <p:custDataLst>
              <p:tags r:id="rId4"/>
            </p:custDataLst>
          </p:nvPr>
        </p:nvSpPr>
        <p:spPr>
          <a:xfrm>
            <a:off x="1899437" y="3958482"/>
            <a:ext cx="8911285" cy="954107"/>
          </a:xfrm>
          <a:prstGeom prst="rect">
            <a:avLst/>
          </a:prstGeom>
        </p:spPr>
        <p:txBody>
          <a:bodyPr wrap="square">
            <a:spAutoFit/>
          </a:bodyPr>
          <a:lstStyle/>
          <a:p>
            <a:pPr marL="457200" indent="-457200">
              <a:buFont typeface="Wingdings" panose="05000000000000000000" pitchFamily="2" charset="2"/>
              <a:buChar char="Ø"/>
            </a:pPr>
            <a:r>
              <a:rPr lang="fr-FR" sz="2800" dirty="0">
                <a:latin typeface="Arial" panose="020B0604020202020204" pitchFamily="34" charset="0"/>
                <a:cs typeface="Arial" panose="020B0604020202020204" pitchFamily="34" charset="0"/>
              </a:rPr>
              <a:t>Notre cerveau est nourri par les aliments qui lui parviennent grâce à la circulation sanguine.</a:t>
            </a:r>
            <a:endParaRPr lang="es-ES_tradnl" sz="2800" dirty="0">
              <a:latin typeface="Arial" panose="020B0604020202020204" pitchFamily="34" charset="0"/>
              <a:cs typeface="Arial" panose="020B0604020202020204" pitchFamily="34" charset="0"/>
            </a:endParaRPr>
          </a:p>
        </p:txBody>
      </p:sp>
      <p:sp>
        <p:nvSpPr>
          <p:cNvPr id="8" name="Rectangle 7"/>
          <p:cNvSpPr/>
          <p:nvPr>
            <p:custDataLst>
              <p:tags r:id="rId5"/>
            </p:custDataLst>
          </p:nvPr>
        </p:nvSpPr>
        <p:spPr>
          <a:xfrm>
            <a:off x="1899437" y="2887123"/>
            <a:ext cx="8865565" cy="954107"/>
          </a:xfrm>
          <a:prstGeom prst="rect">
            <a:avLst/>
          </a:prstGeom>
        </p:spPr>
        <p:txBody>
          <a:bodyPr wrap="square">
            <a:spAutoFit/>
          </a:bodyPr>
          <a:lstStyle/>
          <a:p>
            <a:pPr marL="457200" indent="-457200">
              <a:buFont typeface="Wingdings" panose="05000000000000000000" pitchFamily="2" charset="2"/>
              <a:buChar char="Ø"/>
              <a:defRPr/>
            </a:pPr>
            <a:r>
              <a:rPr lang="fr-FR" altLang="en-US" sz="2800" dirty="0">
                <a:latin typeface="Arial" panose="020B0604020202020204" pitchFamily="34" charset="0"/>
                <a:cs typeface="Arial" panose="020B0604020202020204" pitchFamily="34" charset="0"/>
              </a:rPr>
              <a:t>Les </a:t>
            </a:r>
            <a:r>
              <a:rPr lang="fr-FR" altLang="en-US" sz="2800" u="sng" dirty="0">
                <a:latin typeface="Arial" panose="020B0604020202020204" pitchFamily="34" charset="0"/>
                <a:cs typeface="Arial" panose="020B0604020202020204" pitchFamily="34" charset="0"/>
              </a:rPr>
              <a:t>aliments</a:t>
            </a:r>
            <a:r>
              <a:rPr lang="fr-FR" altLang="en-US" sz="2800" dirty="0">
                <a:latin typeface="Arial" panose="020B0604020202020204" pitchFamily="34" charset="0"/>
                <a:cs typeface="Arial" panose="020B0604020202020204" pitchFamily="34" charset="0"/>
              </a:rPr>
              <a:t> que nous ingérons deviennent une partie de nos </a:t>
            </a:r>
            <a:r>
              <a:rPr lang="fr-FR" altLang="en-US" sz="2800" u="sng" dirty="0">
                <a:latin typeface="Arial" panose="020B0604020202020204" pitchFamily="34" charset="0"/>
                <a:cs typeface="Arial" panose="020B0604020202020204" pitchFamily="34" charset="0"/>
              </a:rPr>
              <a:t>cellules</a:t>
            </a:r>
            <a:r>
              <a:rPr lang="fr-FR" altLang="en-US" sz="2800" dirty="0">
                <a:latin typeface="Arial" panose="020B0604020202020204" pitchFamily="34" charset="0"/>
                <a:cs typeface="Arial" panose="020B0604020202020204" pitchFamily="34" charset="0"/>
              </a:rPr>
              <a:t>, </a:t>
            </a:r>
            <a:r>
              <a:rPr lang="fr-FR" altLang="en-US" sz="2800" u="sng" dirty="0">
                <a:latin typeface="Arial" panose="020B0604020202020204" pitchFamily="34" charset="0"/>
                <a:cs typeface="Arial" panose="020B0604020202020204" pitchFamily="34" charset="0"/>
              </a:rPr>
              <a:t>tissus</a:t>
            </a:r>
            <a:r>
              <a:rPr lang="fr-FR" altLang="en-US" sz="2800" dirty="0">
                <a:latin typeface="Arial" panose="020B0604020202020204" pitchFamily="34" charset="0"/>
                <a:cs typeface="Arial" panose="020B0604020202020204" pitchFamily="34" charset="0"/>
              </a:rPr>
              <a:t> et </a:t>
            </a:r>
            <a:r>
              <a:rPr lang="fr-FR" altLang="en-US" sz="2800" u="sng" dirty="0">
                <a:latin typeface="Arial" panose="020B0604020202020204" pitchFamily="34" charset="0"/>
                <a:cs typeface="Arial" panose="020B0604020202020204" pitchFamily="34" charset="0"/>
              </a:rPr>
              <a:t>organes</a:t>
            </a:r>
            <a:r>
              <a:rPr lang="fr-FR" altLang="en-US" sz="2800" dirty="0">
                <a:latin typeface="Arial" panose="020B0604020202020204" pitchFamily="34" charset="0"/>
                <a:cs typeface="Arial" panose="020B0604020202020204" pitchFamily="34" charset="0"/>
              </a:rPr>
              <a:t>. </a:t>
            </a:r>
            <a:endParaRPr lang="es-ES" alt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1998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Grp="1" noChangeAspect="1"/>
          </p:cNvPicPr>
          <p:nvPr>
            <p:ph idx="1"/>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1354504" y="2771992"/>
            <a:ext cx="9554288" cy="408600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Rectangle 5"/>
          <p:cNvSpPr>
            <a:spLocks noChangeArrowheads="1"/>
          </p:cNvSpPr>
          <p:nvPr>
            <p:custDataLst>
              <p:tags r:id="rId2"/>
            </p:custDataLst>
          </p:nvPr>
        </p:nvSpPr>
        <p:spPr bwMode="auto">
          <a:xfrm>
            <a:off x="1596535" y="477631"/>
            <a:ext cx="9312257"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 typeface="Wingdings" panose="05000000000000000000" pitchFamily="2" charset="2"/>
              <a:buChar char="Ø"/>
            </a:pPr>
            <a:r>
              <a:rPr lang="fr-FR" altLang="en-US" sz="3400" dirty="0"/>
              <a:t>Les </a:t>
            </a:r>
            <a:r>
              <a:rPr lang="fr-FR" altLang="en-US" sz="3400" u="sng" dirty="0"/>
              <a:t>fruits</a:t>
            </a:r>
            <a:r>
              <a:rPr lang="fr-FR" altLang="en-US" sz="3400" dirty="0"/>
              <a:t> et </a:t>
            </a:r>
            <a:r>
              <a:rPr lang="fr-FR" altLang="en-US" sz="3400" u="sng" dirty="0"/>
              <a:t>légumes</a:t>
            </a:r>
            <a:r>
              <a:rPr lang="fr-FR" altLang="en-US" sz="3400" dirty="0"/>
              <a:t> jouent le rôle le </a:t>
            </a:r>
            <a:r>
              <a:rPr lang="fr-FR" altLang="en-US" sz="3400" u="sng" dirty="0"/>
              <a:t>plus</a:t>
            </a:r>
            <a:r>
              <a:rPr lang="fr-FR" altLang="en-US" sz="3400" dirty="0"/>
              <a:t> important à cet égard.</a:t>
            </a:r>
          </a:p>
          <a:p>
            <a:pPr>
              <a:spcBef>
                <a:spcPct val="0"/>
              </a:spcBef>
              <a:buFont typeface="Wingdings" panose="05000000000000000000" pitchFamily="2" charset="2"/>
              <a:buChar char="Ø"/>
            </a:pPr>
            <a:r>
              <a:rPr lang="fr-FR" altLang="en-US" sz="3400" dirty="0"/>
              <a:t>Utilisez l’arc-en-ciel des aliments, toutes les couleurs, chacun a un apport nutritionnel.</a:t>
            </a:r>
            <a:endParaRPr lang="es-MX" altLang="en-US" sz="3400" dirty="0"/>
          </a:p>
        </p:txBody>
      </p:sp>
      <p:pic>
        <p:nvPicPr>
          <p:cNvPr id="5" name="Picture 4"/>
          <p:cNvPicPr>
            <a:picLocks noChangeAspect="1"/>
          </p:cNvPicPr>
          <p:nvPr>
            <p:custDataLst>
              <p:tags r:id="rId3"/>
            </p:custDataLst>
          </p:nvPr>
        </p:nvPicPr>
        <p:blipFill>
          <a:blip r:embed="rId6" cstate="print">
            <a:extLst>
              <a:ext uri="{28A0092B-C50C-407E-A947-70E740481C1C}">
                <a14:useLocalDpi xmlns:a14="http://schemas.microsoft.com/office/drawing/2010/main" val="0"/>
              </a:ext>
            </a:extLst>
          </a:blip>
          <a:stretch>
            <a:fillRect/>
          </a:stretch>
        </p:blipFill>
        <p:spPr>
          <a:xfrm>
            <a:off x="302043" y="5381686"/>
            <a:ext cx="1921359" cy="1585461"/>
          </a:xfrm>
          <a:prstGeom prst="rect">
            <a:avLst/>
          </a:prstGeom>
        </p:spPr>
      </p:pic>
    </p:spTree>
    <p:extLst>
      <p:ext uri="{BB962C8B-B14F-4D97-AF65-F5344CB8AC3E}">
        <p14:creationId xmlns:p14="http://schemas.microsoft.com/office/powerpoint/2010/main" val="798086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custDataLst>
              <p:tags r:id="rId1"/>
            </p:custDataLst>
          </p:nvPr>
        </p:nvSpPr>
        <p:spPr>
          <a:xfrm>
            <a:off x="986974" y="460409"/>
            <a:ext cx="10435770" cy="4770537"/>
          </a:xfrm>
          <a:prstGeom prst="rect">
            <a:avLst/>
          </a:prstGeom>
        </p:spPr>
        <p:txBody>
          <a:bodyPr wrap="square">
            <a:spAutoFit/>
          </a:bodyPr>
          <a:lstStyle/>
          <a:p>
            <a:r>
              <a:rPr lang="fr-WINDIES" sz="3200" b="1" dirty="0">
                <a:latin typeface="Arial" panose="020B0604020202020204" pitchFamily="34" charset="0"/>
                <a:ea typeface="Calibri" panose="020F0502020204030204" pitchFamily="34" charset="0"/>
                <a:cs typeface="Arial" panose="020B0604020202020204" pitchFamily="34" charset="0"/>
              </a:rPr>
              <a:t>5. Reposez-le</a:t>
            </a:r>
          </a:p>
          <a:p>
            <a:endParaRPr lang="fr-WINDIES" sz="3200" dirty="0">
              <a:latin typeface="Arial" panose="020B0604020202020204" pitchFamily="34" charset="0"/>
              <a:ea typeface="Calibri" panose="020F0502020204030204" pitchFamily="34" charset="0"/>
              <a:cs typeface="Arial" panose="020B0604020202020204" pitchFamily="34" charset="0"/>
            </a:endParaRPr>
          </a:p>
          <a:p>
            <a:pPr marL="457200" indent="-457200">
              <a:buFont typeface="Wingdings" panose="05000000000000000000" pitchFamily="2" charset="2"/>
              <a:buChar char="Ø"/>
            </a:pPr>
            <a:r>
              <a:rPr lang="fr-WINDIES" sz="3000" dirty="0">
                <a:latin typeface="Arial" panose="020B0604020202020204" pitchFamily="34" charset="0"/>
                <a:ea typeface="Calibri" panose="020F0502020204030204" pitchFamily="34" charset="0"/>
                <a:cs typeface="Arial" panose="020B0604020202020204" pitchFamily="34" charset="0"/>
              </a:rPr>
              <a:t>Le repos est la </a:t>
            </a:r>
            <a:r>
              <a:rPr lang="fr-WINDIES" sz="3000" u="sng" dirty="0">
                <a:latin typeface="Arial" panose="020B0604020202020204" pitchFamily="34" charset="0"/>
                <a:ea typeface="Calibri" panose="020F0502020204030204" pitchFamily="34" charset="0"/>
                <a:cs typeface="Arial" panose="020B0604020202020204" pitchFamily="34" charset="0"/>
              </a:rPr>
              <a:t>cessation volontaire </a:t>
            </a:r>
            <a:r>
              <a:rPr lang="fr-WINDIES" sz="3000" dirty="0">
                <a:latin typeface="Arial" panose="020B0604020202020204" pitchFamily="34" charset="0"/>
                <a:ea typeface="Calibri" panose="020F0502020204030204" pitchFamily="34" charset="0"/>
                <a:cs typeface="Arial" panose="020B0604020202020204" pitchFamily="34" charset="0"/>
              </a:rPr>
              <a:t>de toute activité physique et mentale.</a:t>
            </a:r>
          </a:p>
          <a:p>
            <a:pPr marL="457200" indent="-457200">
              <a:buFont typeface="Wingdings" panose="05000000000000000000" pitchFamily="2" charset="2"/>
              <a:buChar char="Ø"/>
            </a:pPr>
            <a:r>
              <a:rPr lang="fr-WINDIES" sz="3000" dirty="0">
                <a:latin typeface="Arial" panose="020B0604020202020204" pitchFamily="34" charset="0"/>
                <a:ea typeface="Calibri" panose="020F0502020204030204" pitchFamily="34" charset="0"/>
                <a:cs typeface="Arial" panose="020B0604020202020204" pitchFamily="34" charset="0"/>
              </a:rPr>
              <a:t>Le mécanisme le plus </a:t>
            </a:r>
            <a:r>
              <a:rPr lang="fr-WINDIES" sz="3000" u="sng" dirty="0">
                <a:latin typeface="Arial" panose="020B0604020202020204" pitchFamily="34" charset="0"/>
                <a:ea typeface="Calibri" panose="020F0502020204030204" pitchFamily="34" charset="0"/>
                <a:cs typeface="Arial" panose="020B0604020202020204" pitchFamily="34" charset="0"/>
              </a:rPr>
              <a:t>efficace</a:t>
            </a:r>
            <a:r>
              <a:rPr lang="fr-WINDIES" sz="3000" dirty="0">
                <a:latin typeface="Arial" panose="020B0604020202020204" pitchFamily="34" charset="0"/>
                <a:ea typeface="Calibri" panose="020F0502020204030204" pitchFamily="34" charset="0"/>
                <a:cs typeface="Arial" panose="020B0604020202020204" pitchFamily="34" charset="0"/>
              </a:rPr>
              <a:t> que le corps humain utilise pour le </a:t>
            </a:r>
            <a:r>
              <a:rPr lang="fr-WINDIES" sz="3000" u="sng" dirty="0">
                <a:latin typeface="Arial" panose="020B0604020202020204" pitchFamily="34" charset="0"/>
                <a:ea typeface="Calibri" panose="020F0502020204030204" pitchFamily="34" charset="0"/>
                <a:cs typeface="Arial" panose="020B0604020202020204" pitchFamily="34" charset="0"/>
              </a:rPr>
              <a:t>repos</a:t>
            </a:r>
            <a:r>
              <a:rPr lang="fr-WINDIES" sz="3000" dirty="0">
                <a:latin typeface="Arial" panose="020B0604020202020204" pitchFamily="34" charset="0"/>
                <a:ea typeface="Calibri" panose="020F0502020204030204" pitchFamily="34" charset="0"/>
                <a:cs typeface="Arial" panose="020B0604020202020204" pitchFamily="34" charset="0"/>
              </a:rPr>
              <a:t> quotidien est le sommeil.</a:t>
            </a:r>
          </a:p>
          <a:p>
            <a:pPr marL="457200" indent="-457200">
              <a:buFont typeface="Wingdings" panose="05000000000000000000" pitchFamily="2" charset="2"/>
              <a:buChar char="Ø"/>
            </a:pPr>
            <a:r>
              <a:rPr lang="fr-WINDIES" sz="3000" dirty="0">
                <a:latin typeface="Arial" panose="020B0604020202020204" pitchFamily="34" charset="0"/>
                <a:ea typeface="Calibri" panose="020F0502020204030204" pitchFamily="34" charset="0"/>
                <a:cs typeface="Arial" panose="020B0604020202020204" pitchFamily="34" charset="0"/>
              </a:rPr>
              <a:t>Le sommeil est semblable à un atelier de </a:t>
            </a:r>
            <a:r>
              <a:rPr lang="fr-WINDIES" sz="3000" u="sng" dirty="0">
                <a:latin typeface="Arial" panose="020B0604020202020204" pitchFamily="34" charset="0"/>
                <a:ea typeface="Calibri" panose="020F0502020204030204" pitchFamily="34" charset="0"/>
                <a:cs typeface="Arial" panose="020B0604020202020204" pitchFamily="34" charset="0"/>
              </a:rPr>
              <a:t>réparation</a:t>
            </a:r>
            <a:r>
              <a:rPr lang="fr-WINDIES" sz="3000" dirty="0">
                <a:latin typeface="Arial" panose="020B0604020202020204" pitchFamily="34" charset="0"/>
                <a:ea typeface="Calibri" panose="020F0502020204030204" pitchFamily="34" charset="0"/>
                <a:cs typeface="Arial" panose="020B0604020202020204" pitchFamily="34" charset="0"/>
              </a:rPr>
              <a:t>. Pendant cette période, en plus de </a:t>
            </a:r>
            <a:r>
              <a:rPr lang="fr-WINDIES" sz="3000" u="sng" dirty="0">
                <a:latin typeface="Arial" panose="020B0604020202020204" pitchFamily="34" charset="0"/>
                <a:ea typeface="Calibri" panose="020F0502020204030204" pitchFamily="34" charset="0"/>
                <a:cs typeface="Arial" panose="020B0604020202020204" pitchFamily="34" charset="0"/>
              </a:rPr>
              <a:t>reprendre</a:t>
            </a:r>
            <a:r>
              <a:rPr lang="fr-WINDIES" sz="3000" dirty="0">
                <a:latin typeface="Arial" panose="020B0604020202020204" pitchFamily="34" charset="0"/>
                <a:ea typeface="Calibri" panose="020F0502020204030204" pitchFamily="34" charset="0"/>
                <a:cs typeface="Arial" panose="020B0604020202020204" pitchFamily="34" charset="0"/>
              </a:rPr>
              <a:t> des </a:t>
            </a:r>
            <a:r>
              <a:rPr lang="fr-WINDIES" sz="3000" u="sng" dirty="0">
                <a:latin typeface="Arial" panose="020B0604020202020204" pitchFamily="34" charset="0"/>
                <a:ea typeface="Calibri" panose="020F0502020204030204" pitchFamily="34" charset="0"/>
                <a:cs typeface="Arial" panose="020B0604020202020204" pitchFamily="34" charset="0"/>
              </a:rPr>
              <a:t>forces</a:t>
            </a:r>
            <a:r>
              <a:rPr lang="fr-WINDIES" sz="3000" dirty="0">
                <a:latin typeface="Arial" panose="020B0604020202020204" pitchFamily="34" charset="0"/>
                <a:ea typeface="Calibri" panose="020F0502020204030204" pitchFamily="34" charset="0"/>
                <a:cs typeface="Arial" panose="020B0604020202020204" pitchFamily="34" charset="0"/>
              </a:rPr>
              <a:t>, le corps répare les tissus et de nouvelles cellules se développent.</a:t>
            </a:r>
            <a:endParaRPr lang="fr-WINDIES" sz="3000" dirty="0">
              <a:latin typeface="Arial" panose="020B0604020202020204" pitchFamily="34" charset="0"/>
              <a:cs typeface="Arial" panose="020B0604020202020204" pitchFamily="34" charset="0"/>
            </a:endParaRPr>
          </a:p>
        </p:txBody>
      </p:sp>
      <p:pic>
        <p:nvPicPr>
          <p:cNvPr id="6" name="Picture 5"/>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182880" y="5117961"/>
            <a:ext cx="2108686" cy="1740039"/>
          </a:xfrm>
          <a:prstGeom prst="rect">
            <a:avLst/>
          </a:prstGeom>
        </p:spPr>
      </p:pic>
    </p:spTree>
    <p:extLst>
      <p:ext uri="{BB962C8B-B14F-4D97-AF65-F5344CB8AC3E}">
        <p14:creationId xmlns:p14="http://schemas.microsoft.com/office/powerpoint/2010/main" val="301409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custDataLst>
              <p:tags r:id="rId1"/>
            </p:custDataLst>
          </p:nvPr>
        </p:nvSpPr>
        <p:spPr>
          <a:xfrm>
            <a:off x="1124712" y="950278"/>
            <a:ext cx="9264396" cy="4298378"/>
          </a:xfrm>
        </p:spPr>
        <p:txBody>
          <a:bodyPr>
            <a:noAutofit/>
          </a:bodyPr>
          <a:lstStyle/>
          <a:p>
            <a:pPr marL="457200" indent="-457200" algn="l">
              <a:buFont typeface="Wingdings" panose="05000000000000000000" pitchFamily="2" charset="2"/>
              <a:buChar char="Ø"/>
            </a:pPr>
            <a:r>
              <a:rPr lang="fr-FR" sz="3200" dirty="0">
                <a:latin typeface="Arial" panose="020B0604020202020204" pitchFamily="34" charset="0"/>
                <a:cs typeface="Arial" panose="020B0604020202020204" pitchFamily="34" charset="0"/>
              </a:rPr>
              <a:t>Les </a:t>
            </a:r>
            <a:r>
              <a:rPr lang="fr-FR" sz="3200" u="sng" dirty="0">
                <a:latin typeface="Arial" panose="020B0604020202020204" pitchFamily="34" charset="0"/>
                <a:cs typeface="Arial" panose="020B0604020202020204" pitchFamily="34" charset="0"/>
              </a:rPr>
              <a:t>besoins</a:t>
            </a:r>
            <a:r>
              <a:rPr lang="fr-FR" sz="3200" dirty="0">
                <a:latin typeface="Arial" panose="020B0604020202020204" pitchFamily="34" charset="0"/>
                <a:cs typeface="Arial" panose="020B0604020202020204" pitchFamily="34" charset="0"/>
              </a:rPr>
              <a:t> en sommeil </a:t>
            </a:r>
            <a:r>
              <a:rPr lang="fr-FR" sz="3200" u="sng" dirty="0">
                <a:latin typeface="Arial" panose="020B0604020202020204" pitchFamily="34" charset="0"/>
                <a:cs typeface="Arial" panose="020B0604020202020204" pitchFamily="34" charset="0"/>
              </a:rPr>
              <a:t>varient</a:t>
            </a:r>
            <a:r>
              <a:rPr lang="fr-FR" sz="3200" dirty="0">
                <a:latin typeface="Arial" panose="020B0604020202020204" pitchFamily="34" charset="0"/>
                <a:cs typeface="Arial" panose="020B0604020202020204" pitchFamily="34" charset="0"/>
              </a:rPr>
              <a:t> avec l’âge.</a:t>
            </a:r>
          </a:p>
          <a:p>
            <a:pPr marL="457200" indent="-457200">
              <a:buFont typeface="Wingdings" panose="05000000000000000000" pitchFamily="2" charset="2"/>
              <a:buChar char="Ø"/>
            </a:pPr>
            <a:endParaRPr lang="fr-FR" sz="32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fr-FR" sz="3200" dirty="0">
                <a:latin typeface="Arial" panose="020B0604020202020204" pitchFamily="34" charset="0"/>
                <a:cs typeface="Arial" panose="020B0604020202020204" pitchFamily="34" charset="0"/>
              </a:rPr>
              <a:t>Adolescents (12 à 18 ans) - 8,5 à 9,5 heures</a:t>
            </a:r>
          </a:p>
          <a:p>
            <a:pPr marL="457200" indent="-457200">
              <a:buFont typeface="Wingdings" panose="05000000000000000000" pitchFamily="2" charset="2"/>
              <a:buChar char="Ø"/>
            </a:pPr>
            <a:endParaRPr lang="fr-FR" sz="3200"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Ø"/>
            </a:pPr>
            <a:r>
              <a:rPr lang="fr-FR" sz="3200" dirty="0">
                <a:latin typeface="Arial" panose="020B0604020202020204" pitchFamily="34" charset="0"/>
                <a:cs typeface="Arial" panose="020B0604020202020204" pitchFamily="34" charset="0"/>
              </a:rPr>
              <a:t>Il est très important que les enfants et les adolescents atteignent ce quota de sommeil, car pendant cette période, les enfants </a:t>
            </a:r>
            <a:r>
              <a:rPr lang="fr-FR" sz="3200" u="sng" dirty="0">
                <a:latin typeface="Arial" panose="020B0604020202020204" pitchFamily="34" charset="0"/>
                <a:cs typeface="Arial" panose="020B0604020202020204" pitchFamily="34" charset="0"/>
              </a:rPr>
              <a:t>excrètent</a:t>
            </a:r>
            <a:r>
              <a:rPr lang="fr-FR" sz="3200" dirty="0">
                <a:latin typeface="Arial" panose="020B0604020202020204" pitchFamily="34" charset="0"/>
                <a:cs typeface="Arial" panose="020B0604020202020204" pitchFamily="34" charset="0"/>
              </a:rPr>
              <a:t> une </a:t>
            </a:r>
            <a:r>
              <a:rPr lang="fr-FR" sz="3200" u="sng" dirty="0">
                <a:latin typeface="Arial" panose="020B0604020202020204" pitchFamily="34" charset="0"/>
                <a:cs typeface="Arial" panose="020B0604020202020204" pitchFamily="34" charset="0"/>
              </a:rPr>
              <a:t>hormone</a:t>
            </a:r>
            <a:r>
              <a:rPr lang="fr-FR" sz="3200" dirty="0">
                <a:latin typeface="Arial" panose="020B0604020202020204" pitchFamily="34" charset="0"/>
                <a:cs typeface="Arial" panose="020B0604020202020204" pitchFamily="34" charset="0"/>
              </a:rPr>
              <a:t> de </a:t>
            </a:r>
            <a:r>
              <a:rPr lang="fr-FR" sz="3200" u="sng" dirty="0">
                <a:latin typeface="Arial" panose="020B0604020202020204" pitchFamily="34" charset="0"/>
                <a:cs typeface="Arial" panose="020B0604020202020204" pitchFamily="34" charset="0"/>
              </a:rPr>
              <a:t>croissance</a:t>
            </a:r>
            <a:r>
              <a:rPr lang="fr-FR" sz="3200" dirty="0">
                <a:latin typeface="Arial" panose="020B0604020202020204" pitchFamily="34" charset="0"/>
                <a:cs typeface="Arial" panose="020B0604020202020204" pitchFamily="34" charset="0"/>
              </a:rPr>
              <a:t>.</a:t>
            </a:r>
            <a:endParaRPr lang="es-ES_tradnl" altLang="en-US" sz="3200" dirty="0">
              <a:latin typeface="Arial" panose="020B0604020202020204" pitchFamily="34" charset="0"/>
              <a:cs typeface="Arial" panose="020B0604020202020204" pitchFamily="34" charset="0"/>
            </a:endParaRPr>
          </a:p>
        </p:txBody>
      </p:sp>
      <p:pic>
        <p:nvPicPr>
          <p:cNvPr id="5" name="Picture 4"/>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1" y="5172671"/>
            <a:ext cx="2220686" cy="1832458"/>
          </a:xfrm>
          <a:prstGeom prst="rect">
            <a:avLst/>
          </a:prstGeom>
        </p:spPr>
      </p:pic>
    </p:spTree>
    <p:extLst>
      <p:ext uri="{BB962C8B-B14F-4D97-AF65-F5344CB8AC3E}">
        <p14:creationId xmlns:p14="http://schemas.microsoft.com/office/powerpoint/2010/main" val="802016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0" y="2548467"/>
            <a:ext cx="3365500" cy="4487333"/>
          </a:xfrm>
          <a:prstGeom prst="rect">
            <a:avLst/>
          </a:prstGeom>
          <a:ln>
            <a:noFill/>
          </a:ln>
          <a:effectLst>
            <a:softEdge rad="112500"/>
          </a:effectLst>
        </p:spPr>
      </p:pic>
      <p:sp>
        <p:nvSpPr>
          <p:cNvPr id="7" name="Rectangle 6"/>
          <p:cNvSpPr/>
          <p:nvPr>
            <p:custDataLst>
              <p:tags r:id="rId2"/>
            </p:custDataLst>
          </p:nvPr>
        </p:nvSpPr>
        <p:spPr>
          <a:xfrm>
            <a:off x="4499429" y="2290712"/>
            <a:ext cx="6531428" cy="2554545"/>
          </a:xfrm>
          <a:prstGeom prst="rect">
            <a:avLst/>
          </a:prstGeom>
        </p:spPr>
        <p:txBody>
          <a:bodyPr wrap="square">
            <a:spAutoFit/>
          </a:bodyPr>
          <a:lstStyle/>
          <a:p>
            <a:r>
              <a:rPr lang="fr-FR" sz="3200" dirty="0">
                <a:latin typeface="Arial" panose="020B0604020202020204" pitchFamily="34" charset="0"/>
                <a:cs typeface="Arial" panose="020B0604020202020204" pitchFamily="34" charset="0"/>
              </a:rPr>
              <a:t>Proverbes 23:26 </a:t>
            </a:r>
          </a:p>
          <a:p>
            <a:r>
              <a:rPr lang="fr-FR" sz="3200" dirty="0">
                <a:latin typeface="Arial" panose="020B0604020202020204" pitchFamily="34" charset="0"/>
                <a:cs typeface="Arial" panose="020B0604020202020204" pitchFamily="34" charset="0"/>
              </a:rPr>
              <a:t/>
            </a:r>
            <a:br>
              <a:rPr lang="fr-FR" sz="3200" dirty="0">
                <a:latin typeface="Arial" panose="020B0604020202020204" pitchFamily="34" charset="0"/>
                <a:cs typeface="Arial" panose="020B0604020202020204" pitchFamily="34" charset="0"/>
              </a:rPr>
            </a:br>
            <a:r>
              <a:rPr lang="fr-FR" sz="3200" dirty="0">
                <a:latin typeface="Arial" panose="020B0604020202020204" pitchFamily="34" charset="0"/>
                <a:cs typeface="Arial" panose="020B0604020202020204" pitchFamily="34" charset="0"/>
              </a:rPr>
              <a:t>« Mon fils, donne-moi </a:t>
            </a:r>
            <a:r>
              <a:rPr lang="fr-FR" sz="3200" b="1" u="sng" dirty="0">
                <a:latin typeface="Arial" panose="020B0604020202020204" pitchFamily="34" charset="0"/>
                <a:cs typeface="Arial" panose="020B0604020202020204" pitchFamily="34" charset="0"/>
              </a:rPr>
              <a:t>ton cœur</a:t>
            </a:r>
            <a:r>
              <a:rPr lang="fr-FR" sz="3200" dirty="0">
                <a:latin typeface="Arial" panose="020B0604020202020204" pitchFamily="34" charset="0"/>
                <a:cs typeface="Arial" panose="020B0604020202020204" pitchFamily="34" charset="0"/>
              </a:rPr>
              <a:t>, et que tes yeux se plaisent dans mes voies. »</a:t>
            </a:r>
          </a:p>
        </p:txBody>
      </p:sp>
      <p:pic>
        <p:nvPicPr>
          <p:cNvPr id="5" name="Picture 4"/>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9548948" y="4841731"/>
            <a:ext cx="2779123" cy="2293268"/>
          </a:xfrm>
          <a:prstGeom prst="rect">
            <a:avLst/>
          </a:prstGeom>
        </p:spPr>
      </p:pic>
      <p:sp>
        <p:nvSpPr>
          <p:cNvPr id="2" name="TextBox 1"/>
          <p:cNvSpPr txBox="1"/>
          <p:nvPr>
            <p:custDataLst>
              <p:tags r:id="rId4"/>
            </p:custDataLst>
          </p:nvPr>
        </p:nvSpPr>
        <p:spPr>
          <a:xfrm>
            <a:off x="522514" y="627017"/>
            <a:ext cx="6230983" cy="646331"/>
          </a:xfrm>
          <a:prstGeom prst="rect">
            <a:avLst/>
          </a:prstGeom>
          <a:noFill/>
        </p:spPr>
        <p:txBody>
          <a:bodyPr wrap="square" rtlCol="0">
            <a:spAutoFit/>
          </a:bodyPr>
          <a:lstStyle/>
          <a:p>
            <a:r>
              <a:rPr lang="es-ES_tradnl" sz="3600" dirty="0" err="1">
                <a:latin typeface="Arial" panose="020B0604020202020204" pitchFamily="34" charset="0"/>
                <a:cs typeface="Arial" panose="020B0604020202020204" pitchFamily="34" charset="0"/>
              </a:rPr>
              <a:t>Conclusion</a:t>
            </a:r>
            <a:endParaRPr lang="es-ES_tradnl"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7817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custDataLst>
              <p:tags r:id="rId1"/>
            </p:custDataLst>
          </p:nvPr>
        </p:nvSpPr>
        <p:spPr>
          <a:xfrm>
            <a:off x="1889760" y="1971449"/>
            <a:ext cx="9144000" cy="2387600"/>
          </a:xfrm>
        </p:spPr>
        <p:txBody>
          <a:bodyPr>
            <a:normAutofit fontScale="90000"/>
          </a:bodyPr>
          <a:lstStyle/>
          <a:p>
            <a:r>
              <a:rPr lang="fr-FR" dirty="0"/>
              <a:t>Dans la Bible, le cœur se réfère à l’intellect, pas aux sentiments et aux émotions</a:t>
            </a:r>
            <a:endParaRPr lang="es-ES_tradnl" dirty="0"/>
          </a:p>
        </p:txBody>
      </p:sp>
      <p:sp>
        <p:nvSpPr>
          <p:cNvPr id="7" name="Subtitle 6"/>
          <p:cNvSpPr>
            <a:spLocks noGrp="1"/>
          </p:cNvSpPr>
          <p:nvPr>
            <p:ph type="subTitle" idx="1"/>
            <p:custDataLst>
              <p:tags r:id="rId2"/>
            </p:custDataLst>
          </p:nvPr>
        </p:nvSpPr>
        <p:spPr>
          <a:xfrm>
            <a:off x="3048000" y="5195707"/>
            <a:ext cx="9144000" cy="486636"/>
          </a:xfrm>
        </p:spPr>
        <p:txBody>
          <a:bodyPr/>
          <a:lstStyle/>
          <a:p>
            <a:r>
              <a:rPr lang="es-ES_tradnl" dirty="0"/>
              <a:t>Biblia de estudio de la Universidad de Andrews, p. 754 (2:2)</a:t>
            </a:r>
          </a:p>
        </p:txBody>
      </p:sp>
      <p:pic>
        <p:nvPicPr>
          <p:cNvPr id="5" name="Picture 4"/>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9327" y="5090051"/>
            <a:ext cx="2381613" cy="1965252"/>
          </a:xfrm>
          <a:prstGeom prst="rect">
            <a:avLst/>
          </a:prstGeom>
        </p:spPr>
      </p:pic>
    </p:spTree>
    <p:extLst>
      <p:ext uri="{BB962C8B-B14F-4D97-AF65-F5344CB8AC3E}">
        <p14:creationId xmlns:p14="http://schemas.microsoft.com/office/powerpoint/2010/main" val="24017002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custDataLst>
              <p:tags r:id="rId1"/>
            </p:custDataLst>
          </p:nvPr>
        </p:nvSpPr>
        <p:spPr>
          <a:xfrm>
            <a:off x="1624147" y="1062164"/>
            <a:ext cx="6096000" cy="1200329"/>
          </a:xfrm>
          <a:prstGeom prst="rect">
            <a:avLst/>
          </a:prstGeom>
        </p:spPr>
        <p:txBody>
          <a:bodyPr>
            <a:spAutoFit/>
          </a:bodyPr>
          <a:lstStyle/>
          <a:p>
            <a:r>
              <a:rPr lang="fr-WINDIES" sz="3600" dirty="0">
                <a:latin typeface="Arial" panose="020B0604020202020204" pitchFamily="34" charset="0"/>
                <a:cs typeface="Arial" panose="020B0604020202020204" pitchFamily="34" charset="0"/>
              </a:rPr>
              <a:t>N’oublie pas :</a:t>
            </a:r>
            <a:br>
              <a:rPr lang="fr-WINDIES" sz="3600" dirty="0">
                <a:latin typeface="Arial" panose="020B0604020202020204" pitchFamily="34" charset="0"/>
                <a:cs typeface="Arial" panose="020B0604020202020204" pitchFamily="34" charset="0"/>
              </a:rPr>
            </a:br>
            <a:endParaRPr lang="fr-WINDIES" sz="3600" dirty="0">
              <a:latin typeface="Arial" panose="020B0604020202020204" pitchFamily="34" charset="0"/>
              <a:cs typeface="Arial" panose="020B0604020202020204" pitchFamily="34" charset="0"/>
            </a:endParaRPr>
          </a:p>
        </p:txBody>
      </p:sp>
      <p:pic>
        <p:nvPicPr>
          <p:cNvPr id="7" name="Picture 6"/>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9604466" y="4627371"/>
            <a:ext cx="2779123" cy="2293268"/>
          </a:xfrm>
          <a:prstGeom prst="rect">
            <a:avLst/>
          </a:prstGeom>
        </p:spPr>
      </p:pic>
      <p:sp>
        <p:nvSpPr>
          <p:cNvPr id="8" name="Title 5"/>
          <p:cNvSpPr>
            <a:spLocks noGrp="1"/>
          </p:cNvSpPr>
          <p:nvPr>
            <p:ph type="ctrTitle"/>
            <p:custDataLst>
              <p:tags r:id="rId3"/>
            </p:custDataLst>
          </p:nvPr>
        </p:nvSpPr>
        <p:spPr>
          <a:xfrm>
            <a:off x="1624147" y="1576819"/>
            <a:ext cx="10167257" cy="2387600"/>
          </a:xfrm>
        </p:spPr>
        <p:txBody>
          <a:bodyPr>
            <a:noAutofit/>
          </a:bodyPr>
          <a:lstStyle/>
          <a:p>
            <a:r>
              <a:rPr lang="fr-FR" sz="3600" i="1" dirty="0">
                <a:latin typeface="Arial" panose="020B0604020202020204" pitchFamily="34" charset="0"/>
                <a:cs typeface="Arial" panose="020B0604020202020204" pitchFamily="34" charset="0"/>
              </a:rPr>
              <a:t/>
            </a:r>
            <a:br>
              <a:rPr lang="fr-FR" sz="3600" i="1" dirty="0">
                <a:latin typeface="Arial" panose="020B0604020202020204" pitchFamily="34" charset="0"/>
                <a:cs typeface="Arial" panose="020B0604020202020204" pitchFamily="34" charset="0"/>
              </a:rPr>
            </a:br>
            <a:r>
              <a:rPr lang="fr-FR" sz="3600" i="1" dirty="0">
                <a:latin typeface="Arial" panose="020B0604020202020204" pitchFamily="34" charset="0"/>
                <a:cs typeface="Arial" panose="020B0604020202020204" pitchFamily="34" charset="0"/>
              </a:rPr>
              <a:t/>
            </a:r>
            <a:br>
              <a:rPr lang="fr-FR" sz="3600" i="1" dirty="0">
                <a:latin typeface="Arial" panose="020B0604020202020204" pitchFamily="34" charset="0"/>
                <a:cs typeface="Arial" panose="020B0604020202020204" pitchFamily="34" charset="0"/>
              </a:rPr>
            </a:br>
            <a:r>
              <a:rPr lang="fr-FR" sz="3600" i="1" dirty="0">
                <a:latin typeface="Arial" panose="020B0604020202020204" pitchFamily="34" charset="0"/>
                <a:cs typeface="Arial" panose="020B0604020202020204" pitchFamily="34" charset="0"/>
              </a:rPr>
              <a:t>Garde ton cœur plus que toute autre chose, car de lui viennent les sources de la vie.</a:t>
            </a:r>
            <a:br>
              <a:rPr lang="fr-FR" sz="3600" i="1" dirty="0">
                <a:latin typeface="Arial" panose="020B0604020202020204" pitchFamily="34" charset="0"/>
                <a:cs typeface="Arial" panose="020B0604020202020204" pitchFamily="34" charset="0"/>
              </a:rPr>
            </a:br>
            <a:r>
              <a:rPr lang="fr-FR" sz="2800" i="1" dirty="0">
                <a:latin typeface="Arial" panose="020B0604020202020204" pitchFamily="34" charset="0"/>
                <a:cs typeface="Arial" panose="020B0604020202020204" pitchFamily="34" charset="0"/>
              </a:rPr>
              <a:t>Proverbes 4:23 </a:t>
            </a:r>
            <a:endParaRPr lang="fr-FR" sz="3600" dirty="0">
              <a:latin typeface="Arial" panose="020B0604020202020204" pitchFamily="34" charset="0"/>
              <a:cs typeface="Arial" panose="020B0604020202020204" pitchFamily="34" charset="0"/>
            </a:endParaRPr>
          </a:p>
        </p:txBody>
      </p:sp>
      <p:pic>
        <p:nvPicPr>
          <p:cNvPr id="10" name="Picture 9"/>
          <p:cNvPicPr>
            <a:picLocks noChangeAspect="1"/>
          </p:cNvPicPr>
          <p:nvPr>
            <p:custDataLst>
              <p:tags r:id="rId4"/>
            </p:custDataLst>
          </p:nvPr>
        </p:nvPicPr>
        <p:blipFill>
          <a:blip r:embed="rId7">
            <a:extLst>
              <a:ext uri="{BEBA8EAE-BF5A-486C-A8C5-ECC9F3942E4B}">
                <a14:imgProps xmlns:a14="http://schemas.microsoft.com/office/drawing/2010/main">
                  <a14:imgLayer r:embed="rId8">
                    <a14:imgEffect>
                      <a14:backgroundRemoval t="7752" b="100000" l="2740" r="88356">
                        <a14:foregroundMark x1="48630" y1="79070" x2="57534" y2="87597"/>
                        <a14:foregroundMark x1="52055" y1="81395" x2="52055" y2="81395"/>
                        <a14:foregroundMark x1="19178" y1="62016" x2="21918" y2="62016"/>
                      </a14:backgroundRemoval>
                    </a14:imgEffect>
                  </a14:imgLayer>
                </a14:imgProps>
              </a:ext>
              <a:ext uri="{28A0092B-C50C-407E-A947-70E740481C1C}">
                <a14:useLocalDpi xmlns:a14="http://schemas.microsoft.com/office/drawing/2010/main" val="0"/>
              </a:ext>
            </a:extLst>
          </a:blip>
          <a:stretch>
            <a:fillRect/>
          </a:stretch>
        </p:blipFill>
        <p:spPr>
          <a:xfrm flipH="1">
            <a:off x="-1042579" y="2925445"/>
            <a:ext cx="5333453" cy="4881058"/>
          </a:xfrm>
          <a:prstGeom prst="rect">
            <a:avLst/>
          </a:prstGeom>
        </p:spPr>
      </p:pic>
    </p:spTree>
    <p:extLst>
      <p:ext uri="{BB962C8B-B14F-4D97-AF65-F5344CB8AC3E}">
        <p14:creationId xmlns:p14="http://schemas.microsoft.com/office/powerpoint/2010/main" val="24810849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p:txBody>
          <a:bodyPr/>
          <a:lstStyle/>
          <a:p>
            <a:r>
              <a:rPr lang="es-ES_tradnl" dirty="0"/>
              <a:t>AMEN !!</a:t>
            </a:r>
          </a:p>
        </p:txBody>
      </p:sp>
      <p:pic>
        <p:nvPicPr>
          <p:cNvPr id="5" name="Picture 4"/>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0" y="4632326"/>
            <a:ext cx="2779123" cy="2293268"/>
          </a:xfrm>
          <a:prstGeom prst="rect">
            <a:avLst/>
          </a:prstGeom>
        </p:spPr>
      </p:pic>
    </p:spTree>
    <p:extLst>
      <p:ext uri="{BB962C8B-B14F-4D97-AF65-F5344CB8AC3E}">
        <p14:creationId xmlns:p14="http://schemas.microsoft.com/office/powerpoint/2010/main" val="546009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131479" y="1103477"/>
            <a:ext cx="10297886" cy="3789271"/>
          </a:xfrm>
        </p:spPr>
        <p:txBody>
          <a:bodyPr>
            <a:noAutofit/>
          </a:bodyPr>
          <a:lstStyle/>
          <a:p>
            <a:pPr marL="457200" indent="-457200" algn="l">
              <a:buFont typeface="Wingdings" panose="05000000000000000000" pitchFamily="2" charset="2"/>
              <a:buChar char="Ø"/>
            </a:pPr>
            <a:r>
              <a:rPr lang="fr-FR" sz="3200" dirty="0">
                <a:latin typeface="Arial" panose="020B0604020202020204" pitchFamily="34" charset="0"/>
                <a:cs typeface="Arial" panose="020B0604020202020204" pitchFamily="34" charset="0"/>
              </a:rPr>
              <a:t>Cependant, le sage Salomon n’avait pas tout à fait tort, quand il a dit : « Garde ton cœur », car il y a une relation étroite entre l’esprit et le cœur.</a:t>
            </a:r>
            <a:br>
              <a:rPr lang="fr-FR" sz="3200" dirty="0">
                <a:latin typeface="Arial" panose="020B0604020202020204" pitchFamily="34" charset="0"/>
                <a:cs typeface="Arial" panose="020B0604020202020204" pitchFamily="34" charset="0"/>
              </a:rPr>
            </a:br>
            <a:r>
              <a:rPr lang="es-ES_tradnl" sz="3200" dirty="0">
                <a:latin typeface="Arial" panose="020B0604020202020204" pitchFamily="34" charset="0"/>
                <a:cs typeface="Arial" panose="020B0604020202020204" pitchFamily="34" charset="0"/>
              </a:rPr>
              <a:t/>
            </a:r>
            <a:br>
              <a:rPr lang="es-ES_tradnl" sz="3200" dirty="0">
                <a:latin typeface="Arial" panose="020B0604020202020204" pitchFamily="34" charset="0"/>
                <a:cs typeface="Arial" panose="020B0604020202020204" pitchFamily="34" charset="0"/>
              </a:rPr>
            </a:br>
            <a:r>
              <a:rPr lang="es-ES_tradnl" sz="3200" dirty="0" err="1">
                <a:latin typeface="Arial" panose="020B0604020202020204" pitchFamily="34" charset="0"/>
                <a:cs typeface="Arial" panose="020B0604020202020204" pitchFamily="34" charset="0"/>
              </a:rPr>
              <a:t>Il</a:t>
            </a:r>
            <a:r>
              <a:rPr lang="es-ES_tradnl" sz="3200" dirty="0">
                <a:latin typeface="Arial" panose="020B0604020202020204" pitchFamily="34" charset="0"/>
                <a:cs typeface="Arial" panose="020B0604020202020204" pitchFamily="34" charset="0"/>
              </a:rPr>
              <a:t> </a:t>
            </a:r>
            <a:r>
              <a:rPr lang="fr-FR" sz="3200" dirty="0">
                <a:latin typeface="Arial" panose="020B0604020202020204" pitchFamily="34" charset="0"/>
                <a:cs typeface="Arial" panose="020B0604020202020204" pitchFamily="34" charset="0"/>
              </a:rPr>
              <a:t>y a environ 40 000 cellules nerveuses dans le cœur, de nombreux scientifiques disent que le cœur a son propre cerveau.</a:t>
            </a:r>
            <a:endParaRPr lang="es-ES_tradnl" sz="3200" dirty="0">
              <a:latin typeface="Arial" panose="020B0604020202020204" pitchFamily="34" charset="0"/>
              <a:cs typeface="Arial" panose="020B0604020202020204" pitchFamily="34" charset="0"/>
            </a:endParaRPr>
          </a:p>
        </p:txBody>
      </p:sp>
      <p:pic>
        <p:nvPicPr>
          <p:cNvPr id="5" name="Picture 4"/>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9327" y="5090051"/>
            <a:ext cx="2381613" cy="1965252"/>
          </a:xfrm>
          <a:prstGeom prst="rect">
            <a:avLst/>
          </a:prstGeom>
        </p:spPr>
      </p:pic>
    </p:spTree>
    <p:extLst>
      <p:ext uri="{BB962C8B-B14F-4D97-AF65-F5344CB8AC3E}">
        <p14:creationId xmlns:p14="http://schemas.microsoft.com/office/powerpoint/2010/main" val="703233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561703" y="0"/>
            <a:ext cx="11168743" cy="6889616"/>
          </a:xfrm>
          <a:prstGeom prst="rect">
            <a:avLst/>
          </a:prstGeom>
          <a:ln>
            <a:noFill/>
          </a:ln>
          <a:effectLst>
            <a:softEdge rad="112500"/>
          </a:effectLst>
        </p:spPr>
      </p:pic>
      <p:sp>
        <p:nvSpPr>
          <p:cNvPr id="2" name="Title 1"/>
          <p:cNvSpPr>
            <a:spLocks noGrp="1"/>
          </p:cNvSpPr>
          <p:nvPr>
            <p:ph type="ctrTitle"/>
            <p:custDataLst>
              <p:tags r:id="rId2"/>
            </p:custDataLst>
          </p:nvPr>
        </p:nvSpPr>
        <p:spPr>
          <a:xfrm>
            <a:off x="3251198" y="317711"/>
            <a:ext cx="5689602" cy="1093335"/>
          </a:xfrm>
        </p:spPr>
        <p:txBody>
          <a:bodyPr>
            <a:normAutofit/>
          </a:bodyPr>
          <a:lstStyle/>
          <a:p>
            <a:r>
              <a:rPr lang="fr-FR" sz="3600" dirty="0">
                <a:solidFill>
                  <a:schemeClr val="bg1"/>
                </a:solidFill>
                <a:latin typeface="Arial" panose="020B0604020202020204" pitchFamily="34" charset="0"/>
                <a:cs typeface="Arial" panose="020B0604020202020204" pitchFamily="34" charset="0"/>
              </a:rPr>
              <a:t>Notre cerveau est la tour de contrôle de notre corps</a:t>
            </a:r>
            <a:endParaRPr lang="es-ES_tradnl" sz="36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8807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59327" y="5090051"/>
            <a:ext cx="2381613" cy="1965252"/>
          </a:xfrm>
          <a:prstGeom prst="rect">
            <a:avLst/>
          </a:prstGeom>
        </p:spPr>
      </p:pic>
      <p:sp>
        <p:nvSpPr>
          <p:cNvPr id="6" name="Subtitle 2">
            <a:extLst>
              <a:ext uri="{FF2B5EF4-FFF2-40B4-BE49-F238E27FC236}">
                <a16:creationId xmlns="" xmlns:a16="http://schemas.microsoft.com/office/drawing/2014/main" id="{4FCB82DC-FE96-47ED-9906-A8C58C03D3D0}"/>
              </a:ext>
            </a:extLst>
          </p:cNvPr>
          <p:cNvSpPr>
            <a:spLocks noGrp="1"/>
          </p:cNvSpPr>
          <p:nvPr>
            <p:ph type="subTitle" idx="1"/>
            <p:custDataLst>
              <p:tags r:id="rId2"/>
            </p:custDataLst>
          </p:nvPr>
        </p:nvSpPr>
        <p:spPr>
          <a:xfrm>
            <a:off x="1484000" y="715620"/>
            <a:ext cx="9803098" cy="5426759"/>
          </a:xfrm>
        </p:spPr>
        <p:txBody>
          <a:bodyPr>
            <a:noAutofit/>
          </a:bodyPr>
          <a:lstStyle/>
          <a:p>
            <a:pPr algn="l"/>
            <a:r>
              <a:rPr lang="fr-FR" sz="2800" dirty="0">
                <a:latin typeface="Arial" panose="020B0604020202020204" pitchFamily="34" charset="0"/>
                <a:cs typeface="Arial" panose="020B0604020202020204" pitchFamily="34" charset="0"/>
              </a:rPr>
              <a:t>Bien que le cerveau humain moyen ne pèse que 1,4 kg, ce qui ne représente que </a:t>
            </a:r>
            <a:endParaRPr lang="es-ES_tradnl" sz="2800" dirty="0">
              <a:latin typeface="Arial" panose="020B0604020202020204" pitchFamily="34" charset="0"/>
              <a:cs typeface="Arial" panose="020B0604020202020204" pitchFamily="34" charset="0"/>
            </a:endParaRPr>
          </a:p>
          <a:p>
            <a:pPr marL="457200" indent="-457200" algn="l">
              <a:buFont typeface="Wingdings" panose="05000000000000000000" pitchFamily="2" charset="2"/>
              <a:buChar char="Ø"/>
            </a:pPr>
            <a:r>
              <a:rPr lang="fr-FR" sz="2800" dirty="0">
                <a:latin typeface="Arial" panose="020B0604020202020204" pitchFamily="34" charset="0"/>
                <a:cs typeface="Arial" panose="020B0604020202020204" pitchFamily="34" charset="0"/>
              </a:rPr>
              <a:t>2 % du poids du corps,</a:t>
            </a:r>
          </a:p>
          <a:p>
            <a:pPr marL="457200" indent="-457200" algn="l">
              <a:buFont typeface="Wingdings" panose="05000000000000000000" pitchFamily="2" charset="2"/>
              <a:buChar char="Ø"/>
            </a:pPr>
            <a:r>
              <a:rPr lang="fr-FR" sz="2800" dirty="0">
                <a:latin typeface="Arial" panose="020B0604020202020204" pitchFamily="34" charset="0"/>
                <a:cs typeface="Arial" panose="020B0604020202020204" pitchFamily="34" charset="0"/>
              </a:rPr>
              <a:t>il consomme 25 % de l’oxygène du corps,</a:t>
            </a:r>
          </a:p>
          <a:p>
            <a:pPr marL="457200" indent="-457200" algn="l">
              <a:buFont typeface="Wingdings" panose="05000000000000000000" pitchFamily="2" charset="2"/>
              <a:buChar char="Ø"/>
            </a:pPr>
            <a:r>
              <a:rPr lang="fr-FR" sz="2800" dirty="0">
                <a:latin typeface="Arial" panose="020B0604020202020204" pitchFamily="34" charset="0"/>
                <a:cs typeface="Arial" panose="020B0604020202020204" pitchFamily="34" charset="0"/>
              </a:rPr>
              <a:t>25 % des nutriments disponibles du corps,</a:t>
            </a:r>
          </a:p>
          <a:p>
            <a:pPr marL="457200" indent="-457200" algn="l">
              <a:buFont typeface="Wingdings" panose="05000000000000000000" pitchFamily="2" charset="2"/>
              <a:buChar char="Ø"/>
            </a:pPr>
            <a:r>
              <a:rPr lang="fr-FR" sz="2800" dirty="0">
                <a:latin typeface="Arial" panose="020B0604020202020204" pitchFamily="34" charset="0"/>
                <a:cs typeface="Arial" panose="020B0604020202020204" pitchFamily="34" charset="0"/>
              </a:rPr>
              <a:t>et 70 % du glucose du corps.</a:t>
            </a:r>
            <a:r>
              <a:rPr lang="es-ES_tradnl" sz="2800" dirty="0">
                <a:latin typeface="Arial" panose="020B0604020202020204" pitchFamily="34" charset="0"/>
                <a:cs typeface="Arial" panose="020B0604020202020204" pitchFamily="34" charset="0"/>
              </a:rPr>
              <a:t> </a:t>
            </a:r>
          </a:p>
          <a:p>
            <a:pPr algn="l"/>
            <a:r>
              <a:rPr lang="fr-FR" sz="2800" dirty="0">
                <a:latin typeface="Arial" panose="020B0604020202020204" pitchFamily="34" charset="0"/>
                <a:cs typeface="Arial" panose="020B0604020202020204" pitchFamily="34" charset="0"/>
              </a:rPr>
              <a:t>Il y a plus de 160 000 km de vaisseaux sanguins, capillaires et autres systèmes de transport dans le cerveau, et 750 ml de sang circulent dans le cerveau chaque minute.</a:t>
            </a:r>
            <a:endParaRPr lang="es-ES_tradnl" sz="2800" dirty="0">
              <a:latin typeface="Arial" panose="020B0604020202020204" pitchFamily="34" charset="0"/>
              <a:cs typeface="Arial" panose="020B0604020202020204" pitchFamily="34" charset="0"/>
            </a:endParaRPr>
          </a:p>
          <a:p>
            <a:pPr algn="l"/>
            <a:r>
              <a:rPr lang="en-US" sz="2800" dirty="0">
                <a:latin typeface="Arial" panose="020B0604020202020204" pitchFamily="34" charset="0"/>
                <a:cs typeface="Arial" panose="020B0604020202020204" pitchFamily="34" charset="0"/>
              </a:rPr>
              <a:t>	</a:t>
            </a:r>
            <a:r>
              <a:rPr lang="fr-FR" sz="2800" u="sng" dirty="0">
                <a:latin typeface="Arial" panose="020B0604020202020204" pitchFamily="34" charset="0"/>
                <a:cs typeface="Arial" panose="020B0604020202020204" pitchFamily="34" charset="0"/>
              </a:rPr>
              <a:t>C’EST TOUJOURS UN ORGANE MERVEILLEUX</a:t>
            </a:r>
            <a:endParaRPr lang="en-US" sz="2800" u="sng" dirty="0">
              <a:latin typeface="Arial" panose="020B0604020202020204" pitchFamily="34" charset="0"/>
              <a:cs typeface="Arial" panose="020B0604020202020204" pitchFamily="34" charset="0"/>
            </a:endParaRPr>
          </a:p>
          <a:p>
            <a:pPr algn="l"/>
            <a:endParaRPr lang="es-ES_tradnl"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4771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custDataLst>
              <p:tags r:id="rId1"/>
            </p:custDataLst>
          </p:nvPr>
        </p:nvSpPr>
        <p:spPr>
          <a:xfrm>
            <a:off x="2172788" y="2165124"/>
            <a:ext cx="9030789" cy="1655762"/>
          </a:xfrm>
        </p:spPr>
        <p:txBody>
          <a:bodyPr>
            <a:noAutofit/>
          </a:bodyPr>
          <a:lstStyle/>
          <a:p>
            <a:pPr algn="l"/>
            <a:r>
              <a:rPr lang="fr-FR" sz="4400" dirty="0">
                <a:latin typeface="Arial" panose="020B0604020202020204" pitchFamily="34" charset="0"/>
                <a:cs typeface="Arial" panose="020B0604020202020204" pitchFamily="34" charset="0"/>
              </a:rPr>
              <a:t>Comment puis-je donc suivre les instructions du sage Salomon pour garder mon cerveau ?</a:t>
            </a:r>
            <a:endParaRPr lang="es-ES_tradnl" sz="4400" dirty="0">
              <a:latin typeface="Arial" panose="020B0604020202020204" pitchFamily="34" charset="0"/>
              <a:cs typeface="Arial" panose="020B0604020202020204" pitchFamily="34" charset="0"/>
            </a:endParaRPr>
          </a:p>
        </p:txBody>
      </p:sp>
      <p:pic>
        <p:nvPicPr>
          <p:cNvPr id="5" name="Picture 4"/>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9327" y="5090051"/>
            <a:ext cx="2381613" cy="1965252"/>
          </a:xfrm>
          <a:prstGeom prst="rect">
            <a:avLst/>
          </a:prstGeom>
        </p:spPr>
      </p:pic>
    </p:spTree>
    <p:extLst>
      <p:ext uri="{BB962C8B-B14F-4D97-AF65-F5344CB8AC3E}">
        <p14:creationId xmlns:p14="http://schemas.microsoft.com/office/powerpoint/2010/main" val="932444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59327" y="5090051"/>
            <a:ext cx="2381613" cy="1965252"/>
          </a:xfrm>
          <a:prstGeom prst="rect">
            <a:avLst/>
          </a:prstGeom>
        </p:spPr>
      </p:pic>
      <p:sp>
        <p:nvSpPr>
          <p:cNvPr id="7" name="Subtitle 2">
            <a:extLst>
              <a:ext uri="{FF2B5EF4-FFF2-40B4-BE49-F238E27FC236}">
                <a16:creationId xmlns="" xmlns:a16="http://schemas.microsoft.com/office/drawing/2014/main" id="{CD1883FE-55B8-41C8-996D-BFD4C9B4872B}"/>
              </a:ext>
            </a:extLst>
          </p:cNvPr>
          <p:cNvSpPr>
            <a:spLocks noGrp="1"/>
          </p:cNvSpPr>
          <p:nvPr>
            <p:ph type="subTitle" idx="1"/>
            <p:custDataLst>
              <p:tags r:id="rId2"/>
            </p:custDataLst>
          </p:nvPr>
        </p:nvSpPr>
        <p:spPr>
          <a:xfrm>
            <a:off x="1429717" y="890091"/>
            <a:ext cx="9424005" cy="4002657"/>
          </a:xfrm>
        </p:spPr>
        <p:txBody>
          <a:bodyPr>
            <a:noAutofit/>
          </a:bodyPr>
          <a:lstStyle/>
          <a:p>
            <a:pPr algn="l"/>
            <a:endParaRPr lang="es-ES_tradnl" sz="4400" dirty="0">
              <a:latin typeface="Arial" panose="020B0604020202020204" pitchFamily="34" charset="0"/>
              <a:cs typeface="Arial" panose="020B0604020202020204" pitchFamily="34" charset="0"/>
            </a:endParaRPr>
          </a:p>
          <a:p>
            <a:pPr algn="l"/>
            <a:r>
              <a:rPr lang="fr-FR" sz="4400" dirty="0">
                <a:latin typeface="Arial" panose="020B0604020202020204" pitchFamily="34" charset="0"/>
                <a:cs typeface="Arial" panose="020B0604020202020204" pitchFamily="34" charset="0"/>
              </a:rPr>
              <a:t>J’ai toujours admiré la façon dont l’Afrique du Sud a rendu célèbres ses 5 grands animaux, ceux-ci étant les plus puissants et les plus précieux de sa faune.</a:t>
            </a:r>
            <a:endParaRPr lang="es-ES_tradnl"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7623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custDataLst>
              <p:tags r:id="rId1"/>
            </p:custDataLst>
          </p:nvPr>
        </p:nvSpPr>
        <p:spPr>
          <a:xfrm>
            <a:off x="1330295" y="4584406"/>
            <a:ext cx="9144000" cy="1655762"/>
          </a:xfrm>
        </p:spPr>
        <p:txBody>
          <a:bodyPr>
            <a:normAutofit/>
          </a:bodyPr>
          <a:lstStyle/>
          <a:p>
            <a:r>
              <a:rPr lang="fr-FR" sz="2800" dirty="0">
                <a:latin typeface="Arial" panose="020B0604020202020204" pitchFamily="34" charset="0"/>
                <a:cs typeface="Arial" panose="020B0604020202020204" pitchFamily="34" charset="0"/>
              </a:rPr>
              <a:t>Les cinq grands (SA big 5) </a:t>
            </a:r>
          </a:p>
          <a:p>
            <a:r>
              <a:rPr lang="fr-FR" sz="2800" dirty="0">
                <a:latin typeface="Arial" panose="020B0604020202020204" pitchFamily="34" charset="0"/>
                <a:cs typeface="Arial" panose="020B0604020202020204" pitchFamily="34" charset="0"/>
              </a:rPr>
              <a:t>d’Afrique du Sud</a:t>
            </a:r>
            <a:endParaRPr lang="es-ES_tradnl" dirty="0">
              <a:latin typeface="Arial" panose="020B0604020202020204" pitchFamily="34" charset="0"/>
              <a:cs typeface="Arial" panose="020B0604020202020204" pitchFamily="34" charset="0"/>
            </a:endParaRPr>
          </a:p>
        </p:txBody>
      </p:sp>
      <p:pic>
        <p:nvPicPr>
          <p:cNvPr id="1028" name="Picture 4" descr="Image result for the big five african animals"/>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330295" y="726123"/>
            <a:ext cx="9337705" cy="32993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custDataLst>
              <p:tags r:id="rId3"/>
            </p:custDataLst>
          </p:nvPr>
        </p:nvPicPr>
        <p:blipFill>
          <a:blip r:embed="rId6" cstate="print">
            <a:extLst>
              <a:ext uri="{28A0092B-C50C-407E-A947-70E740481C1C}">
                <a14:useLocalDpi xmlns:a14="http://schemas.microsoft.com/office/drawing/2010/main" val="0"/>
              </a:ext>
            </a:extLst>
          </a:blip>
          <a:stretch>
            <a:fillRect/>
          </a:stretch>
        </p:blipFill>
        <p:spPr>
          <a:xfrm>
            <a:off x="291888" y="5244887"/>
            <a:ext cx="2076813" cy="1713738"/>
          </a:xfrm>
          <a:prstGeom prst="rect">
            <a:avLst/>
          </a:prstGeom>
        </p:spPr>
      </p:pic>
    </p:spTree>
    <p:extLst>
      <p:ext uri="{BB962C8B-B14F-4D97-AF65-F5344CB8AC3E}">
        <p14:creationId xmlns:p14="http://schemas.microsoft.com/office/powerpoint/2010/main" val="2359983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415800" y="381204"/>
            <a:ext cx="9144000" cy="3155626"/>
          </a:xfrm>
        </p:spPr>
        <p:txBody>
          <a:bodyPr>
            <a:normAutofit/>
          </a:bodyPr>
          <a:lstStyle/>
          <a:p>
            <a:r>
              <a:rPr lang="fr-FR" dirty="0">
                <a:latin typeface="Arial" panose="020B0604020202020204" pitchFamily="34" charset="0"/>
                <a:cs typeface="Arial" panose="020B0604020202020204" pitchFamily="34" charset="0"/>
              </a:rPr>
              <a:t>De même, notre cerveau a ses 5 grands </a:t>
            </a:r>
            <a:r>
              <a:rPr lang="es-ES_tradnl" dirty="0">
                <a:latin typeface="Arial" panose="020B0604020202020204" pitchFamily="34" charset="0"/>
                <a:cs typeface="Arial" panose="020B0604020202020204" pitchFamily="34" charset="0"/>
              </a:rPr>
              <a:t>- </a:t>
            </a:r>
            <a:r>
              <a:rPr lang="es-ES_tradnl" dirty="0" err="1">
                <a:latin typeface="Arial" panose="020B0604020202020204" pitchFamily="34" charset="0"/>
                <a:cs typeface="Arial" panose="020B0604020202020204" pitchFamily="34" charset="0"/>
              </a:rPr>
              <a:t>big</a:t>
            </a:r>
            <a:r>
              <a:rPr lang="es-ES_tradnl" dirty="0">
                <a:latin typeface="Arial" panose="020B0604020202020204" pitchFamily="34" charset="0"/>
                <a:cs typeface="Arial" panose="020B0604020202020204" pitchFamily="34" charset="0"/>
              </a:rPr>
              <a:t> 5</a:t>
            </a:r>
            <a:endParaRPr lang="en-US" dirty="0">
              <a:latin typeface="Arial" panose="020B0604020202020204" pitchFamily="34" charset="0"/>
              <a:cs typeface="Arial" panose="020B0604020202020204" pitchFamily="34" charset="0"/>
            </a:endParaRPr>
          </a:p>
        </p:txBody>
      </p:sp>
      <p:pic>
        <p:nvPicPr>
          <p:cNvPr id="8" name="Picture 7"/>
          <p:cNvPicPr>
            <a:picLocks noChangeAspect="1"/>
          </p:cNvPicPr>
          <p:nvPr>
            <p:custDataLst>
              <p:tags r:id="rId2"/>
            </p:custDataLst>
          </p:nvPr>
        </p:nvPicPr>
        <p:blipFill>
          <a:blip r:embed="rId5">
            <a:extLst>
              <a:ext uri="{BEBA8EAE-BF5A-486C-A8C5-ECC9F3942E4B}">
                <a14:imgProps xmlns:a14="http://schemas.microsoft.com/office/drawing/2010/main">
                  <a14:imgLayer r:embed="rId6">
                    <a14:imgEffect>
                      <a14:backgroundRemoval t="0" b="99127" l="5195" r="93074"/>
                    </a14:imgEffect>
                  </a14:imgLayer>
                </a14:imgProps>
              </a:ext>
              <a:ext uri="{28A0092B-C50C-407E-A947-70E740481C1C}">
                <a14:useLocalDpi xmlns:a14="http://schemas.microsoft.com/office/drawing/2010/main" val="0"/>
              </a:ext>
            </a:extLst>
          </a:blip>
          <a:stretch>
            <a:fillRect/>
          </a:stretch>
        </p:blipFill>
        <p:spPr>
          <a:xfrm>
            <a:off x="4436564" y="3852759"/>
            <a:ext cx="3102472" cy="2689311"/>
          </a:xfrm>
          <a:prstGeom prst="rect">
            <a:avLst/>
          </a:prstGeom>
        </p:spPr>
      </p:pic>
      <p:pic>
        <p:nvPicPr>
          <p:cNvPr id="5" name="Picture 4">
            <a:extLst>
              <a:ext uri="{FF2B5EF4-FFF2-40B4-BE49-F238E27FC236}">
                <a16:creationId xmlns="" xmlns:a16="http://schemas.microsoft.com/office/drawing/2014/main" id="{4B813913-CAC2-4285-84D1-F253C163D0A7}"/>
              </a:ext>
            </a:extLst>
          </p:cNvPr>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291888" y="5244887"/>
            <a:ext cx="2076813" cy="1713738"/>
          </a:xfrm>
          <a:prstGeom prst="rect">
            <a:avLst/>
          </a:prstGeom>
        </p:spPr>
      </p:pic>
    </p:spTree>
    <p:extLst>
      <p:ext uri="{BB962C8B-B14F-4D97-AF65-F5344CB8AC3E}">
        <p14:creationId xmlns:p14="http://schemas.microsoft.com/office/powerpoint/2010/main" val="33431588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3"/>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4"/>
</p:tagLst>
</file>

<file path=ppt/tags/tag39.xml><?xml version="1.0" encoding="utf-8"?>
<p:tagLst xmlns:a="http://schemas.openxmlformats.org/drawingml/2006/main" xmlns:r="http://schemas.openxmlformats.org/officeDocument/2006/relationships" xmlns:p="http://schemas.openxmlformats.org/presentationml/2006/main">
  <p:tag name="NUM" val="5"/>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4"/>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4"/>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2672</TotalTime>
  <Words>466</Words>
  <Application>Microsoft Office PowerPoint</Application>
  <PresentationFormat>Grand écran</PresentationFormat>
  <Paragraphs>65</Paragraphs>
  <Slides>21</Slides>
  <Notes>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21</vt:i4>
      </vt:variant>
    </vt:vector>
  </HeadingPairs>
  <TitlesOfParts>
    <vt:vector size="26" baseType="lpstr">
      <vt:lpstr>Arial</vt:lpstr>
      <vt:lpstr>Calibri</vt:lpstr>
      <vt:lpstr>Calibri Light</vt:lpstr>
      <vt:lpstr>Wingdings</vt:lpstr>
      <vt:lpstr>Office Theme</vt:lpstr>
      <vt:lpstr>  Garde ton cœur plus que toute autre chose, car de lui viennent les sources de la vie. Proverbes 4:23 </vt:lpstr>
      <vt:lpstr>Dans la Bible, le cœur se réfère à l’intellect, pas aux sentiments et aux émotions</vt:lpstr>
      <vt:lpstr>Cependant, le sage Salomon n’avait pas tout à fait tort, quand il a dit : « Garde ton cœur », car il y a une relation étroite entre l’esprit et le cœur.  Il y a environ 40 000 cellules nerveuses dans le cœur, de nombreux scientifiques disent que le cœur a son propre cerveau.</vt:lpstr>
      <vt:lpstr>Notre cerveau est la tour de contrôle de notre corps</vt:lpstr>
      <vt:lpstr>Présentation PowerPoint</vt:lpstr>
      <vt:lpstr>Présentation PowerPoint</vt:lpstr>
      <vt:lpstr>Présentation PowerPoint</vt:lpstr>
      <vt:lpstr>Présentation PowerPoint</vt:lpstr>
      <vt:lpstr>De même, notre cerveau a ses 5 grands - big 5</vt:lpstr>
      <vt:lpstr>Les 5 grands - (The big 5)</vt:lpstr>
      <vt:lpstr>Présentation PowerPoint</vt:lpstr>
      <vt:lpstr>2. L’exercice   Bouger est bon pour le corps et le cerveau. L’exercice pompe le sang vers le cerveau, lui fournissant l’oxygène et les nutriments. Il stimule également la libération de protéines qui maintiennent les cellules du cerveau en bonne santé et aident à en développer de nouvelles.   Les recherches montrent que l’exercice peut faire croître les zones de votre cerveau qui contrôlent la pensée et la mémoire.</vt:lpstr>
      <vt:lpstr>Présentation PowerPoint</vt:lpstr>
      <vt:lpstr>Présentation PowerPoint</vt:lpstr>
      <vt:lpstr>4. Nourrissez-le </vt:lpstr>
      <vt:lpstr>Présentation PowerPoint</vt:lpstr>
      <vt:lpstr>Présentation PowerPoint</vt:lpstr>
      <vt:lpstr>Présentation PowerPoint</vt:lpstr>
      <vt:lpstr>Présentation PowerPoint</vt:lpstr>
      <vt:lpstr>  Garde ton cœur plus que toute autre chose, car de lui viennent les sources de la vie. Proverbes 4:23 </vt:lpstr>
      <vt:lpstr>AMEN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Lidia Belkis Archbold</dc:creator>
  <cp:lastModifiedBy>LENOVO</cp:lastModifiedBy>
  <cp:revision>95</cp:revision>
  <dcterms:created xsi:type="dcterms:W3CDTF">2019-04-21T13:32:59Z</dcterms:created>
  <dcterms:modified xsi:type="dcterms:W3CDTF">2020-07-03T16:21:34Z</dcterms:modified>
</cp:coreProperties>
</file>