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84" r:id="rId4"/>
    <p:sldId id="290" r:id="rId5"/>
    <p:sldId id="291" r:id="rId6"/>
    <p:sldId id="29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93" r:id="rId21"/>
    <p:sldId id="295" r:id="rId22"/>
    <p:sldId id="271" r:id="rId23"/>
    <p:sldId id="272" r:id="rId24"/>
    <p:sldId id="273" r:id="rId25"/>
    <p:sldId id="274" r:id="rId26"/>
    <p:sldId id="275" r:id="rId27"/>
    <p:sldId id="276" r:id="rId28"/>
    <p:sldId id="277" r:id="rId29"/>
    <p:sldId id="278" r:id="rId30"/>
    <p:sldId id="279" r:id="rId31"/>
    <p:sldId id="294" r:id="rId32"/>
    <p:sldId id="280" r:id="rId33"/>
    <p:sldId id="281" r:id="rId34"/>
    <p:sldId id="282" r:id="rId35"/>
    <p:sldId id="283" r:id="rId36"/>
    <p:sldId id="289" r:id="rId37"/>
    <p:sldId id="287" r:id="rId38"/>
    <p:sldId id="288" r:id="rId3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0D5"/>
          </a:solidFill>
        </a:fill>
      </a:tcStyle>
    </a:wholeTbl>
    <a:band2H>
      <a:tcTxStyle/>
      <a:tcStyle>
        <a:tcBdr/>
        <a:fill>
          <a:solidFill>
            <a:srgbClr val="EBF0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1EDF0"/>
          </a:solidFill>
        </a:fill>
      </a:tcStyle>
    </a:wholeTbl>
    <a:band2H>
      <a:tcTxStyle/>
      <a:tcStyle>
        <a:tcBdr/>
        <a:fill>
          <a:solidFill>
            <a:srgbClr val="F1F6F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E5E5"/>
          </a:solidFill>
        </a:fill>
      </a:tcStyle>
    </a:wholeTbl>
    <a:band2H>
      <a:tcTxStyle/>
      <a:tcStyle>
        <a:tcBdr/>
        <a:fill>
          <a:solidFill>
            <a:srgbClr val="FBF3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37"/>
    <p:restoredTop sz="94669"/>
  </p:normalViewPr>
  <p:slideViewPr>
    <p:cSldViewPr>
      <p:cViewPr>
        <p:scale>
          <a:sx n="76" d="100"/>
          <a:sy n="76" d="100"/>
        </p:scale>
        <p:origin x="-954" y="1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1350663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6565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rPr lang="fr-FR" dirty="0"/>
              <a:t>Tout au long de l'histoire, Dieu nous a donné des instructions nous éduquant pour prévenir la maladie et les désagréments. </a:t>
            </a:r>
            <a:r>
              <a:rPr lang="fr-FR"/>
              <a:t>Il l'a fait avec le peuple d'Israël, après plus de 400 ans d'esclavage en Égypte.</a:t>
            </a:r>
            <a:endParaRPr lang="fr-FR" dirty="0"/>
          </a:p>
        </p:txBody>
      </p:sp>
    </p:spTree>
    <p:extLst>
      <p:ext uri="{BB962C8B-B14F-4D97-AF65-F5344CB8AC3E}">
        <p14:creationId xmlns:p14="http://schemas.microsoft.com/office/powerpoint/2010/main" val="1668196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endParaRPr/>
          </a:p>
        </p:txBody>
      </p:sp>
      <p:sp>
        <p:nvSpPr>
          <p:cNvPr id="126" name="Shape 126"/>
          <p:cNvSpPr>
            <a:spLocks noGrp="1"/>
          </p:cNvSpPr>
          <p:nvPr>
            <p:ph type="body" sz="quarter" idx="1"/>
          </p:nvPr>
        </p:nvSpPr>
        <p:spPr>
          <a:prstGeom prst="rect">
            <a:avLst/>
          </a:prstGeom>
        </p:spPr>
        <p:txBody>
          <a:bodyPr/>
          <a:lstStyle/>
          <a:p>
            <a:r>
              <a:rPr lang="fr-FR" dirty="0">
                <a:solidFill>
                  <a:srgbClr val="404040"/>
                </a:solidFill>
                <a:latin typeface="Arial"/>
                <a:ea typeface="Arial"/>
                <a:cs typeface="Arial"/>
                <a:sym typeface="Arial"/>
              </a:rPr>
              <a:t>Aussi, Dieu a parlé par Sa servante Mme Ellen G. White, que Son peuple nouvellement organisé ne souffrit pas des mêmes maladies qu'ils avaient pour cette époque et pour notre époque.</a:t>
            </a:r>
            <a:endParaRPr dirty="0">
              <a:solidFill>
                <a:srgbClr val="404040"/>
              </a:solidFill>
              <a:latin typeface="Arial"/>
              <a:ea typeface="Arial"/>
              <a:cs typeface="Arial"/>
              <a:sym typeface="Arial"/>
            </a:endParaRPr>
          </a:p>
        </p:txBody>
      </p:sp>
    </p:spTree>
    <p:extLst>
      <p:ext uri="{BB962C8B-B14F-4D97-AF65-F5344CB8AC3E}">
        <p14:creationId xmlns:p14="http://schemas.microsoft.com/office/powerpoint/2010/main" val="427688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802C7C3A-6C93-4CC6-BB1B-7D3E0618A73D}" type="slidenum">
              <a:rPr lang="es-ES_tradnl" smtClean="0"/>
              <a:t>35</a:t>
            </a:fld>
            <a:endParaRPr lang="es-ES_tradnl"/>
          </a:p>
        </p:txBody>
      </p:sp>
    </p:spTree>
    <p:extLst>
      <p:ext uri="{BB962C8B-B14F-4D97-AF65-F5344CB8AC3E}">
        <p14:creationId xmlns:p14="http://schemas.microsoft.com/office/powerpoint/2010/main" val="422292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685800" y="2130425"/>
            <a:ext cx="7772400" cy="1470025"/>
          </a:xfrm>
          <a:prstGeom prst="rect">
            <a:avLst/>
          </a:prstGeom>
        </p:spPr>
        <p:txBody>
          <a:bodyPr/>
          <a:lstStyle/>
          <a:p>
            <a:r>
              <a:t>Texte du titre</a:t>
            </a:r>
          </a:p>
        </p:txBody>
      </p:sp>
      <p:sp>
        <p:nvSpPr>
          <p:cNvPr id="12" name="Texte niveau 1…"/>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exte du titre"/>
          <p:cNvSpPr txBox="1">
            <a:spLocks noGrp="1"/>
          </p:cNvSpPr>
          <p:nvPr>
            <p:ph type="title"/>
          </p:nvPr>
        </p:nvSpPr>
        <p:spPr>
          <a:prstGeom prst="rect">
            <a:avLst/>
          </a:prstGeom>
        </p:spPr>
        <p:txBody>
          <a:bodyPr/>
          <a:lstStyle/>
          <a:p>
            <a:r>
              <a:t>Texte du titre</a:t>
            </a:r>
          </a:p>
        </p:txBody>
      </p:sp>
      <p:sp>
        <p:nvSpPr>
          <p:cNvPr id="21"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exte du titre"/>
          <p:cNvSpPr txBox="1">
            <a:spLocks noGrp="1"/>
          </p:cNvSpPr>
          <p:nvPr>
            <p:ph type="title"/>
          </p:nvPr>
        </p:nvSpPr>
        <p:spPr>
          <a:xfrm>
            <a:off x="722312" y="4406900"/>
            <a:ext cx="7772401" cy="1362075"/>
          </a:xfrm>
          <a:prstGeom prst="rect">
            <a:avLst/>
          </a:prstGeom>
        </p:spPr>
        <p:txBody>
          <a:bodyPr anchor="t"/>
          <a:lstStyle>
            <a:lvl1pPr algn="l">
              <a:defRPr sz="4000" b="1" cap="all">
                <a:latin typeface="+mn-lt"/>
                <a:ea typeface="+mn-ea"/>
                <a:cs typeface="+mn-cs"/>
                <a:sym typeface="Helvetica"/>
              </a:defRPr>
            </a:lvl1pPr>
          </a:lstStyle>
          <a:p>
            <a:r>
              <a:t>Texte du titre</a:t>
            </a:r>
          </a:p>
        </p:txBody>
      </p:sp>
      <p:sp>
        <p:nvSpPr>
          <p:cNvPr id="30" name="Texte niveau 1…"/>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exte du titre"/>
          <p:cNvSpPr txBox="1">
            <a:spLocks noGrp="1"/>
          </p:cNvSpPr>
          <p:nvPr>
            <p:ph type="title"/>
          </p:nvPr>
        </p:nvSpPr>
        <p:spPr>
          <a:prstGeom prst="rect">
            <a:avLst/>
          </a:prstGeom>
        </p:spPr>
        <p:txBody>
          <a:bodyPr/>
          <a:lstStyle/>
          <a:p>
            <a:r>
              <a:t>Texte du titre</a:t>
            </a:r>
          </a:p>
        </p:txBody>
      </p:sp>
      <p:sp>
        <p:nvSpPr>
          <p:cNvPr id="39" name="Texte niveau 1…"/>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Texte niveau 1</a:t>
            </a:r>
          </a:p>
          <a:p>
            <a:pPr lvl="1"/>
            <a:r>
              <a:t>Texte niveau 2</a:t>
            </a:r>
          </a:p>
          <a:p>
            <a:pPr lvl="2"/>
            <a:r>
              <a:t>Texte niveau 3</a:t>
            </a:r>
          </a:p>
          <a:p>
            <a:pPr lvl="3"/>
            <a:r>
              <a:t>Texte niveau 4</a:t>
            </a:r>
          </a:p>
          <a:p>
            <a:pPr lvl="4"/>
            <a:r>
              <a:t>Texte niveau 5</a:t>
            </a:r>
          </a:p>
        </p:txBody>
      </p:sp>
      <p:sp>
        <p:nvSpPr>
          <p:cNvPr id="4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exte du titre"/>
          <p:cNvSpPr txBox="1">
            <a:spLocks noGrp="1"/>
          </p:cNvSpPr>
          <p:nvPr>
            <p:ph type="title"/>
          </p:nvPr>
        </p:nvSpPr>
        <p:spPr>
          <a:prstGeom prst="rect">
            <a:avLst/>
          </a:prstGeom>
        </p:spPr>
        <p:txBody>
          <a:bodyPr/>
          <a:lstStyle/>
          <a:p>
            <a:r>
              <a:t>Texte du titre</a:t>
            </a:r>
          </a:p>
        </p:txBody>
      </p:sp>
      <p:sp>
        <p:nvSpPr>
          <p:cNvPr id="48" name="Texte niveau 1…"/>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n-lt"/>
                <a:ea typeface="+mn-ea"/>
                <a:cs typeface="+mn-cs"/>
                <a:sym typeface="Helvetica"/>
              </a:defRPr>
            </a:lvl1pPr>
            <a:lvl2pPr marL="0" indent="457200">
              <a:spcBef>
                <a:spcPts val="500"/>
              </a:spcBef>
              <a:buSzTx/>
              <a:buFontTx/>
              <a:buNone/>
              <a:defRPr sz="2400" b="1">
                <a:latin typeface="+mn-lt"/>
                <a:ea typeface="+mn-ea"/>
                <a:cs typeface="+mn-cs"/>
                <a:sym typeface="Helvetica"/>
              </a:defRPr>
            </a:lvl2pPr>
            <a:lvl3pPr marL="0" indent="914400">
              <a:spcBef>
                <a:spcPts val="500"/>
              </a:spcBef>
              <a:buSzTx/>
              <a:buFontTx/>
              <a:buNone/>
              <a:defRPr sz="2400" b="1">
                <a:latin typeface="+mn-lt"/>
                <a:ea typeface="+mn-ea"/>
                <a:cs typeface="+mn-cs"/>
                <a:sym typeface="Helvetica"/>
              </a:defRPr>
            </a:lvl3pPr>
            <a:lvl4pPr marL="0" indent="1371600">
              <a:spcBef>
                <a:spcPts val="500"/>
              </a:spcBef>
              <a:buSzTx/>
              <a:buFontTx/>
              <a:buNone/>
              <a:defRPr sz="2400" b="1">
                <a:latin typeface="+mn-lt"/>
                <a:ea typeface="+mn-ea"/>
                <a:cs typeface="+mn-cs"/>
                <a:sym typeface="Helvetica"/>
              </a:defRPr>
            </a:lvl4pPr>
            <a:lvl5pPr marL="0" indent="1828800">
              <a:spcBef>
                <a:spcPts val="500"/>
              </a:spcBef>
              <a:buSzTx/>
              <a:buFontTx/>
              <a:buNone/>
              <a:defRPr sz="2400" b="1">
                <a:latin typeface="+mn-lt"/>
                <a:ea typeface="+mn-ea"/>
                <a:cs typeface="+mn-cs"/>
                <a:sym typeface="Helvetica"/>
              </a:defRPr>
            </a:lvl5pPr>
          </a:lstStyle>
          <a:p>
            <a:r>
              <a:t>Texte niveau 1</a:t>
            </a:r>
          </a:p>
          <a:p>
            <a:pPr lvl="1"/>
            <a:r>
              <a:t>Texte niveau 2</a:t>
            </a:r>
          </a:p>
          <a:p>
            <a:pPr lvl="2"/>
            <a:r>
              <a:t>Texte niveau 3</a:t>
            </a:r>
          </a:p>
          <a:p>
            <a:pPr lvl="3"/>
            <a:r>
              <a:t>Texte niveau 4</a:t>
            </a:r>
          </a:p>
          <a:p>
            <a:pPr lvl="4"/>
            <a:r>
              <a:t>Texte niveau 5</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latin typeface="+mn-lt"/>
                <a:ea typeface="+mn-ea"/>
                <a:cs typeface="+mn-cs"/>
                <a:sym typeface="Helvetica"/>
              </a:defRPr>
            </a:pPr>
            <a:endParaRPr/>
          </a:p>
        </p:txBody>
      </p:sp>
      <p:sp>
        <p:nvSpPr>
          <p:cNvPr id="5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exte du titre"/>
          <p:cNvSpPr txBox="1">
            <a:spLocks noGrp="1"/>
          </p:cNvSpPr>
          <p:nvPr>
            <p:ph type="title"/>
          </p:nvPr>
        </p:nvSpPr>
        <p:spPr>
          <a:prstGeom prst="rect">
            <a:avLst/>
          </a:prstGeom>
        </p:spPr>
        <p:txBody>
          <a:bodyPr/>
          <a:lstStyle/>
          <a:p>
            <a:r>
              <a:t>Texte du titre</a:t>
            </a: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exte du titre"/>
          <p:cNvSpPr txBox="1">
            <a:spLocks noGrp="1"/>
          </p:cNvSpPr>
          <p:nvPr>
            <p:ph type="title"/>
          </p:nvPr>
        </p:nvSpPr>
        <p:spPr>
          <a:xfrm>
            <a:off x="457200" y="273050"/>
            <a:ext cx="3008314" cy="1162050"/>
          </a:xfrm>
          <a:prstGeom prst="rect">
            <a:avLst/>
          </a:prstGeom>
        </p:spPr>
        <p:txBody>
          <a:bodyPr anchor="b"/>
          <a:lstStyle>
            <a:lvl1pPr algn="l">
              <a:defRPr sz="2000" b="1">
                <a:latin typeface="+mn-lt"/>
                <a:ea typeface="+mn-ea"/>
                <a:cs typeface="+mn-cs"/>
                <a:sym typeface="Helvetica"/>
              </a:defRPr>
            </a:lvl1pPr>
          </a:lstStyle>
          <a:p>
            <a:r>
              <a:t>Texte du titre</a:t>
            </a:r>
          </a:p>
        </p:txBody>
      </p:sp>
      <p:sp>
        <p:nvSpPr>
          <p:cNvPr id="73" name="Texte niveau 1…"/>
          <p:cNvSpPr txBox="1">
            <a:spLocks noGrp="1"/>
          </p:cNvSpPr>
          <p:nvPr>
            <p:ph type="body" idx="1"/>
          </p:nvPr>
        </p:nvSpPr>
        <p:spPr>
          <a:xfrm>
            <a:off x="3575050" y="273050"/>
            <a:ext cx="5111750" cy="5853113"/>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exte du titre"/>
          <p:cNvSpPr txBox="1">
            <a:spLocks noGrp="1"/>
          </p:cNvSpPr>
          <p:nvPr>
            <p:ph type="title"/>
          </p:nvPr>
        </p:nvSpPr>
        <p:spPr>
          <a:xfrm>
            <a:off x="1792288" y="4800600"/>
            <a:ext cx="5486401" cy="566738"/>
          </a:xfrm>
          <a:prstGeom prst="rect">
            <a:avLst/>
          </a:prstGeom>
        </p:spPr>
        <p:txBody>
          <a:bodyPr anchor="b"/>
          <a:lstStyle>
            <a:lvl1pPr algn="l">
              <a:defRPr sz="2000" b="1">
                <a:latin typeface="+mn-lt"/>
                <a:ea typeface="+mn-ea"/>
                <a:cs typeface="+mn-cs"/>
                <a:sym typeface="Helvetica"/>
              </a:defRPr>
            </a:lvl1pPr>
          </a:lstStyle>
          <a:p>
            <a:r>
              <a:t>Texte du titre</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Texte niveau 1…"/>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Texte niveau 1</a:t>
            </a:r>
          </a:p>
          <a:p>
            <a:pPr lvl="1"/>
            <a:r>
              <a:t>Texte niveau 2</a:t>
            </a:r>
          </a:p>
          <a:p>
            <a:pPr lvl="2"/>
            <a:r>
              <a:t>Texte niveau 3</a:t>
            </a:r>
          </a:p>
          <a:p>
            <a:pPr lvl="3"/>
            <a:r>
              <a:t>Texte niveau 4</a:t>
            </a:r>
          </a:p>
          <a:p>
            <a:pPr lvl="4"/>
            <a:r>
              <a:t>Texte niveau 5</a:t>
            </a:r>
          </a:p>
        </p:txBody>
      </p:sp>
      <p:sp>
        <p:nvSpPr>
          <p:cNvPr id="8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Texte du titre</a:t>
            </a:r>
          </a:p>
        </p:txBody>
      </p:sp>
      <p:sp>
        <p:nvSpPr>
          <p:cNvPr id="3" name="Texte niveau 1…"/>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3" descr="Picture 3"/>
          <p:cNvPicPr>
            <a:picLocks noChangeAspect="1"/>
          </p:cNvPicPr>
          <p:nvPr/>
        </p:nvPicPr>
        <p:blipFill>
          <a:blip r:embed="rId3"/>
          <a:stretch>
            <a:fillRect/>
          </a:stretch>
        </p:blipFill>
        <p:spPr>
          <a:xfrm flipH="1">
            <a:off x="215900" y="533400"/>
            <a:ext cx="5791200" cy="5791200"/>
          </a:xfrm>
          <a:prstGeom prst="rect">
            <a:avLst/>
          </a:prstGeom>
          <a:ln w="12700">
            <a:miter lim="400000"/>
          </a:ln>
        </p:spPr>
      </p:pic>
      <p:sp>
        <p:nvSpPr>
          <p:cNvPr id="95" name="PubHalfFrame"/>
          <p:cNvSpPr/>
          <p:nvPr/>
        </p:nvSpPr>
        <p:spPr>
          <a:xfrm>
            <a:off x="-1" y="-1"/>
            <a:ext cx="1828801" cy="1828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00" y="14400"/>
                </a:lnTo>
                <a:lnTo>
                  <a:pt x="7200" y="7200"/>
                </a:lnTo>
                <a:lnTo>
                  <a:pt x="14400" y="7200"/>
                </a:lnTo>
                <a:lnTo>
                  <a:pt x="21600" y="0"/>
                </a:lnTo>
                <a:close/>
              </a:path>
            </a:pathLst>
          </a:custGeom>
          <a:solidFill>
            <a:srgbClr val="FFFFCC"/>
          </a:solidFill>
          <a:ln>
            <a:solidFill>
              <a:srgbClr val="000000"/>
            </a:solidFill>
            <a:miter/>
          </a:ln>
          <a:effectLst>
            <a:outerShdw dist="107762" dir="2700000" rotWithShape="0">
              <a:srgbClr val="808080"/>
            </a:outerShdw>
          </a:effectLst>
        </p:spPr>
        <p:txBody>
          <a:bodyPr lIns="45719" rIns="45719"/>
          <a:lstStyle/>
          <a:p>
            <a:pPr>
              <a:defRPr>
                <a:solidFill>
                  <a:srgbClr val="A7AA95"/>
                </a:solidFill>
                <a:effectLst>
                  <a:outerShdw blurRad="38100" dist="38100" dir="2700000" rotWithShape="0">
                    <a:srgbClr val="000000">
                      <a:alpha val="43137"/>
                    </a:srgbClr>
                  </a:outerShdw>
                </a:effectLst>
              </a:defRPr>
            </a:pPr>
            <a:endParaRPr dirty="0"/>
          </a:p>
        </p:txBody>
      </p:sp>
      <p:sp>
        <p:nvSpPr>
          <p:cNvPr id="96" name="PubHalfFrame"/>
          <p:cNvSpPr/>
          <p:nvPr/>
        </p:nvSpPr>
        <p:spPr>
          <a:xfrm rot="5400000">
            <a:off x="7315200" y="-1"/>
            <a:ext cx="1828801" cy="1828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00" y="14400"/>
                </a:lnTo>
                <a:lnTo>
                  <a:pt x="7200" y="7200"/>
                </a:lnTo>
                <a:lnTo>
                  <a:pt x="14400" y="7200"/>
                </a:lnTo>
                <a:lnTo>
                  <a:pt x="21600" y="0"/>
                </a:lnTo>
                <a:close/>
              </a:path>
            </a:pathLst>
          </a:custGeom>
          <a:solidFill>
            <a:srgbClr val="FFFFCC"/>
          </a:solidFill>
          <a:ln>
            <a:solidFill>
              <a:srgbClr val="000000"/>
            </a:solidFill>
            <a:miter/>
          </a:ln>
          <a:effectLst>
            <a:outerShdw blurRad="50800" dist="38100" dir="8100000" rotWithShape="0">
              <a:srgbClr val="000000">
                <a:alpha val="40000"/>
              </a:srgbClr>
            </a:outerShdw>
          </a:effectLst>
        </p:spPr>
        <p:txBody>
          <a:bodyPr lIns="45719" rIns="45719"/>
          <a:lstStyle/>
          <a:p>
            <a:pPr>
              <a:defRPr>
                <a:solidFill>
                  <a:srgbClr val="A7AA95"/>
                </a:solidFill>
              </a:defRPr>
            </a:pPr>
            <a:endParaRPr dirty="0"/>
          </a:p>
        </p:txBody>
      </p:sp>
      <p:sp>
        <p:nvSpPr>
          <p:cNvPr id="97" name="PubHalfFrame"/>
          <p:cNvSpPr/>
          <p:nvPr/>
        </p:nvSpPr>
        <p:spPr>
          <a:xfrm rot="16200000">
            <a:off x="-1" y="5029200"/>
            <a:ext cx="1828801" cy="1828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00" y="14400"/>
                </a:lnTo>
                <a:lnTo>
                  <a:pt x="7200" y="7200"/>
                </a:lnTo>
                <a:lnTo>
                  <a:pt x="14400" y="7200"/>
                </a:lnTo>
                <a:lnTo>
                  <a:pt x="21600" y="0"/>
                </a:lnTo>
                <a:close/>
              </a:path>
            </a:pathLst>
          </a:custGeom>
          <a:solidFill>
            <a:srgbClr val="FFFFCC"/>
          </a:solidFill>
          <a:ln>
            <a:solidFill>
              <a:srgbClr val="527E56"/>
            </a:solidFill>
            <a:miter/>
          </a:ln>
          <a:effectLst>
            <a:outerShdw blurRad="50800" dist="38100" dir="18900000" rotWithShape="0">
              <a:srgbClr val="000000">
                <a:alpha val="40000"/>
              </a:srgbClr>
            </a:outerShdw>
          </a:effectLst>
        </p:spPr>
        <p:txBody>
          <a:bodyPr lIns="45719" rIns="45719"/>
          <a:lstStyle/>
          <a:p>
            <a:pPr>
              <a:defRPr>
                <a:solidFill>
                  <a:srgbClr val="A7AA95"/>
                </a:solidFill>
              </a:defRPr>
            </a:pPr>
            <a:endParaRPr dirty="0"/>
          </a:p>
        </p:txBody>
      </p:sp>
      <p:sp>
        <p:nvSpPr>
          <p:cNvPr id="98" name="PubHalfFrame"/>
          <p:cNvSpPr/>
          <p:nvPr/>
        </p:nvSpPr>
        <p:spPr>
          <a:xfrm rot="10800000">
            <a:off x="7315200" y="5029200"/>
            <a:ext cx="1828801" cy="1828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00" y="14400"/>
                </a:lnTo>
                <a:lnTo>
                  <a:pt x="7200" y="7200"/>
                </a:lnTo>
                <a:lnTo>
                  <a:pt x="14400" y="7200"/>
                </a:lnTo>
                <a:lnTo>
                  <a:pt x="21600" y="0"/>
                </a:lnTo>
                <a:close/>
              </a:path>
            </a:pathLst>
          </a:custGeom>
          <a:solidFill>
            <a:srgbClr val="FFFFCC"/>
          </a:solidFill>
          <a:ln>
            <a:solidFill>
              <a:srgbClr val="527E56"/>
            </a:solidFill>
            <a:miter/>
          </a:ln>
          <a:effectLst>
            <a:outerShdw blurRad="50800" dist="38100" dir="13500000" rotWithShape="0">
              <a:srgbClr val="000000">
                <a:alpha val="40000"/>
              </a:srgbClr>
            </a:outerShdw>
          </a:effectLst>
        </p:spPr>
        <p:txBody>
          <a:bodyPr lIns="45719" rIns="45719"/>
          <a:lstStyle/>
          <a:p>
            <a:pPr>
              <a:defRPr>
                <a:solidFill>
                  <a:srgbClr val="A7AA95"/>
                </a:solidFill>
                <a:effectLst>
                  <a:outerShdw blurRad="38100" dist="38100" dir="2700000" rotWithShape="0">
                    <a:srgbClr val="000000">
                      <a:alpha val="43137"/>
                    </a:srgbClr>
                  </a:outerShdw>
                </a:effectLst>
              </a:defRPr>
            </a:pPr>
            <a:endParaRPr dirty="0"/>
          </a:p>
        </p:txBody>
      </p:sp>
      <p:sp>
        <p:nvSpPr>
          <p:cNvPr id="99" name="Subtitle 2"/>
          <p:cNvSpPr txBox="1">
            <a:spLocks noGrp="1"/>
          </p:cNvSpPr>
          <p:nvPr>
            <p:ph type="subTitle" sz="quarter" idx="1"/>
          </p:nvPr>
        </p:nvSpPr>
        <p:spPr>
          <a:xfrm>
            <a:off x="914400" y="1409700"/>
            <a:ext cx="3657600" cy="1905000"/>
          </a:xfrm>
          <a:prstGeom prst="rect">
            <a:avLst/>
          </a:prstGeom>
        </p:spPr>
        <p:txBody>
          <a:bodyPr/>
          <a:lstStyle/>
          <a:p>
            <a:pPr>
              <a:spcBef>
                <a:spcPts val="600"/>
              </a:spcBef>
              <a:defRPr sz="2800">
                <a:solidFill>
                  <a:srgbClr val="000000"/>
                </a:solidFill>
                <a:latin typeface="Arial"/>
                <a:ea typeface="Arial"/>
                <a:cs typeface="Arial"/>
                <a:sym typeface="Arial"/>
              </a:defRPr>
            </a:pPr>
            <a:r>
              <a:rPr lang="fr-FR" dirty="0"/>
              <a:t>Transformé par  </a:t>
            </a:r>
          </a:p>
          <a:p>
            <a:pPr>
              <a:spcBef>
                <a:spcPts val="600"/>
              </a:spcBef>
              <a:defRPr sz="2800">
                <a:solidFill>
                  <a:srgbClr val="000000"/>
                </a:solidFill>
                <a:latin typeface="Arial"/>
                <a:ea typeface="Arial"/>
                <a:cs typeface="Arial"/>
                <a:sym typeface="Arial"/>
              </a:defRPr>
            </a:pPr>
            <a:r>
              <a:rPr lang="fr-FR" dirty="0"/>
              <a:t>sa Grâce “J’irai” Eduquer, Servir et Evangéliser</a:t>
            </a:r>
          </a:p>
        </p:txBody>
      </p:sp>
      <p:sp>
        <p:nvSpPr>
          <p:cNvPr id="100" name="Title 1"/>
          <p:cNvSpPr txBox="1">
            <a:spLocks noGrp="1"/>
          </p:cNvSpPr>
          <p:nvPr>
            <p:ph type="ctrTitle"/>
          </p:nvPr>
        </p:nvSpPr>
        <p:spPr>
          <a:xfrm>
            <a:off x="5447578" y="5661248"/>
            <a:ext cx="3662217" cy="1081809"/>
          </a:xfrm>
          <a:prstGeom prst="rect">
            <a:avLst/>
          </a:prstGeom>
        </p:spPr>
        <p:txBody>
          <a:bodyPr>
            <a:normAutofit/>
          </a:bodyPr>
          <a:lstStyle/>
          <a:p>
            <a:pPr algn="r">
              <a:defRPr sz="1600">
                <a:latin typeface="Arial"/>
                <a:ea typeface="Arial"/>
                <a:cs typeface="Arial"/>
                <a:sym typeface="Arial"/>
              </a:defRPr>
            </a:pPr>
            <a:r>
              <a:rPr dirty="0"/>
              <a:t>Lidia </a:t>
            </a:r>
            <a:r>
              <a:rPr dirty="0" err="1"/>
              <a:t>Belkis</a:t>
            </a:r>
            <a:r>
              <a:rPr dirty="0"/>
              <a:t> </a:t>
            </a:r>
            <a:r>
              <a:rPr dirty="0" err="1"/>
              <a:t>Archbold</a:t>
            </a:r>
            <a:r>
              <a:rPr dirty="0"/>
              <a:t/>
            </a:r>
            <a:br>
              <a:rPr dirty="0"/>
            </a:br>
            <a:r>
              <a:rPr lang="fr-FR" dirty="0"/>
              <a:t>Ministères de la Santé</a:t>
            </a:r>
            <a:br>
              <a:rPr lang="fr-FR" dirty="0"/>
            </a:br>
            <a:r>
              <a:rPr lang="fr-FR" dirty="0"/>
              <a:t>Division Interaméricaine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7" name="TextBox 2"/>
          <p:cNvSpPr txBox="1"/>
          <p:nvPr/>
        </p:nvSpPr>
        <p:spPr>
          <a:xfrm>
            <a:off x="736001" y="2743199"/>
            <a:ext cx="7680961" cy="3539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lgn="just">
              <a:buSzPct val="100000"/>
              <a:buChar char="➢"/>
              <a:defRPr sz="3200">
                <a:latin typeface="Arial"/>
                <a:ea typeface="Arial"/>
                <a:cs typeface="Arial"/>
                <a:sym typeface="Arial"/>
              </a:defRPr>
            </a:pPr>
            <a:r>
              <a:rPr lang="fr-FR" dirty="0"/>
              <a:t>Prévenir, c'est </a:t>
            </a:r>
            <a:r>
              <a:rPr lang="fr-FR" u="sng" dirty="0"/>
              <a:t>prendre à l'avance des précautions</a:t>
            </a:r>
            <a:r>
              <a:rPr lang="fr-FR" dirty="0"/>
              <a:t> ou des mesures pour éviter tout dommage, risque ou danger.</a:t>
            </a:r>
          </a:p>
          <a:p>
            <a:pPr marL="285750" indent="-285750" algn="just">
              <a:buSzPct val="100000"/>
              <a:buChar char="➢"/>
              <a:defRPr sz="3200">
                <a:latin typeface="Arial"/>
                <a:ea typeface="Arial"/>
                <a:cs typeface="Arial"/>
                <a:sym typeface="Arial"/>
              </a:defRPr>
            </a:pPr>
            <a:r>
              <a:rPr lang="fr-FR" dirty="0"/>
              <a:t>C’est </a:t>
            </a:r>
            <a:r>
              <a:rPr lang="fr-FR" u="sng" dirty="0"/>
              <a:t>avertir</a:t>
            </a:r>
            <a:r>
              <a:rPr lang="fr-FR" dirty="0"/>
              <a:t> ou informer quelqu'un de quelque chose, en particulier des </a:t>
            </a:r>
            <a:r>
              <a:rPr lang="fr-FR" dirty="0" err="1"/>
              <a:t>dom-mages</a:t>
            </a:r>
            <a:r>
              <a:rPr lang="fr-FR" dirty="0"/>
              <a:t> ou d’un danger.</a:t>
            </a:r>
          </a:p>
          <a:p>
            <a:pPr marL="285750" indent="-285750">
              <a:buSzPct val="100000"/>
              <a:buChar char="➢"/>
              <a:defRPr sz="3200">
                <a:latin typeface="Arial"/>
                <a:ea typeface="Arial"/>
                <a:cs typeface="Arial"/>
                <a:sym typeface="Arial"/>
              </a:defRPr>
            </a:pPr>
            <a:r>
              <a:rPr lang="fr-FR" dirty="0"/>
              <a:t>Enseigner le message de santé</a:t>
            </a:r>
          </a:p>
        </p:txBody>
      </p:sp>
      <p:sp>
        <p:nvSpPr>
          <p:cNvPr id="118" name="TextBox 3"/>
          <p:cNvSpPr txBox="1"/>
          <p:nvPr/>
        </p:nvSpPr>
        <p:spPr>
          <a:xfrm>
            <a:off x="350519" y="685799"/>
            <a:ext cx="8519162"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Arial"/>
                <a:ea typeface="Arial"/>
                <a:cs typeface="Arial"/>
                <a:sym typeface="Arial"/>
              </a:defRPr>
            </a:pPr>
            <a:r>
              <a:rPr lang="fr-FR" dirty="0"/>
              <a:t>Nous utilisons ces facultés pour </a:t>
            </a:r>
            <a:r>
              <a:rPr lang="fr-FR" u="sng" dirty="0"/>
              <a:t>EDUQUER</a:t>
            </a:r>
            <a:r>
              <a:rPr lang="fr-FR" dirty="0"/>
              <a:t>…</a:t>
            </a:r>
          </a:p>
          <a:p>
            <a:pPr>
              <a:defRPr sz="3200">
                <a:latin typeface="Arial"/>
                <a:ea typeface="Arial"/>
                <a:cs typeface="Arial"/>
                <a:sym typeface="Arial"/>
              </a:defRPr>
            </a:pPr>
            <a:r>
              <a:rPr lang="fr-FR" dirty="0"/>
              <a:t>L’une des formes d'éducation se fait à travers la </a:t>
            </a:r>
            <a:r>
              <a:rPr lang="fr-FR" u="sng" dirty="0">
                <a:solidFill>
                  <a:srgbClr val="002060"/>
                </a:solidFill>
              </a:rPr>
              <a:t>Prévention.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20" name="TextBox 1"/>
          <p:cNvSpPr txBox="1"/>
          <p:nvPr/>
        </p:nvSpPr>
        <p:spPr>
          <a:xfrm>
            <a:off x="502919" y="838199"/>
            <a:ext cx="8366762" cy="550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latin typeface="Arial"/>
                <a:ea typeface="Arial"/>
                <a:cs typeface="Arial"/>
                <a:sym typeface="Arial"/>
              </a:defRPr>
            </a:pPr>
            <a:r>
              <a:rPr lang="fr-FR" dirty="0"/>
              <a:t>A travers l’Histoire, Dieu nous a donné des instructions nous éduquant pour </a:t>
            </a:r>
            <a:r>
              <a:rPr lang="fr-FR" u="sng" dirty="0"/>
              <a:t>prévenir</a:t>
            </a:r>
            <a:r>
              <a:rPr lang="fr-FR" dirty="0"/>
              <a:t> les maladies et les désagréments. </a:t>
            </a:r>
          </a:p>
          <a:p>
            <a:pPr>
              <a:defRPr sz="3200">
                <a:solidFill>
                  <a:srgbClr val="404040"/>
                </a:solidFill>
                <a:latin typeface="Arial"/>
                <a:ea typeface="Arial"/>
                <a:cs typeface="Arial"/>
                <a:sym typeface="Arial"/>
              </a:defRPr>
            </a:pPr>
            <a:endParaRPr lang="fr-FR" dirty="0"/>
          </a:p>
          <a:p>
            <a:pPr>
              <a:defRPr sz="3200">
                <a:latin typeface="Arial"/>
                <a:ea typeface="Arial"/>
                <a:cs typeface="Arial"/>
                <a:sym typeface="Arial"/>
              </a:defRPr>
            </a:pPr>
            <a:r>
              <a:rPr lang="fr-FR" dirty="0"/>
              <a:t>Exode 15:26</a:t>
            </a:r>
          </a:p>
          <a:p>
            <a:pPr algn="just">
              <a:defRPr sz="3200"/>
            </a:pPr>
            <a:r>
              <a:rPr lang="fr-FR" dirty="0"/>
              <a:t>“Il dit: Si tu écoutes attentivement la voix de l'Eternel, ton Dieu, si tu fais ce qui est droit à ses yeux, si tu prêtes l'oreille à ses commandements, et si tu observes toutes ses lois, je ne te frapperai d'</a:t>
            </a:r>
            <a:r>
              <a:rPr lang="fr-FR" u="sng" dirty="0"/>
              <a:t>aucune des maladies </a:t>
            </a:r>
            <a:r>
              <a:rPr lang="fr-FR" dirty="0"/>
              <a:t>dont j'ai frappé les </a:t>
            </a:r>
            <a:r>
              <a:rPr lang="fr-FR" dirty="0" err="1"/>
              <a:t>Egyp-tiens</a:t>
            </a:r>
            <a:r>
              <a:rPr lang="fr-FR" dirty="0"/>
              <a:t>; car je suis l'Eternel, qui te guérit.”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24" name="Espace réservé du contenu 2"/>
          <p:cNvSpPr txBox="1">
            <a:spLocks noGrp="1"/>
          </p:cNvSpPr>
          <p:nvPr>
            <p:ph type="body" idx="1"/>
          </p:nvPr>
        </p:nvSpPr>
        <p:spPr>
          <a:xfrm>
            <a:off x="685800" y="1295400"/>
            <a:ext cx="7772400" cy="3657600"/>
          </a:xfrm>
          <a:prstGeom prst="rect">
            <a:avLst/>
          </a:prstGeom>
        </p:spPr>
        <p:txBody>
          <a:bodyPr/>
          <a:lstStyle>
            <a:lvl1pPr marL="0" indent="0">
              <a:spcBef>
                <a:spcPts val="800"/>
              </a:spcBef>
              <a:buSzTx/>
              <a:buNone/>
              <a:defRPr sz="3600">
                <a:solidFill>
                  <a:srgbClr val="002060"/>
                </a:solidFill>
                <a:latin typeface="Arial"/>
                <a:ea typeface="Arial"/>
                <a:cs typeface="Arial"/>
                <a:sym typeface="Arial"/>
              </a:defRPr>
            </a:lvl1pPr>
          </a:lstStyle>
          <a:p>
            <a:pPr algn="just"/>
            <a:r>
              <a:rPr dirty="0"/>
              <a:t>Dieu a </a:t>
            </a:r>
            <a:r>
              <a:rPr dirty="0" err="1"/>
              <a:t>parlé</a:t>
            </a:r>
            <a:r>
              <a:rPr dirty="0"/>
              <a:t> par le </a:t>
            </a:r>
            <a:r>
              <a:rPr dirty="0" err="1"/>
              <a:t>biais</a:t>
            </a:r>
            <a:r>
              <a:rPr dirty="0"/>
              <a:t> de </a:t>
            </a:r>
            <a:r>
              <a:rPr dirty="0" err="1"/>
              <a:t>sa</a:t>
            </a:r>
            <a:r>
              <a:rPr dirty="0"/>
              <a:t> </a:t>
            </a:r>
            <a:r>
              <a:rPr dirty="0" err="1"/>
              <a:t>servante</a:t>
            </a:r>
            <a:r>
              <a:rPr dirty="0"/>
              <a:t> Ellen G. White, </a:t>
            </a:r>
            <a:r>
              <a:rPr dirty="0" err="1"/>
              <a:t>afin</a:t>
            </a:r>
            <a:r>
              <a:rPr dirty="0"/>
              <a:t> que son </a:t>
            </a:r>
            <a:r>
              <a:rPr dirty="0" err="1"/>
              <a:t>peuple</a:t>
            </a:r>
            <a:r>
              <a:rPr dirty="0"/>
              <a:t> </a:t>
            </a:r>
            <a:r>
              <a:rPr dirty="0" err="1"/>
              <a:t>nouvellement</a:t>
            </a:r>
            <a:r>
              <a:rPr dirty="0"/>
              <a:t> </a:t>
            </a:r>
            <a:r>
              <a:rPr dirty="0" err="1"/>
              <a:t>organisé</a:t>
            </a:r>
            <a:r>
              <a:rPr dirty="0"/>
              <a:t> ne </a:t>
            </a:r>
            <a:r>
              <a:rPr dirty="0" err="1"/>
              <a:t>souffre</a:t>
            </a:r>
            <a:r>
              <a:rPr dirty="0"/>
              <a:t> pas des </a:t>
            </a:r>
            <a:r>
              <a:rPr dirty="0" err="1"/>
              <a:t>mêmes</a:t>
            </a:r>
            <a:r>
              <a:rPr dirty="0"/>
              <a:t> maladies de son temps et de </a:t>
            </a:r>
            <a:r>
              <a:rPr dirty="0" err="1"/>
              <a:t>notre</a:t>
            </a:r>
            <a:r>
              <a:rPr dirty="0"/>
              <a:t> temps.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28" name="Picture 2" descr="Picture 2"/>
          <p:cNvPicPr>
            <a:picLocks noChangeAspect="1"/>
          </p:cNvPicPr>
          <p:nvPr/>
        </p:nvPicPr>
        <p:blipFill>
          <a:blip r:embed="rId2"/>
          <a:stretch>
            <a:fillRect/>
          </a:stretch>
        </p:blipFill>
        <p:spPr>
          <a:xfrm>
            <a:off x="7289224" y="4572000"/>
            <a:ext cx="1854776" cy="2408311"/>
          </a:xfrm>
          <a:prstGeom prst="rect">
            <a:avLst/>
          </a:prstGeom>
          <a:ln w="12700">
            <a:miter lim="400000"/>
          </a:ln>
        </p:spPr>
      </p:pic>
      <p:sp>
        <p:nvSpPr>
          <p:cNvPr id="129" name="Espace réservé du contenu 2"/>
          <p:cNvSpPr txBox="1">
            <a:spLocks noGrp="1"/>
          </p:cNvSpPr>
          <p:nvPr>
            <p:ph type="body" idx="1"/>
          </p:nvPr>
        </p:nvSpPr>
        <p:spPr>
          <a:xfrm>
            <a:off x="685800" y="0"/>
            <a:ext cx="7543800" cy="6019800"/>
          </a:xfrm>
          <a:prstGeom prst="rect">
            <a:avLst/>
          </a:prstGeom>
        </p:spPr>
        <p:txBody>
          <a:bodyPr/>
          <a:lstStyle/>
          <a:p>
            <a:pPr marL="0" indent="0">
              <a:buSzTx/>
              <a:buNone/>
              <a:defRPr sz="3000">
                <a:solidFill>
                  <a:srgbClr val="404040"/>
                </a:solidFill>
                <a:latin typeface="Arial"/>
                <a:ea typeface="Arial"/>
                <a:cs typeface="Arial"/>
                <a:sym typeface="Arial"/>
              </a:defRPr>
            </a:pPr>
            <a:endParaRPr lang="fr-FR" dirty="0"/>
          </a:p>
          <a:p>
            <a:pPr marL="0" indent="0">
              <a:buSzTx/>
              <a:buNone/>
              <a:defRPr sz="3000">
                <a:solidFill>
                  <a:srgbClr val="404040"/>
                </a:solidFill>
                <a:latin typeface="Arial"/>
                <a:ea typeface="Arial"/>
                <a:cs typeface="Arial"/>
                <a:sym typeface="Arial"/>
              </a:defRPr>
            </a:pPr>
            <a:r>
              <a:rPr lang="fr-FR" dirty="0"/>
              <a:t>Il faut éduquer/enseigner les gens et leur apprendre que …</a:t>
            </a:r>
          </a:p>
          <a:p>
            <a:pPr marL="0" indent="0" algn="just">
              <a:buSzTx/>
              <a:buNone/>
              <a:defRPr sz="3000">
                <a:solidFill>
                  <a:srgbClr val="404040"/>
                </a:solidFill>
                <a:latin typeface="Arial"/>
                <a:ea typeface="Arial"/>
                <a:cs typeface="Arial"/>
                <a:sym typeface="Arial"/>
              </a:defRPr>
            </a:pPr>
            <a:r>
              <a:rPr lang="fr-FR" dirty="0"/>
              <a:t>“La maladie a toujours une cause. La négligence des lois de la santé lui ouvre la voie. Beaucoup souffrent par suite des fautes de leurs parents. Bien qu’ils ne soient pas responsables de ce qu’ont fait ces derniers, leur devoir est néanmoins de s’assurer qu’ils ne violent pas eux-mêmes les lois de la santé.” </a:t>
            </a:r>
            <a:r>
              <a:rPr lang="fr-FR" i="1" dirty="0"/>
              <a:t>Ministère de la guérison, page 201</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31" name="TextBox 1"/>
          <p:cNvSpPr txBox="1"/>
          <p:nvPr/>
        </p:nvSpPr>
        <p:spPr>
          <a:xfrm>
            <a:off x="960119" y="457199"/>
            <a:ext cx="7604762" cy="22467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800">
                <a:latin typeface="Arial"/>
                <a:ea typeface="Arial"/>
                <a:cs typeface="Arial"/>
                <a:sym typeface="Arial"/>
              </a:defRPr>
            </a:pPr>
            <a:r>
              <a:rPr dirty="0"/>
              <a:t>Dieu </a:t>
            </a:r>
            <a:r>
              <a:rPr dirty="0" err="1"/>
              <a:t>parle</a:t>
            </a:r>
            <a:r>
              <a:rPr dirty="0"/>
              <a:t> </a:t>
            </a:r>
            <a:r>
              <a:rPr dirty="0" err="1"/>
              <a:t>à</a:t>
            </a:r>
            <a:r>
              <a:rPr dirty="0"/>
              <a:t> travers la science, nous </a:t>
            </a:r>
            <a:r>
              <a:rPr dirty="0" err="1"/>
              <a:t>alertant</a:t>
            </a:r>
            <a:r>
              <a:rPr dirty="0"/>
              <a:t> sur le fait que nous </a:t>
            </a:r>
            <a:r>
              <a:rPr dirty="0" err="1"/>
              <a:t>devons</a:t>
            </a:r>
            <a:r>
              <a:rPr dirty="0"/>
              <a:t> </a:t>
            </a:r>
            <a:r>
              <a:rPr dirty="0" err="1"/>
              <a:t>éduquer</a:t>
            </a:r>
            <a:r>
              <a:rPr dirty="0"/>
              <a:t> sur les </a:t>
            </a:r>
            <a:r>
              <a:rPr u="sng" dirty="0"/>
              <a:t>maladies non </a:t>
            </a:r>
            <a:r>
              <a:rPr u="sng" dirty="0" err="1"/>
              <a:t>transmissibles</a:t>
            </a:r>
            <a:r>
              <a:rPr u="sng" dirty="0"/>
              <a:t> </a:t>
            </a:r>
            <a:r>
              <a:rPr dirty="0"/>
              <a:t>qui </a:t>
            </a:r>
            <a:r>
              <a:rPr dirty="0" err="1"/>
              <a:t>envahissent</a:t>
            </a:r>
            <a:r>
              <a:rPr dirty="0"/>
              <a:t> </a:t>
            </a:r>
            <a:r>
              <a:rPr dirty="0" err="1"/>
              <a:t>nos</a:t>
            </a:r>
            <a:r>
              <a:rPr dirty="0"/>
              <a:t> </a:t>
            </a:r>
            <a:r>
              <a:rPr dirty="0" err="1"/>
              <a:t>maisons</a:t>
            </a:r>
            <a:r>
              <a:rPr dirty="0"/>
              <a:t>, </a:t>
            </a:r>
            <a:r>
              <a:rPr dirty="0" err="1"/>
              <a:t>nos</a:t>
            </a:r>
            <a:r>
              <a:rPr dirty="0"/>
              <a:t> </a:t>
            </a:r>
            <a:r>
              <a:rPr dirty="0" err="1"/>
              <a:t>écoles</a:t>
            </a:r>
            <a:r>
              <a:rPr dirty="0"/>
              <a:t>, </a:t>
            </a:r>
            <a:r>
              <a:rPr dirty="0" err="1"/>
              <a:t>nos</a:t>
            </a:r>
            <a:r>
              <a:rPr dirty="0"/>
              <a:t> </a:t>
            </a:r>
            <a:r>
              <a:rPr dirty="0" err="1"/>
              <a:t>églises</a:t>
            </a:r>
            <a:r>
              <a:rPr dirty="0"/>
              <a:t>, </a:t>
            </a:r>
            <a:r>
              <a:rPr dirty="0" err="1"/>
              <a:t>nos</a:t>
            </a:r>
            <a:r>
              <a:rPr dirty="0"/>
              <a:t> </a:t>
            </a:r>
            <a:r>
              <a:rPr dirty="0" err="1"/>
              <a:t>communautés</a:t>
            </a:r>
            <a:r>
              <a:rPr dirty="0"/>
              <a:t> et </a:t>
            </a:r>
            <a:r>
              <a:rPr dirty="0" err="1"/>
              <a:t>notre</a:t>
            </a:r>
            <a:r>
              <a:rPr dirty="0"/>
              <a:t> </a:t>
            </a:r>
            <a:r>
              <a:rPr dirty="0" err="1"/>
              <a:t>planète</a:t>
            </a:r>
            <a:r>
              <a:rPr dirty="0"/>
              <a:t> </a:t>
            </a:r>
            <a:r>
              <a:rPr dirty="0" err="1"/>
              <a:t>entière</a:t>
            </a:r>
            <a:r>
              <a:rPr dirty="0"/>
              <a:t>.</a:t>
            </a:r>
          </a:p>
        </p:txBody>
      </p:sp>
      <p:sp>
        <p:nvSpPr>
          <p:cNvPr id="132" name="Rectangle 2"/>
          <p:cNvSpPr txBox="1"/>
          <p:nvPr/>
        </p:nvSpPr>
        <p:spPr>
          <a:xfrm>
            <a:off x="960119" y="5057557"/>
            <a:ext cx="7821734"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a:latin typeface="Arial"/>
                <a:ea typeface="Arial"/>
                <a:cs typeface="Arial"/>
                <a:sym typeface="Arial"/>
              </a:defRPr>
            </a:lvl1pPr>
          </a:lstStyle>
          <a:p>
            <a:pPr algn="just"/>
            <a:r>
              <a:rPr dirty="0"/>
              <a:t>Les projections </a:t>
            </a:r>
            <a:r>
              <a:rPr dirty="0" err="1"/>
              <a:t>montrent</a:t>
            </a:r>
            <a:r>
              <a:rPr dirty="0"/>
              <a:t> que les «MNT» </a:t>
            </a:r>
            <a:r>
              <a:rPr dirty="0" err="1"/>
              <a:t>augmenteront</a:t>
            </a:r>
            <a:r>
              <a:rPr dirty="0"/>
              <a:t> </a:t>
            </a:r>
            <a:r>
              <a:rPr dirty="0" err="1"/>
              <a:t>considé</a:t>
            </a:r>
            <a:r>
              <a:rPr lang="fr-FR" dirty="0"/>
              <a:t>-</a:t>
            </a:r>
            <a:r>
              <a:rPr dirty="0" err="1"/>
              <a:t>rablement</a:t>
            </a:r>
            <a:r>
              <a:rPr dirty="0"/>
              <a:t> le </a:t>
            </a:r>
            <a:r>
              <a:rPr dirty="0" err="1"/>
              <a:t>nombre</a:t>
            </a:r>
            <a:r>
              <a:rPr dirty="0"/>
              <a:t> total de </a:t>
            </a:r>
            <a:r>
              <a:rPr dirty="0" err="1"/>
              <a:t>décès</a:t>
            </a:r>
            <a:r>
              <a:rPr dirty="0"/>
              <a:t> au </a:t>
            </a:r>
            <a:r>
              <a:rPr dirty="0" err="1"/>
              <a:t>cours</a:t>
            </a:r>
            <a:r>
              <a:rPr dirty="0"/>
              <a:t> de la </a:t>
            </a:r>
            <a:r>
              <a:rPr dirty="0" err="1"/>
              <a:t>prochaine</a:t>
            </a:r>
            <a:r>
              <a:rPr dirty="0"/>
              <a:t> </a:t>
            </a:r>
            <a:r>
              <a:rPr dirty="0" err="1"/>
              <a:t>décennie</a:t>
            </a:r>
            <a:r>
              <a:rPr dirty="0"/>
              <a:t>. Les </a:t>
            </a:r>
            <a:r>
              <a:rPr dirty="0" err="1"/>
              <a:t>décès</a:t>
            </a:r>
            <a:r>
              <a:rPr dirty="0"/>
              <a:t> </a:t>
            </a:r>
            <a:r>
              <a:rPr dirty="0" err="1"/>
              <a:t>dus</a:t>
            </a:r>
            <a:r>
              <a:rPr dirty="0"/>
              <a:t> aux MNT </a:t>
            </a:r>
            <a:r>
              <a:rPr dirty="0" err="1"/>
              <a:t>devraient</a:t>
            </a:r>
            <a:r>
              <a:rPr dirty="0"/>
              <a:t> augmenter de 15% </a:t>
            </a:r>
            <a:r>
              <a:rPr dirty="0" err="1"/>
              <a:t>dans</a:t>
            </a:r>
            <a:r>
              <a:rPr dirty="0"/>
              <a:t> le monde entre 2010 et 2020 (</a:t>
            </a:r>
            <a:r>
              <a:rPr dirty="0" err="1"/>
              <a:t>à</a:t>
            </a:r>
            <a:r>
              <a:rPr dirty="0"/>
              <a:t> 44 millions de </a:t>
            </a:r>
            <a:r>
              <a:rPr dirty="0" err="1"/>
              <a:t>décès</a:t>
            </a:r>
            <a:r>
              <a:rPr dirty="0"/>
              <a:t>).</a:t>
            </a:r>
          </a:p>
        </p:txBody>
      </p:sp>
      <p:sp>
        <p:nvSpPr>
          <p:cNvPr id="133" name="Rectangle 3"/>
          <p:cNvSpPr txBox="1"/>
          <p:nvPr/>
        </p:nvSpPr>
        <p:spPr>
          <a:xfrm>
            <a:off x="960119" y="3118566"/>
            <a:ext cx="7655188" cy="1938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000">
                <a:latin typeface="Arial"/>
                <a:ea typeface="Arial"/>
                <a:cs typeface="Arial"/>
                <a:sym typeface="Arial"/>
              </a:defRPr>
            </a:pPr>
            <a:r>
              <a:rPr dirty="0" err="1"/>
              <a:t>Selon</a:t>
            </a:r>
            <a:r>
              <a:rPr dirty="0"/>
              <a:t> </a:t>
            </a:r>
            <a:r>
              <a:rPr dirty="0" err="1"/>
              <a:t>l’Organisation</a:t>
            </a:r>
            <a:r>
              <a:rPr dirty="0"/>
              <a:t> </a:t>
            </a:r>
            <a:r>
              <a:rPr dirty="0" err="1"/>
              <a:t>Mondiale</a:t>
            </a:r>
            <a:r>
              <a:rPr dirty="0"/>
              <a:t> de la santé</a:t>
            </a:r>
            <a:r>
              <a:rPr lang="fr-FR" dirty="0"/>
              <a:t> </a:t>
            </a:r>
            <a:r>
              <a:rPr dirty="0"/>
              <a:t>(OMS)… </a:t>
            </a:r>
            <a:r>
              <a:rPr lang="fr-FR" dirty="0"/>
              <a:t>l</a:t>
            </a:r>
            <a:r>
              <a:rPr dirty="0" err="1"/>
              <a:t>es</a:t>
            </a:r>
            <a:r>
              <a:rPr dirty="0"/>
              <a:t> maladies non </a:t>
            </a:r>
            <a:r>
              <a:rPr dirty="0" err="1"/>
              <a:t>transmissbles</a:t>
            </a:r>
            <a:r>
              <a:rPr dirty="0"/>
              <a:t> (MNT) </a:t>
            </a:r>
            <a:r>
              <a:rPr dirty="0" err="1"/>
              <a:t>tuent</a:t>
            </a:r>
            <a:r>
              <a:rPr dirty="0"/>
              <a:t> 38 millions de </a:t>
            </a:r>
            <a:r>
              <a:rPr dirty="0" err="1"/>
              <a:t>personnes</a:t>
            </a:r>
            <a:r>
              <a:rPr dirty="0"/>
              <a:t> </a:t>
            </a:r>
            <a:r>
              <a:rPr dirty="0" err="1"/>
              <a:t>chaque</a:t>
            </a:r>
            <a:r>
              <a:rPr dirty="0"/>
              <a:t> </a:t>
            </a:r>
            <a:r>
              <a:rPr dirty="0" err="1"/>
              <a:t>année</a:t>
            </a:r>
            <a:r>
              <a:rPr dirty="0"/>
              <a:t>.</a:t>
            </a:r>
          </a:p>
          <a:p>
            <a:pPr algn="just">
              <a:defRPr sz="2000">
                <a:latin typeface="Arial"/>
                <a:ea typeface="Arial"/>
                <a:cs typeface="Arial"/>
                <a:sym typeface="Arial"/>
              </a:defRPr>
            </a:pPr>
            <a:r>
              <a:rPr dirty="0" err="1"/>
              <a:t>Parmi</a:t>
            </a:r>
            <a:r>
              <a:rPr dirty="0"/>
              <a:t> </a:t>
            </a:r>
            <a:r>
              <a:rPr dirty="0" err="1"/>
              <a:t>ceux</a:t>
            </a:r>
            <a:r>
              <a:rPr dirty="0"/>
              <a:t>-ci, 16 millions des </a:t>
            </a:r>
            <a:r>
              <a:rPr dirty="0" err="1"/>
              <a:t>décès</a:t>
            </a:r>
            <a:r>
              <a:rPr dirty="0"/>
              <a:t> </a:t>
            </a:r>
            <a:r>
              <a:rPr dirty="0" err="1"/>
              <a:t>attribuables</a:t>
            </a:r>
            <a:r>
              <a:rPr dirty="0"/>
              <a:t> aux maladies non </a:t>
            </a:r>
            <a:r>
              <a:rPr dirty="0" err="1"/>
              <a:t>transmissibles</a:t>
            </a:r>
            <a:r>
              <a:rPr dirty="0"/>
              <a:t> </a:t>
            </a:r>
            <a:r>
              <a:rPr dirty="0" err="1"/>
              <a:t>surviennent</a:t>
            </a:r>
            <a:r>
              <a:rPr dirty="0"/>
              <a:t> chez des </a:t>
            </a:r>
            <a:r>
              <a:rPr dirty="0" err="1"/>
              <a:t>personnes</a:t>
            </a:r>
            <a:r>
              <a:rPr dirty="0"/>
              <a:t> de </a:t>
            </a:r>
            <a:r>
              <a:rPr dirty="0" err="1"/>
              <a:t>moins</a:t>
            </a:r>
            <a:r>
              <a:rPr dirty="0"/>
              <a:t> de 70 ans.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35" name="Rectangle 1"/>
          <p:cNvSpPr txBox="1"/>
          <p:nvPr/>
        </p:nvSpPr>
        <p:spPr>
          <a:xfrm>
            <a:off x="655319" y="762000"/>
            <a:ext cx="8138162" cy="4401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800" u="sng">
                <a:latin typeface="Arial"/>
                <a:ea typeface="Arial"/>
                <a:cs typeface="Arial"/>
                <a:sym typeface="Arial"/>
              </a:defRPr>
            </a:pPr>
            <a:r>
              <a:rPr dirty="0"/>
              <a:t>« </a:t>
            </a:r>
            <a:r>
              <a:rPr lang="fr-FR" dirty="0"/>
              <a:t>Instruire sans cesse</a:t>
            </a:r>
            <a:r>
              <a:rPr lang="fr-FR" u="none" dirty="0"/>
              <a:t> — Puisque les principes de la santé et de tempérance sont si importants et cependant si mal compris, négligés ou ignorés, nous devrions acquérir dans ce domaine une plus ample connaissance qui nous rendrait capables non seulement de conformer notre vie à ces principes, mais aussi de les partager avec notre prochain. Le peuple de Dieu doit instruire règles sur règles, préceptes sur préceptes.» </a:t>
            </a:r>
          </a:p>
          <a:p>
            <a:pPr>
              <a:defRPr sz="2800" u="sng">
                <a:latin typeface="Arial"/>
                <a:ea typeface="Arial"/>
                <a:cs typeface="Arial"/>
                <a:sym typeface="Arial"/>
              </a:defRPr>
            </a:pPr>
            <a:r>
              <a:rPr lang="fr-FR" i="1" u="none" dirty="0"/>
              <a:t>La Tempérance, page 130</a:t>
            </a:r>
          </a:p>
        </p:txBody>
      </p:sp>
      <p:pic>
        <p:nvPicPr>
          <p:cNvPr id="136" name="Picture 2" descr="Picture 2"/>
          <p:cNvPicPr>
            <a:picLocks noChangeAspect="1"/>
          </p:cNvPicPr>
          <p:nvPr/>
        </p:nvPicPr>
        <p:blipFill>
          <a:blip r:embed="rId2"/>
          <a:stretch>
            <a:fillRect/>
          </a:stretch>
        </p:blipFill>
        <p:spPr>
          <a:xfrm>
            <a:off x="7289224" y="4572000"/>
            <a:ext cx="1854776" cy="2408311"/>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38" name="Picture 2" descr="Picture 2"/>
          <p:cNvPicPr>
            <a:picLocks noChangeAspect="1"/>
          </p:cNvPicPr>
          <p:nvPr/>
        </p:nvPicPr>
        <p:blipFill>
          <a:blip r:embed="rId2"/>
          <a:stretch>
            <a:fillRect/>
          </a:stretch>
        </p:blipFill>
        <p:spPr>
          <a:xfrm>
            <a:off x="7289224" y="4572000"/>
            <a:ext cx="1854776" cy="2408311"/>
          </a:xfrm>
          <a:prstGeom prst="rect">
            <a:avLst/>
          </a:prstGeom>
          <a:ln w="12700">
            <a:miter lim="400000"/>
          </a:ln>
        </p:spPr>
      </p:pic>
      <p:sp>
        <p:nvSpPr>
          <p:cNvPr id="139" name="Content Placeholder 2"/>
          <p:cNvSpPr txBox="1">
            <a:spLocks noGrp="1"/>
          </p:cNvSpPr>
          <p:nvPr>
            <p:ph type="body" idx="1"/>
          </p:nvPr>
        </p:nvSpPr>
        <p:spPr>
          <a:xfrm>
            <a:off x="304800" y="1700808"/>
            <a:ext cx="8229600" cy="4525964"/>
          </a:xfrm>
          <a:prstGeom prst="rect">
            <a:avLst/>
          </a:prstGeom>
        </p:spPr>
        <p:txBody>
          <a:bodyPr/>
          <a:lstStyle/>
          <a:p>
            <a:pPr marL="0" indent="0" algn="just">
              <a:buSzTx/>
              <a:buNone/>
            </a:pPr>
            <a:r>
              <a:rPr lang="fr-FR" dirty="0"/>
              <a:t>« Nous devons nous éduquer personnellement, non seulement pour vivre en harmonie avec les lois de la santé, mais pour enseigner aux autres qu'il existe une meilleure façon de vivre. Beaucoup, même ceux qui professent croire les vérités présentes pour cette époque, ignorent malheureusement les principes de santé et de tempérance.</a:t>
            </a:r>
            <a:r>
              <a:rPr dirty="0"/>
              <a:t> » </a:t>
            </a:r>
            <a:r>
              <a:rPr i="1" dirty="0"/>
              <a:t>CSI  446</a:t>
            </a:r>
          </a:p>
        </p:txBody>
      </p:sp>
      <p:sp>
        <p:nvSpPr>
          <p:cNvPr id="140" name="TextBox 4"/>
          <p:cNvSpPr txBox="1"/>
          <p:nvPr/>
        </p:nvSpPr>
        <p:spPr>
          <a:xfrm>
            <a:off x="807719" y="381000"/>
            <a:ext cx="7223762" cy="954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latin typeface="Arial"/>
                <a:ea typeface="Arial"/>
                <a:cs typeface="Arial"/>
                <a:sym typeface="Arial"/>
              </a:defRPr>
            </a:lvl1pPr>
          </a:lstStyle>
          <a:p>
            <a:pPr algn="just"/>
            <a:r>
              <a:rPr dirty="0"/>
              <a:t>Il </a:t>
            </a:r>
            <a:r>
              <a:rPr dirty="0" err="1"/>
              <a:t>est</a:t>
            </a:r>
            <a:r>
              <a:rPr dirty="0"/>
              <a:t> </a:t>
            </a:r>
            <a:r>
              <a:rPr dirty="0" err="1"/>
              <a:t>vrai</a:t>
            </a:r>
            <a:r>
              <a:rPr dirty="0"/>
              <a:t> que nous </a:t>
            </a:r>
            <a:r>
              <a:rPr dirty="0" err="1"/>
              <a:t>devons</a:t>
            </a:r>
            <a:r>
              <a:rPr dirty="0"/>
              <a:t> </a:t>
            </a:r>
            <a:r>
              <a:rPr dirty="0" err="1"/>
              <a:t>éduquer</a:t>
            </a:r>
            <a:r>
              <a:rPr dirty="0"/>
              <a:t> les gens </a:t>
            </a:r>
            <a:r>
              <a:rPr dirty="0" err="1"/>
              <a:t>mais</a:t>
            </a:r>
            <a:r>
              <a:rPr dirty="0"/>
              <a:t> </a:t>
            </a:r>
            <a:r>
              <a:rPr dirty="0" err="1"/>
              <a:t>avant</a:t>
            </a:r>
            <a:r>
              <a:rPr dirty="0"/>
              <a:t> de le faire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42" name="TextBox 1"/>
          <p:cNvSpPr txBox="1"/>
          <p:nvPr/>
        </p:nvSpPr>
        <p:spPr>
          <a:xfrm>
            <a:off x="703810" y="260468"/>
            <a:ext cx="8061961"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5400" u="sng">
                <a:latin typeface="Arial"/>
                <a:ea typeface="Arial"/>
                <a:cs typeface="Arial"/>
                <a:sym typeface="Arial"/>
              </a:defRPr>
            </a:lvl1pPr>
          </a:lstStyle>
          <a:p>
            <a:r>
              <a:rPr dirty="0" err="1"/>
              <a:t>Servir</a:t>
            </a:r>
            <a:r>
              <a:rPr dirty="0"/>
              <a:t> </a:t>
            </a:r>
            <a:r>
              <a:rPr lang="fr-FR" dirty="0"/>
              <a:t>– Prendre soin</a:t>
            </a:r>
            <a:endParaRPr dirty="0"/>
          </a:p>
        </p:txBody>
      </p:sp>
      <p:sp>
        <p:nvSpPr>
          <p:cNvPr id="143" name="TextBox 8"/>
          <p:cNvSpPr txBox="1"/>
          <p:nvPr/>
        </p:nvSpPr>
        <p:spPr>
          <a:xfrm>
            <a:off x="718654" y="1484168"/>
            <a:ext cx="8061961" cy="1569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3200" u="sng">
                <a:latin typeface="Arial"/>
                <a:ea typeface="Arial"/>
                <a:cs typeface="Arial"/>
                <a:sym typeface="Arial"/>
              </a:defRPr>
            </a:pPr>
            <a:r>
              <a:rPr dirty="0" err="1"/>
              <a:t>Servir</a:t>
            </a:r>
            <a:r>
              <a:rPr u="none" dirty="0"/>
              <a:t> les </a:t>
            </a:r>
            <a:r>
              <a:rPr u="none" dirty="0" err="1"/>
              <a:t>autres</a:t>
            </a:r>
            <a:r>
              <a:rPr lang="fr-FR" u="none" dirty="0"/>
              <a:t>, prendre soin des autres</a:t>
            </a:r>
            <a:r>
              <a:rPr u="none" dirty="0"/>
              <a:t> </a:t>
            </a:r>
            <a:r>
              <a:rPr u="none" dirty="0" err="1"/>
              <a:t>est</a:t>
            </a:r>
            <a:r>
              <a:rPr u="none" dirty="0"/>
              <a:t>, avec </a:t>
            </a:r>
            <a:r>
              <a:rPr u="none" dirty="0" err="1"/>
              <a:t>Eduquer</a:t>
            </a:r>
            <a:r>
              <a:rPr u="none" dirty="0"/>
              <a:t>, </a:t>
            </a:r>
            <a:r>
              <a:rPr u="none" dirty="0" err="1"/>
              <a:t>l'une</a:t>
            </a:r>
            <a:r>
              <a:rPr u="none" dirty="0"/>
              <a:t> des forces du Message de Santé.</a:t>
            </a:r>
          </a:p>
        </p:txBody>
      </p:sp>
      <p:grpSp>
        <p:nvGrpSpPr>
          <p:cNvPr id="146" name="Picture 3"/>
          <p:cNvGrpSpPr/>
          <p:nvPr/>
        </p:nvGrpSpPr>
        <p:grpSpPr>
          <a:xfrm>
            <a:off x="7840" y="3053828"/>
            <a:ext cx="6242620" cy="3645061"/>
            <a:chOff x="0" y="0"/>
            <a:chExt cx="5981700" cy="3987800"/>
          </a:xfrm>
        </p:grpSpPr>
        <p:sp>
          <p:nvSpPr>
            <p:cNvPr id="144" name="Figure"/>
            <p:cNvSpPr/>
            <p:nvPr/>
          </p:nvSpPr>
          <p:spPr>
            <a:xfrm>
              <a:off x="-1" y="-1"/>
              <a:ext cx="5981702" cy="3987802"/>
            </a:xfrm>
            <a:custGeom>
              <a:avLst/>
              <a:gdLst/>
              <a:ahLst/>
              <a:cxnLst>
                <a:cxn ang="0">
                  <a:pos x="wd2" y="hd2"/>
                </a:cxn>
                <a:cxn ang="5400000">
                  <a:pos x="wd2" y="hd2"/>
                </a:cxn>
                <a:cxn ang="10800000">
                  <a:pos x="wd2" y="hd2"/>
                </a:cxn>
                <a:cxn ang="16200000">
                  <a:pos x="wd2" y="hd2"/>
                </a:cxn>
              </a:cxnLst>
              <a:rect l="0" t="0" r="r" b="b"/>
              <a:pathLst>
                <a:path w="21600" h="21600" extrusionOk="0">
                  <a:moveTo>
                    <a:pt x="0" y="1856"/>
                  </a:moveTo>
                  <a:lnTo>
                    <a:pt x="0" y="1856"/>
                  </a:lnTo>
                  <a:cubicBezTo>
                    <a:pt x="0" y="831"/>
                    <a:pt x="554" y="0"/>
                    <a:pt x="1238" y="0"/>
                  </a:cubicBezTo>
                  <a:lnTo>
                    <a:pt x="20362" y="0"/>
                  </a:lnTo>
                  <a:lnTo>
                    <a:pt x="20362" y="0"/>
                  </a:lnTo>
                  <a:cubicBezTo>
                    <a:pt x="21046" y="0"/>
                    <a:pt x="21600" y="831"/>
                    <a:pt x="21600" y="1856"/>
                  </a:cubicBezTo>
                  <a:lnTo>
                    <a:pt x="21600" y="19744"/>
                  </a:lnTo>
                  <a:lnTo>
                    <a:pt x="21600" y="19744"/>
                  </a:lnTo>
                  <a:cubicBezTo>
                    <a:pt x="21600" y="20769"/>
                    <a:pt x="21046" y="21600"/>
                    <a:pt x="20362" y="21600"/>
                  </a:cubicBezTo>
                  <a:lnTo>
                    <a:pt x="1238" y="21600"/>
                  </a:lnTo>
                  <a:lnTo>
                    <a:pt x="1238" y="21600"/>
                  </a:lnTo>
                  <a:cubicBezTo>
                    <a:pt x="554" y="21600"/>
                    <a:pt x="0" y="20769"/>
                    <a:pt x="0" y="19744"/>
                  </a:cubicBezTo>
                  <a:close/>
                </a:path>
              </a:pathLst>
            </a:custGeom>
            <a:solidFill>
              <a:srgbClr val="EDEDED"/>
            </a:solidFill>
            <a:ln w="12700" cap="flat">
              <a:noFill/>
              <a:miter lim="400000"/>
            </a:ln>
            <a:effectLst/>
          </p:spPr>
          <p:txBody>
            <a:bodyPr wrap="square" lIns="45719" tIns="45719" rIns="45719" bIns="45719" numCol="1" anchor="ctr">
              <a:noAutofit/>
            </a:bodyPr>
            <a:lstStyle/>
            <a:p>
              <a:endParaRPr/>
            </a:p>
          </p:txBody>
        </p:sp>
        <p:pic>
          <p:nvPicPr>
            <p:cNvPr id="145" name="image5.jpeg" descr="image5.jpeg"/>
            <p:cNvPicPr>
              <a:picLocks noChangeAspect="1"/>
            </p:cNvPicPr>
            <p:nvPr/>
          </p:nvPicPr>
          <p:blipFill>
            <a:blip r:embed="rId2"/>
            <a:srcRect/>
            <a:stretch>
              <a:fillRect/>
            </a:stretch>
          </p:blipFill>
          <p:spPr>
            <a:xfrm>
              <a:off x="0" y="0"/>
              <a:ext cx="5981700" cy="3987800"/>
            </a:xfrm>
            <a:custGeom>
              <a:avLst/>
              <a:gdLst/>
              <a:ahLst/>
              <a:cxnLst>
                <a:cxn ang="0">
                  <a:pos x="wd2" y="hd2"/>
                </a:cxn>
                <a:cxn ang="5400000">
                  <a:pos x="wd2" y="hd2"/>
                </a:cxn>
                <a:cxn ang="10800000">
                  <a:pos x="wd2" y="hd2"/>
                </a:cxn>
                <a:cxn ang="16200000">
                  <a:pos x="wd2" y="hd2"/>
                </a:cxn>
              </a:cxnLst>
              <a:rect l="0" t="0" r="r" b="b"/>
              <a:pathLst>
                <a:path w="21600" h="21600" extrusionOk="0">
                  <a:moveTo>
                    <a:pt x="1238" y="0"/>
                  </a:moveTo>
                  <a:cubicBezTo>
                    <a:pt x="555" y="0"/>
                    <a:pt x="0" y="832"/>
                    <a:pt x="0" y="1857"/>
                  </a:cubicBezTo>
                  <a:lnTo>
                    <a:pt x="0" y="19743"/>
                  </a:lnTo>
                  <a:cubicBezTo>
                    <a:pt x="0" y="20768"/>
                    <a:pt x="555" y="21600"/>
                    <a:pt x="1238" y="21600"/>
                  </a:cubicBezTo>
                  <a:lnTo>
                    <a:pt x="20362" y="21600"/>
                  </a:lnTo>
                  <a:cubicBezTo>
                    <a:pt x="21045" y="21600"/>
                    <a:pt x="21600" y="20768"/>
                    <a:pt x="21600" y="19743"/>
                  </a:cubicBezTo>
                  <a:lnTo>
                    <a:pt x="21600" y="1857"/>
                  </a:lnTo>
                  <a:cubicBezTo>
                    <a:pt x="21600" y="832"/>
                    <a:pt x="21045" y="0"/>
                    <a:pt x="20362" y="0"/>
                  </a:cubicBezTo>
                  <a:lnTo>
                    <a:pt x="1238" y="0"/>
                  </a:lnTo>
                  <a:close/>
                </a:path>
              </a:pathLst>
            </a:custGeom>
            <a:ln w="12700" cap="flat">
              <a:noFill/>
              <a:miter lim="400000"/>
            </a:ln>
            <a:effectLst>
              <a:reflection stA="38000" endPos="40000" dir="5400000" sy="-100000" algn="bl" rotWithShape="0"/>
            </a:effectLst>
          </p:spPr>
        </p:pic>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48" name="Rectangle 2"/>
          <p:cNvSpPr txBox="1"/>
          <p:nvPr/>
        </p:nvSpPr>
        <p:spPr>
          <a:xfrm>
            <a:off x="170542" y="1052736"/>
            <a:ext cx="7833362" cy="3539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a:latin typeface="Arial"/>
                <a:ea typeface="Arial"/>
                <a:cs typeface="Arial"/>
                <a:sym typeface="Arial"/>
              </a:defRPr>
            </a:lvl1pPr>
          </a:lstStyle>
          <a:p>
            <a:pPr algn="just"/>
            <a:r>
              <a:rPr lang="fr-FR" dirty="0"/>
              <a:t>« Faire du bien, prendre soin (SERVIR) profite à la fois au donneur et au destinataire. Si vous oubliez le moi dans votre intérêt pour les autres, vous gagnez une victoire sur vos faiblesses. » </a:t>
            </a:r>
            <a:r>
              <a:rPr i="1" dirty="0"/>
              <a:t>(</a:t>
            </a:r>
            <a:r>
              <a:rPr i="1" dirty="0" err="1"/>
              <a:t>Testimonios</a:t>
            </a:r>
            <a:r>
              <a:rPr i="1" dirty="0"/>
              <a:t> para la </a:t>
            </a:r>
            <a:r>
              <a:rPr i="1" dirty="0" err="1"/>
              <a:t>Iglesia</a:t>
            </a:r>
            <a:r>
              <a:rPr i="1" dirty="0"/>
              <a:t>, </a:t>
            </a:r>
            <a:r>
              <a:rPr i="1" dirty="0" err="1"/>
              <a:t>Tomo</a:t>
            </a:r>
            <a:r>
              <a:rPr i="1" dirty="0"/>
              <a:t> 2, page 473) </a:t>
            </a:r>
          </a:p>
        </p:txBody>
      </p:sp>
      <p:pic>
        <p:nvPicPr>
          <p:cNvPr id="149" name="Picture 6" descr="Picture 6"/>
          <p:cNvPicPr>
            <a:picLocks noChangeAspect="1"/>
          </p:cNvPicPr>
          <p:nvPr/>
        </p:nvPicPr>
        <p:blipFill>
          <a:blip r:embed="rId2"/>
          <a:stretch>
            <a:fillRect/>
          </a:stretch>
        </p:blipFill>
        <p:spPr>
          <a:xfrm>
            <a:off x="6858000" y="4012084"/>
            <a:ext cx="2286000" cy="2968229"/>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51" name="TextBox 1"/>
          <p:cNvSpPr txBox="1"/>
          <p:nvPr/>
        </p:nvSpPr>
        <p:spPr>
          <a:xfrm>
            <a:off x="1188719" y="380999"/>
            <a:ext cx="7299962" cy="1938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gn="just">
              <a:buSzPct val="100000"/>
              <a:buChar char="➢"/>
              <a:defRPr sz="2400">
                <a:latin typeface="Arial"/>
                <a:ea typeface="Arial"/>
                <a:cs typeface="Arial"/>
                <a:sym typeface="Arial"/>
              </a:defRPr>
            </a:pPr>
            <a:r>
              <a:rPr lang="fr-FR" dirty="0"/>
              <a:t>Quand Jésus-Christ était sur la terre, son </a:t>
            </a:r>
            <a:r>
              <a:rPr lang="fr-FR" dirty="0" err="1"/>
              <a:t>minis-tère</a:t>
            </a:r>
            <a:r>
              <a:rPr lang="fr-FR" dirty="0"/>
              <a:t> principal était de servir les autres et de leur donner santé et salut.</a:t>
            </a:r>
          </a:p>
          <a:p>
            <a:pPr marL="342900" indent="-342900" algn="just">
              <a:buSzPct val="100000"/>
              <a:buChar char="➢"/>
              <a:defRPr sz="2400">
                <a:latin typeface="Arial"/>
                <a:ea typeface="Arial"/>
                <a:cs typeface="Arial"/>
                <a:sym typeface="Arial"/>
              </a:defRPr>
            </a:pPr>
            <a:r>
              <a:rPr lang="fr-FR" dirty="0"/>
              <a:t>Utiliser la méthode du Christ nous aidera à </a:t>
            </a:r>
            <a:r>
              <a:rPr lang="fr-FR" dirty="0" err="1"/>
              <a:t>attein-dre</a:t>
            </a:r>
            <a:r>
              <a:rPr lang="fr-FR" dirty="0"/>
              <a:t> les gens</a:t>
            </a:r>
            <a:r>
              <a:rPr dirty="0"/>
              <a:t>.</a:t>
            </a:r>
          </a:p>
        </p:txBody>
      </p:sp>
      <p:sp>
        <p:nvSpPr>
          <p:cNvPr id="152" name="Content Placeholder 2"/>
          <p:cNvSpPr txBox="1">
            <a:spLocks noGrp="1"/>
          </p:cNvSpPr>
          <p:nvPr>
            <p:ph type="body" idx="1"/>
          </p:nvPr>
        </p:nvSpPr>
        <p:spPr>
          <a:xfrm>
            <a:off x="759759" y="3058655"/>
            <a:ext cx="7810501" cy="3675064"/>
          </a:xfrm>
          <a:prstGeom prst="rect">
            <a:avLst/>
          </a:prstGeom>
        </p:spPr>
        <p:txBody>
          <a:bodyPr/>
          <a:lstStyle/>
          <a:p>
            <a:pPr marL="0" indent="0" algn="just">
              <a:buSzTx/>
              <a:buNone/>
            </a:pPr>
            <a:r>
              <a:rPr lang="fr-FR" dirty="0"/>
              <a:t>La </a:t>
            </a:r>
            <a:r>
              <a:rPr lang="fr-FR" u="sng" dirty="0"/>
              <a:t>méthode</a:t>
            </a:r>
            <a:r>
              <a:rPr lang="fr-FR" dirty="0"/>
              <a:t> du Christ pour sauver les âmes est la seule qui réussisse. Il se mêlait aux hommes pour leur faire du bien, leur témoignant sa sympathie, les soulageant et gagnant leur confiance. Puis il leur disait : "Suivez-moi." </a:t>
            </a:r>
            <a:r>
              <a:rPr lang="fr-FR" i="1" dirty="0"/>
              <a:t>Ministère de la guérison, page 118</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02" name="Rectangle 150"/>
          <p:cNvSpPr txBox="1"/>
          <p:nvPr/>
        </p:nvSpPr>
        <p:spPr>
          <a:xfrm>
            <a:off x="731519" y="489973"/>
            <a:ext cx="8366762" cy="2677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just">
              <a:defRPr sz="2800">
                <a:latin typeface="Arial"/>
                <a:ea typeface="Arial"/>
                <a:cs typeface="Arial"/>
                <a:sym typeface="Arial"/>
              </a:defRPr>
            </a:pPr>
            <a:r>
              <a:rPr lang="fr-FR" dirty="0"/>
              <a:t>Au début de chaque année, nous prenons des résolutions qui peuvent être bénéfiques à nos vies, spécialement si nous réussissons à </a:t>
            </a:r>
            <a:r>
              <a:rPr lang="fr-FR" u="sng" dirty="0"/>
              <a:t>les garder dans le temps</a:t>
            </a:r>
            <a:r>
              <a:rPr lang="fr-FR" dirty="0"/>
              <a:t>. </a:t>
            </a:r>
            <a:r>
              <a:rPr lang="fr-FR" u="sng" dirty="0"/>
              <a:t> </a:t>
            </a:r>
          </a:p>
          <a:p>
            <a:pPr>
              <a:defRPr sz="2800">
                <a:latin typeface="Arial"/>
                <a:ea typeface="Arial"/>
                <a:cs typeface="Arial"/>
                <a:sym typeface="Arial"/>
              </a:defRPr>
            </a:pPr>
            <a:r>
              <a:rPr lang="fr-FR" dirty="0"/>
              <a:t>Voilà des suggestions de résolution pour cette année 2021:</a:t>
            </a:r>
          </a:p>
        </p:txBody>
      </p:sp>
      <p:sp>
        <p:nvSpPr>
          <p:cNvPr id="103" name="Rectangle 2"/>
          <p:cNvSpPr txBox="1"/>
          <p:nvPr/>
        </p:nvSpPr>
        <p:spPr>
          <a:xfrm>
            <a:off x="1179172" y="3224479"/>
            <a:ext cx="6842761" cy="1384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Char char="➢"/>
              <a:defRPr sz="2200">
                <a:latin typeface="Arial"/>
                <a:ea typeface="Arial"/>
                <a:cs typeface="Arial"/>
                <a:sym typeface="Arial"/>
              </a:defRPr>
            </a:pPr>
            <a:r>
              <a:rPr lang="fr-FR" sz="2800" dirty="0">
                <a:latin typeface="Arial" panose="020B0604020202020204" pitchFamily="34" charset="0"/>
                <a:cs typeface="Arial" panose="020B0604020202020204" pitchFamily="34" charset="0"/>
              </a:rPr>
              <a:t>Esaïe 55:6</a:t>
            </a:r>
          </a:p>
          <a:p>
            <a:pPr>
              <a:buSzPct val="100000"/>
              <a:defRPr sz="2200">
                <a:latin typeface="Arial"/>
                <a:ea typeface="Arial"/>
                <a:cs typeface="Arial"/>
                <a:sym typeface="Arial"/>
              </a:defRPr>
            </a:pPr>
            <a:r>
              <a:rPr lang="fr-FR" sz="2800" dirty="0">
                <a:latin typeface="Arial" panose="020B0604020202020204" pitchFamily="34" charset="0"/>
                <a:cs typeface="Arial" panose="020B0604020202020204" pitchFamily="34" charset="0"/>
              </a:rPr>
              <a:t>Cherchez l'Éternel pendant qu'il se trouve; Invoquez-le, tandis qu'il est près.</a:t>
            </a:r>
          </a:p>
        </p:txBody>
      </p:sp>
      <p:sp>
        <p:nvSpPr>
          <p:cNvPr id="104" name="Rectangle 3"/>
          <p:cNvSpPr txBox="1"/>
          <p:nvPr/>
        </p:nvSpPr>
        <p:spPr>
          <a:xfrm>
            <a:off x="1179172" y="4683204"/>
            <a:ext cx="6461761" cy="1384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buSzPct val="100000"/>
              <a:buChar char="➢"/>
              <a:defRPr sz="2200">
                <a:latin typeface="Helvetica Neue"/>
                <a:ea typeface="Helvetica Neue"/>
                <a:cs typeface="Helvetica Neue"/>
                <a:sym typeface="Helvetica Neue"/>
              </a:defRPr>
            </a:pPr>
            <a:r>
              <a:rPr lang="fr-FR" sz="2800" dirty="0">
                <a:latin typeface="Arial" panose="020B0604020202020204" pitchFamily="34" charset="0"/>
                <a:cs typeface="Arial" panose="020B0604020202020204" pitchFamily="34" charset="0"/>
              </a:rPr>
              <a:t>Proverbes 8:17 </a:t>
            </a:r>
          </a:p>
          <a:p>
            <a:pPr marL="342900" indent="-342900">
              <a:defRPr sz="2200" b="1" baseline="30000">
                <a:latin typeface="Arial"/>
                <a:ea typeface="Arial"/>
                <a:cs typeface="Arial"/>
                <a:sym typeface="Arial"/>
              </a:defRPr>
            </a:pPr>
            <a:r>
              <a:rPr lang="fr-FR" sz="2800" b="0" baseline="0" dirty="0">
                <a:latin typeface="Arial" panose="020B0604020202020204" pitchFamily="34" charset="0"/>
                <a:ea typeface="Helvetica Neue"/>
                <a:cs typeface="Arial" panose="020B0604020202020204" pitchFamily="34" charset="0"/>
                <a:sym typeface="Helvetica Neue"/>
              </a:rPr>
              <a:t>J'aime ceux qui m'aiment, Et ceux qui</a:t>
            </a:r>
            <a:r>
              <a:rPr lang="fr-FR" sz="2800" b="0" dirty="0">
                <a:latin typeface="Arial" panose="020B0604020202020204" pitchFamily="34" charset="0"/>
                <a:ea typeface="Helvetica Neue"/>
                <a:cs typeface="Arial" panose="020B0604020202020204" pitchFamily="34" charset="0"/>
                <a:sym typeface="Helvetica Neue"/>
              </a:rPr>
              <a:t> </a:t>
            </a:r>
            <a:r>
              <a:rPr lang="fr-FR" sz="2800" b="0" baseline="0" dirty="0">
                <a:latin typeface="Arial" panose="020B0604020202020204" pitchFamily="34" charset="0"/>
                <a:ea typeface="Helvetica Neue"/>
                <a:cs typeface="Arial" panose="020B0604020202020204" pitchFamily="34" charset="0"/>
                <a:sym typeface="Helvetica Neue"/>
              </a:rPr>
              <a:t>me cherchent me trouvent.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56791"/>
            <a:ext cx="8077522" cy="1065559"/>
          </a:xfrm>
        </p:spPr>
        <p:txBody>
          <a:bodyPr/>
          <a:lstStyle/>
          <a:p>
            <a:r>
              <a:rPr lang="en-US" dirty="0">
                <a:solidFill>
                  <a:srgbClr val="09519D"/>
                </a:solidFill>
                <a:latin typeface="Arial" panose="020B0604020202020204" pitchFamily="34" charset="0"/>
                <a:cs typeface="Arial" panose="020B0604020202020204" pitchFamily="34" charset="0"/>
              </a:rPr>
              <a:t>Servir les autres</a:t>
            </a:r>
          </a:p>
        </p:txBody>
      </p:sp>
      <p:sp>
        <p:nvSpPr>
          <p:cNvPr id="5" name="Isosceles Triangle 4"/>
          <p:cNvSpPr/>
          <p:nvPr/>
        </p:nvSpPr>
        <p:spPr>
          <a:xfrm rot="10800000">
            <a:off x="0" y="857250"/>
            <a:ext cx="9143999" cy="1268015"/>
          </a:xfrm>
          <a:prstGeom prst="triangle">
            <a:avLst>
              <a:gd name="adj" fmla="val 49048"/>
            </a:avLst>
          </a:prstGeom>
          <a:solidFill>
            <a:srgbClr val="0951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4" name="Espace réservé du contenu 2"/>
          <p:cNvSpPr>
            <a:spLocks noGrp="1"/>
          </p:cNvSpPr>
          <p:nvPr>
            <p:ph idx="1"/>
          </p:nvPr>
        </p:nvSpPr>
        <p:spPr>
          <a:xfrm>
            <a:off x="107504" y="2348880"/>
            <a:ext cx="9036495" cy="4509120"/>
          </a:xfrm>
        </p:spPr>
        <p:txBody>
          <a:bodyPr>
            <a:noAutofit/>
          </a:bodyPr>
          <a:lstStyle/>
          <a:p>
            <a:pPr marL="0" indent="0">
              <a:buNone/>
            </a:pPr>
            <a:r>
              <a:rPr lang="fr-FR" dirty="0">
                <a:solidFill>
                  <a:srgbClr val="09519D"/>
                </a:solidFill>
                <a:latin typeface="Arial" panose="020B0604020202020204" pitchFamily="34" charset="0"/>
                <a:cs typeface="Arial" pitchFamily="34" charset="0"/>
              </a:rPr>
              <a:t>➢ Etre au service des autres produit du sens et de la satisfaction dans votre vie.</a:t>
            </a:r>
            <a:br>
              <a:rPr lang="fr-FR" dirty="0">
                <a:solidFill>
                  <a:srgbClr val="09519D"/>
                </a:solidFill>
                <a:latin typeface="Arial" panose="020B0604020202020204" pitchFamily="34" charset="0"/>
                <a:cs typeface="Arial" pitchFamily="34" charset="0"/>
              </a:rPr>
            </a:br>
            <a:r>
              <a:rPr lang="fr-FR" dirty="0">
                <a:solidFill>
                  <a:srgbClr val="09519D"/>
                </a:solidFill>
                <a:latin typeface="Arial" panose="020B0604020202020204" pitchFamily="34" charset="0"/>
                <a:cs typeface="Arial" pitchFamily="34" charset="0"/>
              </a:rPr>
              <a:t>➢ Améliore votre santé mentale en réduisant votre niveau de stress.</a:t>
            </a:r>
            <a:br>
              <a:rPr lang="fr-FR" dirty="0">
                <a:solidFill>
                  <a:srgbClr val="09519D"/>
                </a:solidFill>
                <a:latin typeface="Arial" panose="020B0604020202020204" pitchFamily="34" charset="0"/>
                <a:cs typeface="Arial" pitchFamily="34" charset="0"/>
              </a:rPr>
            </a:br>
            <a:r>
              <a:rPr lang="fr-FR" dirty="0">
                <a:solidFill>
                  <a:srgbClr val="09519D"/>
                </a:solidFill>
                <a:latin typeface="Arial" panose="020B0604020202020204" pitchFamily="34" charset="0"/>
                <a:cs typeface="Arial" pitchFamily="34" charset="0"/>
              </a:rPr>
              <a:t>➢ Détourne temporairement votre attention de vos propres défis et problèmes.</a:t>
            </a:r>
            <a:br>
              <a:rPr lang="fr-FR" dirty="0">
                <a:solidFill>
                  <a:srgbClr val="09519D"/>
                </a:solidFill>
                <a:latin typeface="Arial" panose="020B0604020202020204" pitchFamily="34" charset="0"/>
                <a:cs typeface="Arial" pitchFamily="34" charset="0"/>
              </a:rPr>
            </a:br>
            <a:r>
              <a:rPr lang="fr-FR" dirty="0">
                <a:solidFill>
                  <a:srgbClr val="09519D"/>
                </a:solidFill>
                <a:latin typeface="Arial" panose="020B0604020202020204" pitchFamily="34" charset="0"/>
                <a:cs typeface="Arial" pitchFamily="34" charset="0"/>
              </a:rPr>
              <a:t>➢ Produit de la joie, donc vous produisez des hormones du bonheur.</a:t>
            </a:r>
            <a:br>
              <a:rPr lang="fr-FR" dirty="0">
                <a:solidFill>
                  <a:srgbClr val="09519D"/>
                </a:solidFill>
                <a:latin typeface="Arial" panose="020B0604020202020204" pitchFamily="34" charset="0"/>
                <a:cs typeface="Arial" pitchFamily="34" charset="0"/>
              </a:rPr>
            </a:br>
            <a:r>
              <a:rPr lang="fr-FR" dirty="0">
                <a:solidFill>
                  <a:srgbClr val="09519D"/>
                </a:solidFill>
                <a:latin typeface="Arial" panose="020B0604020202020204" pitchFamily="34" charset="0"/>
                <a:cs typeface="Arial" pitchFamily="34" charset="0"/>
              </a:rPr>
              <a:t>➢ Améliore votre bien-être spirituel.</a:t>
            </a:r>
            <a:endParaRPr lang="es-ES_tradnl" dirty="0">
              <a:solidFill>
                <a:srgbClr val="09519D"/>
              </a:solidFill>
              <a:latin typeface="Arial" pitchFamily="34" charset="0"/>
              <a:cs typeface="Arial" pitchFamily="34" charset="0"/>
            </a:endParaRPr>
          </a:p>
          <a:p>
            <a:pPr marL="0" indent="0">
              <a:buNone/>
            </a:pPr>
            <a:endParaRPr lang="es-ES_tradnl" dirty="0">
              <a:solidFill>
                <a:srgbClr val="09519D"/>
              </a:solidFill>
              <a:latin typeface="Arial" pitchFamily="34" charset="0"/>
              <a:cs typeface="Arial" pitchFamily="34" charset="0"/>
            </a:endParaRPr>
          </a:p>
          <a:p>
            <a:pPr marL="0" indent="0">
              <a:buNone/>
            </a:pPr>
            <a:endParaRPr lang="es-ES_tradnl" dirty="0">
              <a:solidFill>
                <a:srgbClr val="09519D"/>
              </a:solidFill>
              <a:latin typeface="Arial" pitchFamily="34" charset="0"/>
              <a:cs typeface="Arial" pitchFamily="34" charset="0"/>
            </a:endParaRPr>
          </a:p>
          <a:p>
            <a:pPr marL="385763" indent="-385763">
              <a:buNone/>
            </a:pPr>
            <a:endParaRPr lang="es-ES_tradnl" i="1" dirty="0">
              <a:solidFill>
                <a:srgbClr val="09519D"/>
              </a:solidFill>
              <a:latin typeface="Arial" pitchFamily="34" charset="0"/>
              <a:cs typeface="Arial" pitchFamily="34" charset="0"/>
            </a:endParaRPr>
          </a:p>
          <a:p>
            <a:pPr marL="385763" indent="-385763">
              <a:buNone/>
            </a:pPr>
            <a:r>
              <a:rPr lang="es-ES_tradnl" dirty="0">
                <a:solidFill>
                  <a:srgbClr val="09519D"/>
                </a:solidFill>
                <a:latin typeface="Arial" pitchFamily="34" charset="0"/>
                <a:cs typeface="Arial" pitchFamily="34" charset="0"/>
              </a:rPr>
              <a:t>	</a:t>
            </a:r>
          </a:p>
        </p:txBody>
      </p:sp>
    </p:spTree>
    <p:extLst>
      <p:ext uri="{BB962C8B-B14F-4D97-AF65-F5344CB8AC3E}">
        <p14:creationId xmlns:p14="http://schemas.microsoft.com/office/powerpoint/2010/main" val="138567667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rot="5400000">
            <a:off x="-1939834" y="2797086"/>
            <a:ext cx="5143501" cy="1263832"/>
          </a:xfrm>
          <a:prstGeom prst="triangle">
            <a:avLst>
              <a:gd name="adj" fmla="val 49048"/>
            </a:avLst>
          </a:prstGeom>
          <a:solidFill>
            <a:srgbClr val="0951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3" name="Rectangle 2"/>
          <p:cNvSpPr/>
          <p:nvPr/>
        </p:nvSpPr>
        <p:spPr>
          <a:xfrm>
            <a:off x="1187632" y="1166232"/>
            <a:ext cx="7280093" cy="4154984"/>
          </a:xfrm>
          <a:prstGeom prst="rect">
            <a:avLst/>
          </a:prstGeom>
        </p:spPr>
        <p:txBody>
          <a:bodyPr wrap="square">
            <a:spAutoFit/>
          </a:bodyPr>
          <a:lstStyle/>
          <a:p>
            <a:r>
              <a:rPr lang="fr-FR" sz="2400" dirty="0">
                <a:solidFill>
                  <a:srgbClr val="09519D"/>
                </a:solidFill>
                <a:latin typeface="Arial" panose="020B0604020202020204" pitchFamily="34" charset="0"/>
              </a:rPr>
              <a:t>Ceux qui, dans la mesure du possible, s'engagent dans le travail de faire du bien aux autres en démontrant concrètement leur intérêt pour eux, soulagent non seulement les maux de l’existence humaine en les aidant à supporter leurs fardeaux, mais en même temps ils contribuent largement à la propre santé de leur âme et de leur corps.</a:t>
            </a:r>
          </a:p>
          <a:p>
            <a:r>
              <a:rPr lang="fr-FR" sz="2400" dirty="0">
                <a:solidFill>
                  <a:srgbClr val="09519D"/>
                </a:solidFill>
                <a:latin typeface="Arial" panose="020B0604020202020204" pitchFamily="34" charset="0"/>
              </a:rPr>
              <a:t>Faire le bien est un travail qui profite à la fois au donateur et au receveur. Si vous vous oubliez dans votre intérêt pour les autres, vous remportez une victoire sur vos infirmités. </a:t>
            </a:r>
            <a:endParaRPr lang="es-ES_tradnl" sz="2400" dirty="0">
              <a:solidFill>
                <a:srgbClr val="09519D"/>
              </a:solidFill>
            </a:endParaRPr>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9471" y="3752852"/>
            <a:ext cx="1816509"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994380" y="5364739"/>
            <a:ext cx="1550425" cy="507831"/>
          </a:xfrm>
          <a:prstGeom prst="rect">
            <a:avLst/>
          </a:prstGeom>
        </p:spPr>
        <p:txBody>
          <a:bodyPr wrap="none">
            <a:spAutoFit/>
          </a:bodyPr>
          <a:lstStyle/>
          <a:p>
            <a:pPr algn="ctr"/>
            <a:r>
              <a:rPr lang="en-US" sz="2700" cap="all" dirty="0">
                <a:solidFill>
                  <a:srgbClr val="09519D"/>
                </a:solidFill>
                <a:latin typeface="Arial" panose="020B0604020202020204" pitchFamily="34" charset="0"/>
              </a:rPr>
              <a:t>2T 534.1</a:t>
            </a:r>
          </a:p>
        </p:txBody>
      </p:sp>
    </p:spTree>
    <p:extLst>
      <p:ext uri="{BB962C8B-B14F-4D97-AF65-F5344CB8AC3E}">
        <p14:creationId xmlns:p14="http://schemas.microsoft.com/office/powerpoint/2010/main" val="135576360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54" name="Rectangle 1"/>
          <p:cNvSpPr txBox="1"/>
          <p:nvPr/>
        </p:nvSpPr>
        <p:spPr>
          <a:xfrm>
            <a:off x="731519" y="393699"/>
            <a:ext cx="7909562" cy="45243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3600">
                <a:latin typeface="Arial"/>
                <a:ea typeface="Arial"/>
                <a:cs typeface="Arial"/>
                <a:sym typeface="Arial"/>
              </a:defRPr>
            </a:pPr>
            <a:r>
              <a:rPr lang="fr-FR" dirty="0"/>
              <a:t>Le plaisir ressenti en prenant soin, en faisant du bien (SERVIR) aux autres, donne une lueur aux sentiments qui rayonnent à travers les nerfs, stimule la circulation sanguine et induit la santé mentale et physique. </a:t>
            </a:r>
          </a:p>
          <a:p>
            <a:pPr>
              <a:defRPr sz="3600">
                <a:latin typeface="Arial"/>
                <a:ea typeface="Arial"/>
                <a:cs typeface="Arial"/>
                <a:sym typeface="Arial"/>
              </a:defRPr>
            </a:pPr>
            <a:r>
              <a:rPr sz="1600" dirty="0"/>
              <a:t> </a:t>
            </a:r>
            <a:r>
              <a:rPr i="1" dirty="0"/>
              <a:t>(</a:t>
            </a:r>
            <a:r>
              <a:rPr i="1" dirty="0" err="1"/>
              <a:t>Testimonios</a:t>
            </a:r>
            <a:r>
              <a:rPr i="1" dirty="0"/>
              <a:t> para la </a:t>
            </a:r>
            <a:r>
              <a:rPr i="1" dirty="0" err="1"/>
              <a:t>Iglesia</a:t>
            </a:r>
            <a:r>
              <a:rPr i="1" dirty="0"/>
              <a:t>, </a:t>
            </a:r>
            <a:r>
              <a:rPr i="1" dirty="0" err="1"/>
              <a:t>Tomo</a:t>
            </a:r>
            <a:r>
              <a:rPr i="1" dirty="0"/>
              <a:t> 4, p. 60)</a:t>
            </a:r>
            <a:r>
              <a:rPr dirty="0"/>
              <a:t> </a:t>
            </a:r>
          </a:p>
        </p:txBody>
      </p:sp>
      <p:pic>
        <p:nvPicPr>
          <p:cNvPr id="155" name="Picture 3" descr="Picture 3"/>
          <p:cNvPicPr>
            <a:picLocks noChangeAspect="1"/>
          </p:cNvPicPr>
          <p:nvPr/>
        </p:nvPicPr>
        <p:blipFill>
          <a:blip r:embed="rId2"/>
          <a:stretch>
            <a:fillRect/>
          </a:stretch>
        </p:blipFill>
        <p:spPr>
          <a:xfrm>
            <a:off x="6638766" y="3727423"/>
            <a:ext cx="2505234" cy="3252890"/>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57" name="Title 1"/>
          <p:cNvSpPr txBox="1">
            <a:spLocks noGrp="1"/>
          </p:cNvSpPr>
          <p:nvPr>
            <p:ph type="title"/>
          </p:nvPr>
        </p:nvSpPr>
        <p:spPr>
          <a:xfrm>
            <a:off x="611560" y="116632"/>
            <a:ext cx="7609656" cy="1143000"/>
          </a:xfrm>
          <a:prstGeom prst="rect">
            <a:avLst/>
          </a:prstGeom>
        </p:spPr>
        <p:txBody>
          <a:bodyPr>
            <a:normAutofit fontScale="90000"/>
          </a:bodyPr>
          <a:lstStyle>
            <a:lvl1pPr algn="l" defTabSz="886968">
              <a:defRPr sz="3783"/>
            </a:lvl1pPr>
          </a:lstStyle>
          <a:p>
            <a:pPr algn="just"/>
            <a:r>
              <a:rPr dirty="0" err="1"/>
              <a:t>Bénéfices</a:t>
            </a:r>
            <a:r>
              <a:rPr dirty="0"/>
              <a:t> pour la santé </a:t>
            </a:r>
            <a:r>
              <a:rPr dirty="0" err="1"/>
              <a:t>à</a:t>
            </a:r>
            <a:r>
              <a:rPr dirty="0"/>
              <a:t> </a:t>
            </a:r>
            <a:r>
              <a:rPr dirty="0" err="1"/>
              <a:t>servir</a:t>
            </a:r>
            <a:r>
              <a:rPr dirty="0"/>
              <a:t> les </a:t>
            </a:r>
            <a:r>
              <a:rPr dirty="0" err="1"/>
              <a:t>autres</a:t>
            </a:r>
            <a:endParaRPr dirty="0"/>
          </a:p>
        </p:txBody>
      </p:sp>
      <p:sp>
        <p:nvSpPr>
          <p:cNvPr id="158" name="TextBox 2"/>
          <p:cNvSpPr txBox="1"/>
          <p:nvPr/>
        </p:nvSpPr>
        <p:spPr>
          <a:xfrm>
            <a:off x="611560" y="1484784"/>
            <a:ext cx="8156769" cy="4832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342900" indent="-342900">
              <a:buSzPct val="100000"/>
              <a:buAutoNum type="arabicPeriod"/>
              <a:defRPr sz="2400">
                <a:latin typeface="Arial"/>
                <a:ea typeface="Arial"/>
                <a:cs typeface="Arial"/>
                <a:sym typeface="Arial"/>
              </a:defRPr>
            </a:pPr>
            <a:r>
              <a:rPr lang="fr-FR" sz="2800" dirty="0"/>
              <a:t>Augmente l’estime de soi, et l’appréciation de soi.</a:t>
            </a:r>
          </a:p>
          <a:p>
            <a:pPr marL="342900" indent="-342900">
              <a:buSzPct val="100000"/>
              <a:buAutoNum type="arabicPeriod"/>
              <a:defRPr sz="2400">
                <a:latin typeface="Arial"/>
                <a:ea typeface="Arial"/>
                <a:cs typeface="Arial"/>
                <a:sym typeface="Arial"/>
              </a:defRPr>
            </a:pPr>
            <a:r>
              <a:rPr lang="fr-FR" sz="2800" dirty="0"/>
              <a:t>Peut diminuer la pression sanguine</a:t>
            </a:r>
          </a:p>
          <a:p>
            <a:pPr marL="342900" indent="-342900">
              <a:buSzPct val="100000"/>
              <a:buAutoNum type="arabicPeriod"/>
              <a:defRPr sz="2400">
                <a:latin typeface="Arial"/>
                <a:ea typeface="Arial"/>
                <a:cs typeface="Arial"/>
                <a:sym typeface="Arial"/>
              </a:defRPr>
            </a:pPr>
            <a:r>
              <a:rPr lang="fr-FR" sz="2800" dirty="0"/>
              <a:t>Diminue le niveau de stress </a:t>
            </a:r>
          </a:p>
          <a:p>
            <a:pPr marL="342900" indent="-342900">
              <a:buSzPct val="100000"/>
              <a:buAutoNum type="arabicPeriod"/>
              <a:defRPr sz="2400">
                <a:latin typeface="Arial"/>
                <a:ea typeface="Arial"/>
                <a:cs typeface="Arial"/>
                <a:sym typeface="Arial"/>
              </a:defRPr>
            </a:pPr>
            <a:r>
              <a:rPr lang="fr-FR" sz="2800" dirty="0"/>
              <a:t>Développe quotidiennement la quantité d’énergie et un esprit plus positif</a:t>
            </a:r>
          </a:p>
          <a:p>
            <a:pPr marL="342900" indent="-342900">
              <a:buSzPct val="100000"/>
              <a:buAutoNum type="arabicPeriod"/>
              <a:defRPr sz="2400">
                <a:latin typeface="Arial"/>
                <a:ea typeface="Arial"/>
                <a:cs typeface="Arial"/>
                <a:sym typeface="Arial"/>
              </a:defRPr>
            </a:pPr>
            <a:r>
              <a:rPr lang="fr-FR" sz="2800" dirty="0"/>
              <a:t>Renforce le système immunitaire </a:t>
            </a:r>
          </a:p>
          <a:p>
            <a:pPr marL="342900" indent="-342900">
              <a:buSzPct val="100000"/>
              <a:buAutoNum type="arabicPeriod"/>
              <a:defRPr sz="2400">
                <a:latin typeface="Arial"/>
                <a:ea typeface="Arial"/>
                <a:cs typeface="Arial"/>
                <a:sym typeface="Arial"/>
              </a:defRPr>
            </a:pPr>
            <a:r>
              <a:rPr lang="fr-FR" sz="2800" dirty="0"/>
              <a:t>Diminue les pensées négatives. </a:t>
            </a:r>
          </a:p>
          <a:p>
            <a:pPr marL="342900" indent="-342900">
              <a:buSzPct val="100000"/>
              <a:buAutoNum type="arabicPeriod"/>
              <a:defRPr sz="2400">
                <a:latin typeface="Arial"/>
                <a:ea typeface="Arial"/>
                <a:cs typeface="Arial"/>
                <a:sym typeface="Arial"/>
              </a:defRPr>
            </a:pPr>
            <a:r>
              <a:rPr lang="fr-FR" sz="2800" dirty="0"/>
              <a:t>Produit au niveau physique plus d’ocytocine : augmentation de la sensation de bonheur et d’épanouissement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60" name="Rectangle 2"/>
          <p:cNvSpPr txBox="1">
            <a:spLocks noGrp="1"/>
          </p:cNvSpPr>
          <p:nvPr>
            <p:ph type="body" idx="1"/>
          </p:nvPr>
        </p:nvSpPr>
        <p:spPr>
          <a:xfrm>
            <a:off x="468312" y="1676400"/>
            <a:ext cx="8229601" cy="4560888"/>
          </a:xfrm>
          <a:prstGeom prst="rect">
            <a:avLst/>
          </a:prstGeom>
        </p:spPr>
        <p:txBody>
          <a:bodyPr>
            <a:normAutofit fontScale="92500" lnSpcReduction="20000"/>
          </a:bodyPr>
          <a:lstStyle/>
          <a:p>
            <a:pPr marL="339470" indent="-339470" defTabSz="905255">
              <a:lnSpc>
                <a:spcPct val="90000"/>
              </a:lnSpc>
              <a:spcBef>
                <a:spcPts val="800"/>
              </a:spcBef>
              <a:buFontTx/>
              <a:buChar char="➢"/>
              <a:defRPr sz="3564">
                <a:latin typeface="Arial"/>
                <a:ea typeface="Arial"/>
                <a:cs typeface="Arial"/>
                <a:sym typeface="Arial"/>
              </a:defRPr>
            </a:pPr>
            <a:r>
              <a:rPr lang="fr-FR" dirty="0"/>
              <a:t>Dans notre évangélisation traditionnelle, nous atteignons généralement quelques groupes.</a:t>
            </a:r>
          </a:p>
          <a:p>
            <a:pPr marL="339470" indent="-339470" defTabSz="905255">
              <a:lnSpc>
                <a:spcPct val="90000"/>
              </a:lnSpc>
              <a:spcBef>
                <a:spcPts val="800"/>
              </a:spcBef>
              <a:buFontTx/>
              <a:buChar char="➢"/>
              <a:defRPr sz="3564">
                <a:latin typeface="Arial"/>
                <a:ea typeface="Arial"/>
                <a:cs typeface="Arial"/>
                <a:sym typeface="Arial"/>
              </a:defRPr>
            </a:pPr>
            <a:r>
              <a:rPr lang="fr-FR" dirty="0"/>
              <a:t>Il y a des personnes qui, lorsqu’elles sont invitées à aller à l’église pour écouter un sermon, ne viendront pas. Cependant, si elles sont invitées à écouter un thème sur la santé, elles n’hésiteront pas à venir.</a:t>
            </a:r>
          </a:p>
          <a:p>
            <a:pPr marL="339470" indent="-339470" defTabSz="905255">
              <a:lnSpc>
                <a:spcPct val="90000"/>
              </a:lnSpc>
              <a:spcBef>
                <a:spcPts val="800"/>
              </a:spcBef>
              <a:buFontTx/>
              <a:buChar char="➢"/>
              <a:defRPr sz="3564">
                <a:latin typeface="Arial"/>
                <a:ea typeface="Arial"/>
                <a:cs typeface="Arial"/>
                <a:sym typeface="Arial"/>
              </a:defRPr>
            </a:pPr>
            <a:r>
              <a:rPr lang="fr-FR" dirty="0"/>
              <a:t>Faire des disciples du message de santé d’abord,  puis …..</a:t>
            </a:r>
          </a:p>
          <a:p>
            <a:pPr marL="0" indent="0" defTabSz="905255">
              <a:lnSpc>
                <a:spcPct val="90000"/>
              </a:lnSpc>
              <a:spcBef>
                <a:spcPts val="800"/>
              </a:spcBef>
              <a:buNone/>
              <a:defRPr sz="3564">
                <a:latin typeface="Arial"/>
                <a:ea typeface="Arial"/>
                <a:cs typeface="Arial"/>
                <a:sym typeface="Arial"/>
              </a:defRPr>
            </a:pPr>
            <a:r>
              <a:rPr lang="fr-FR" dirty="0"/>
              <a:t>			  des disciples du Christ</a:t>
            </a:r>
          </a:p>
        </p:txBody>
      </p:sp>
      <p:sp>
        <p:nvSpPr>
          <p:cNvPr id="161" name="Title 1"/>
          <p:cNvSpPr txBox="1">
            <a:spLocks noGrp="1"/>
          </p:cNvSpPr>
          <p:nvPr>
            <p:ph type="title"/>
          </p:nvPr>
        </p:nvSpPr>
        <p:spPr>
          <a:prstGeom prst="rect">
            <a:avLst/>
          </a:prstGeom>
        </p:spPr>
        <p:txBody>
          <a:bodyPr>
            <a:normAutofit fontScale="90000"/>
          </a:bodyPr>
          <a:lstStyle>
            <a:lvl1pPr>
              <a:defRPr sz="3600">
                <a:latin typeface="Arial"/>
                <a:ea typeface="Arial"/>
                <a:cs typeface="Arial"/>
                <a:sym typeface="Arial"/>
              </a:defRPr>
            </a:lvl1pPr>
          </a:lstStyle>
          <a:p>
            <a:r>
              <a:rPr dirty="0"/>
              <a:t>Le message de santé, </a:t>
            </a:r>
            <a:r>
              <a:rPr dirty="0" err="1"/>
              <a:t>c’est</a:t>
            </a:r>
            <a:r>
              <a:rPr dirty="0"/>
              <a:t>  </a:t>
            </a:r>
            <a:r>
              <a:rPr dirty="0" err="1"/>
              <a:t>Évangéliser</a:t>
            </a:r>
            <a:r>
              <a:rPr lang="fr-FR" dirty="0"/>
              <a:t/>
            </a:r>
            <a:br>
              <a:rPr lang="fr-FR" dirty="0"/>
            </a:br>
            <a:r>
              <a:rPr lang="fr-FR" dirty="0"/>
              <a:t>Faire des disciples</a:t>
            </a:r>
            <a:endParaRPr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63" name="Rectangle 3"/>
          <p:cNvSpPr txBox="1">
            <a:spLocks noGrp="1"/>
          </p:cNvSpPr>
          <p:nvPr>
            <p:ph type="body" idx="1"/>
          </p:nvPr>
        </p:nvSpPr>
        <p:spPr>
          <a:xfrm>
            <a:off x="0" y="476672"/>
            <a:ext cx="8820472" cy="6381328"/>
          </a:xfrm>
          <a:prstGeom prst="rect">
            <a:avLst/>
          </a:prstGeom>
        </p:spPr>
        <p:txBody>
          <a:bodyPr>
            <a:normAutofit/>
          </a:bodyPr>
          <a:lstStyle/>
          <a:p>
            <a:pPr algn="just">
              <a:lnSpc>
                <a:spcPct val="90000"/>
              </a:lnSpc>
              <a:spcBef>
                <a:spcPts val="900"/>
              </a:spcBef>
              <a:buFontTx/>
              <a:buChar char="➢"/>
              <a:defRPr sz="4000">
                <a:latin typeface="Arial"/>
                <a:ea typeface="Arial"/>
                <a:cs typeface="Arial"/>
                <a:sym typeface="Arial"/>
              </a:defRPr>
            </a:pPr>
            <a:r>
              <a:rPr lang="fr-FR" dirty="0"/>
              <a:t>L’évangélisation à travers le message de la santé a le pouvoir d’atteindre toutes les personnes jusque-là inatteignables.</a:t>
            </a:r>
          </a:p>
          <a:p>
            <a:pPr algn="just">
              <a:lnSpc>
                <a:spcPct val="90000"/>
              </a:lnSpc>
              <a:spcBef>
                <a:spcPts val="900"/>
              </a:spcBef>
              <a:buFontTx/>
              <a:buChar char="➢"/>
              <a:defRPr sz="4000">
                <a:latin typeface="Arial"/>
                <a:ea typeface="Arial"/>
                <a:cs typeface="Arial"/>
                <a:sym typeface="Arial"/>
              </a:defRPr>
            </a:pPr>
            <a:r>
              <a:rPr lang="fr-FR" dirty="0"/>
              <a:t>Le message de santé facilite la proclamation du message du </a:t>
            </a:r>
            <a:r>
              <a:rPr lang="fr-FR" dirty="0" err="1"/>
              <a:t>troi-sième</a:t>
            </a:r>
            <a:r>
              <a:rPr lang="fr-FR" dirty="0"/>
              <a:t> ange.</a:t>
            </a:r>
          </a:p>
          <a:p>
            <a:pPr marL="339470" indent="-339470" defTabSz="905255">
              <a:lnSpc>
                <a:spcPct val="90000"/>
              </a:lnSpc>
              <a:spcBef>
                <a:spcPts val="800"/>
              </a:spcBef>
              <a:buFontTx/>
              <a:buChar char="➢"/>
              <a:defRPr sz="3564">
                <a:latin typeface="Arial"/>
                <a:ea typeface="Arial"/>
                <a:cs typeface="Arial"/>
                <a:sym typeface="Arial"/>
              </a:defRPr>
            </a:pPr>
            <a:r>
              <a:rPr lang="fr-FR" sz="4000" dirty="0"/>
              <a:t>Faire des disciples du message de santé d’abord,  puis …..</a:t>
            </a:r>
          </a:p>
          <a:p>
            <a:pPr marL="0" indent="0" defTabSz="905255">
              <a:lnSpc>
                <a:spcPct val="90000"/>
              </a:lnSpc>
              <a:spcBef>
                <a:spcPts val="800"/>
              </a:spcBef>
              <a:buNone/>
              <a:defRPr sz="3564">
                <a:latin typeface="Arial"/>
                <a:ea typeface="Arial"/>
                <a:cs typeface="Arial"/>
                <a:sym typeface="Arial"/>
              </a:defRPr>
            </a:pPr>
            <a:r>
              <a:rPr lang="fr-FR" sz="4000" dirty="0"/>
              <a:t>			  des disciples du Christ</a:t>
            </a:r>
          </a:p>
          <a:p>
            <a:pPr>
              <a:lnSpc>
                <a:spcPct val="90000"/>
              </a:lnSpc>
              <a:spcBef>
                <a:spcPts val="900"/>
              </a:spcBef>
              <a:buFontTx/>
              <a:buChar char="➢"/>
              <a:defRPr sz="4000">
                <a:latin typeface="Arial"/>
                <a:ea typeface="Arial"/>
                <a:cs typeface="Arial"/>
                <a:sym typeface="Arial"/>
              </a:defRPr>
            </a:pPr>
            <a:endParaRPr lang="fr-FR"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65" name="Rectangle 1"/>
          <p:cNvSpPr txBox="1"/>
          <p:nvPr/>
        </p:nvSpPr>
        <p:spPr>
          <a:xfrm>
            <a:off x="477519" y="457199"/>
            <a:ext cx="8024308" cy="5016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3200">
                <a:latin typeface="Arial"/>
                <a:ea typeface="Arial"/>
                <a:cs typeface="Arial"/>
                <a:sym typeface="Arial"/>
              </a:defRPr>
            </a:pPr>
            <a:r>
              <a:rPr lang="fr-FR" dirty="0"/>
              <a:t>Gagner des âmes, faire des disciples, devrait constituer l'œuvre de la vie de tous ceux qui prétendent suivre le Christ. Nous sommes débiteurs devant le monde pour la grâce que Dieu nous a donnée, pour la lumière qui a brillé sur nous, et pour la beauté et la puissance que nous avons découvertes dans la vérité. </a:t>
            </a:r>
          </a:p>
          <a:p>
            <a:pPr>
              <a:defRPr sz="3200">
                <a:latin typeface="Arial"/>
                <a:ea typeface="Arial"/>
                <a:cs typeface="Arial"/>
                <a:sym typeface="Arial"/>
              </a:defRPr>
            </a:pPr>
            <a:r>
              <a:rPr i="1" dirty="0"/>
              <a:t>(</a:t>
            </a:r>
            <a:r>
              <a:rPr i="1" dirty="0" err="1"/>
              <a:t>Testimonios</a:t>
            </a:r>
            <a:r>
              <a:rPr i="1" dirty="0"/>
              <a:t> para la </a:t>
            </a:r>
            <a:r>
              <a:rPr i="1" dirty="0" err="1"/>
              <a:t>Iglesia</a:t>
            </a:r>
            <a:r>
              <a:rPr i="1" dirty="0"/>
              <a:t>, </a:t>
            </a:r>
            <a:r>
              <a:rPr i="1" dirty="0" err="1"/>
              <a:t>Tomo</a:t>
            </a:r>
            <a:r>
              <a:rPr i="1" dirty="0"/>
              <a:t> 4, p.  56</a:t>
            </a:r>
            <a:r>
              <a:rPr lang="fr-FR" i="1" dirty="0"/>
              <a:t>)</a:t>
            </a:r>
            <a:endParaRPr i="1" dirty="0"/>
          </a:p>
        </p:txBody>
      </p:sp>
      <p:pic>
        <p:nvPicPr>
          <p:cNvPr id="166" name="Picture 3" descr="Picture 3"/>
          <p:cNvPicPr>
            <a:picLocks noChangeAspect="1"/>
          </p:cNvPicPr>
          <p:nvPr/>
        </p:nvPicPr>
        <p:blipFill>
          <a:blip r:embed="rId2"/>
          <a:stretch>
            <a:fillRect/>
          </a:stretch>
        </p:blipFill>
        <p:spPr>
          <a:xfrm>
            <a:off x="7192362" y="4446233"/>
            <a:ext cx="1951638" cy="2534080"/>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68" name="Picture 8" descr="Picture 8"/>
          <p:cNvPicPr>
            <a:picLocks noChangeAspect="1"/>
          </p:cNvPicPr>
          <p:nvPr/>
        </p:nvPicPr>
        <p:blipFill>
          <a:blip r:embed="rId2"/>
          <a:stretch>
            <a:fillRect/>
          </a:stretch>
        </p:blipFill>
        <p:spPr>
          <a:xfrm>
            <a:off x="7137904" y="4258693"/>
            <a:ext cx="2030836" cy="2636913"/>
          </a:xfrm>
          <a:prstGeom prst="rect">
            <a:avLst/>
          </a:prstGeom>
          <a:ln w="12700">
            <a:miter lim="400000"/>
          </a:ln>
        </p:spPr>
      </p:pic>
      <p:sp>
        <p:nvSpPr>
          <p:cNvPr id="169" name="Title 5"/>
          <p:cNvSpPr txBox="1">
            <a:spLocks noGrp="1"/>
          </p:cNvSpPr>
          <p:nvPr>
            <p:ph type="title"/>
          </p:nvPr>
        </p:nvSpPr>
        <p:spPr>
          <a:xfrm>
            <a:off x="685800" y="0"/>
            <a:ext cx="8229600" cy="1143000"/>
          </a:xfrm>
          <a:prstGeom prst="rect">
            <a:avLst/>
          </a:prstGeom>
        </p:spPr>
        <p:txBody>
          <a:bodyPr/>
          <a:lstStyle>
            <a:lvl1pPr algn="l">
              <a:defRPr>
                <a:latin typeface="Arial"/>
                <a:ea typeface="Arial"/>
                <a:cs typeface="Arial"/>
                <a:sym typeface="Arial"/>
              </a:defRPr>
            </a:lvl1pPr>
          </a:lstStyle>
          <a:p>
            <a:r>
              <a:rPr dirty="0" err="1"/>
              <a:t>N’oubli</a:t>
            </a:r>
            <a:r>
              <a:rPr lang="fr-FR" dirty="0" err="1"/>
              <a:t>ons</a:t>
            </a:r>
            <a:r>
              <a:rPr dirty="0"/>
              <a:t> pas que…</a:t>
            </a:r>
          </a:p>
        </p:txBody>
      </p:sp>
      <p:sp>
        <p:nvSpPr>
          <p:cNvPr id="170" name="Content Placeholder 2"/>
          <p:cNvSpPr txBox="1">
            <a:spLocks noGrp="1"/>
          </p:cNvSpPr>
          <p:nvPr>
            <p:ph type="body" idx="1"/>
          </p:nvPr>
        </p:nvSpPr>
        <p:spPr>
          <a:xfrm>
            <a:off x="467544" y="1184535"/>
            <a:ext cx="8229601" cy="4392614"/>
          </a:xfrm>
          <a:prstGeom prst="rect">
            <a:avLst/>
          </a:prstGeom>
        </p:spPr>
        <p:txBody>
          <a:bodyPr/>
          <a:lstStyle/>
          <a:p>
            <a:pPr marL="0" indent="0" algn="just" defTabSz="868680">
              <a:spcBef>
                <a:spcPts val="900"/>
              </a:spcBef>
              <a:buSzTx/>
              <a:buNone/>
              <a:defRPr sz="3800">
                <a:latin typeface="Arial"/>
                <a:ea typeface="Arial"/>
                <a:cs typeface="Arial"/>
                <a:sym typeface="Arial"/>
              </a:defRPr>
            </a:pPr>
            <a:r>
              <a:rPr lang="fr-FR" dirty="0"/>
              <a:t>En enseignant les principes de santé, ne perdons pas de vue l’essentiel de la réforme, à savoir, assurer le développement le plus élevé du corps, de l’âme et de l’esprit.</a:t>
            </a:r>
          </a:p>
          <a:p>
            <a:pPr marL="0" indent="0" defTabSz="868680">
              <a:spcBef>
                <a:spcPts val="900"/>
              </a:spcBef>
              <a:buSzTx/>
              <a:buNone/>
              <a:defRPr sz="3800">
                <a:latin typeface="Arial"/>
                <a:ea typeface="Arial"/>
                <a:cs typeface="Arial"/>
                <a:sym typeface="Arial"/>
              </a:defRPr>
            </a:pPr>
            <a:r>
              <a:rPr lang="fr-FR" i="1" dirty="0"/>
              <a:t>Ministère de la guérison, </a:t>
            </a:r>
          </a:p>
          <a:p>
            <a:pPr marL="0" indent="0" defTabSz="868680">
              <a:spcBef>
                <a:spcPts val="900"/>
              </a:spcBef>
              <a:buSzTx/>
              <a:buNone/>
              <a:defRPr sz="3800">
                <a:latin typeface="Arial"/>
                <a:ea typeface="Arial"/>
                <a:cs typeface="Arial"/>
                <a:sym typeface="Arial"/>
              </a:defRPr>
            </a:pPr>
            <a:r>
              <a:rPr i="1" dirty="0"/>
              <a:t>page 105</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72" name="Rectangle 3"/>
          <p:cNvSpPr txBox="1">
            <a:spLocks noGrp="1"/>
          </p:cNvSpPr>
          <p:nvPr>
            <p:ph type="body" sz="half" idx="1"/>
          </p:nvPr>
        </p:nvSpPr>
        <p:spPr>
          <a:xfrm>
            <a:off x="355600" y="1282700"/>
            <a:ext cx="7778750" cy="3124200"/>
          </a:xfrm>
          <a:prstGeom prst="rect">
            <a:avLst/>
          </a:prstGeom>
        </p:spPr>
        <p:txBody>
          <a:bodyPr/>
          <a:lstStyle/>
          <a:p>
            <a:pPr algn="just">
              <a:spcBef>
                <a:spcPts val="900"/>
              </a:spcBef>
              <a:buSzTx/>
              <a:buNone/>
              <a:defRPr sz="4000">
                <a:latin typeface="Arial"/>
                <a:ea typeface="Arial"/>
                <a:cs typeface="Arial"/>
                <a:sym typeface="Arial"/>
              </a:defRPr>
            </a:pPr>
            <a:r>
              <a:rPr dirty="0"/>
              <a:t>   </a:t>
            </a:r>
            <a:r>
              <a:rPr lang="fr-FR" dirty="0"/>
              <a:t>“</a:t>
            </a:r>
            <a:r>
              <a:rPr lang="fr-FR" sz="3600" dirty="0"/>
              <a:t>Le Seigneur veut que ce thème soit présenté au public de telle manière que l'esprit des gens soit profondément intéressé par leur recherche.” </a:t>
            </a:r>
            <a:r>
              <a:rPr sz="3600" i="1" dirty="0"/>
              <a:t>CSI 22</a:t>
            </a:r>
          </a:p>
        </p:txBody>
      </p:sp>
      <p:pic>
        <p:nvPicPr>
          <p:cNvPr id="173" name="Picture 7" descr="Picture 7"/>
          <p:cNvPicPr>
            <a:picLocks noChangeAspect="1"/>
          </p:cNvPicPr>
          <p:nvPr/>
        </p:nvPicPr>
        <p:blipFill>
          <a:blip r:embed="rId2"/>
          <a:stretch>
            <a:fillRect/>
          </a:stretch>
        </p:blipFill>
        <p:spPr>
          <a:xfrm>
            <a:off x="6858000" y="4012084"/>
            <a:ext cx="2286000" cy="2968229"/>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75" name="Title 1"/>
          <p:cNvSpPr txBox="1">
            <a:spLocks noGrp="1"/>
          </p:cNvSpPr>
          <p:nvPr>
            <p:ph type="title"/>
          </p:nvPr>
        </p:nvSpPr>
        <p:spPr>
          <a:xfrm>
            <a:off x="606425" y="990600"/>
            <a:ext cx="8229600" cy="1676400"/>
          </a:xfrm>
          <a:prstGeom prst="rect">
            <a:avLst/>
          </a:prstGeom>
        </p:spPr>
        <p:txBody>
          <a:bodyPr>
            <a:normAutofit fontScale="90000"/>
          </a:bodyPr>
          <a:lstStyle>
            <a:lvl1pPr algn="l" defTabSz="859536">
              <a:defRPr sz="3666">
                <a:latin typeface="Arial"/>
                <a:ea typeface="Arial"/>
                <a:cs typeface="Arial"/>
                <a:sym typeface="Arial"/>
              </a:defRPr>
            </a:lvl1pPr>
          </a:lstStyle>
          <a:p>
            <a:pPr algn="just"/>
            <a:r>
              <a:rPr dirty="0" err="1"/>
              <a:t>Cette</a:t>
            </a:r>
            <a:r>
              <a:rPr dirty="0"/>
              <a:t> </a:t>
            </a:r>
            <a:r>
              <a:rPr dirty="0" err="1"/>
              <a:t>année</a:t>
            </a:r>
            <a:r>
              <a:rPr dirty="0"/>
              <a:t>, </a:t>
            </a:r>
            <a:r>
              <a:rPr dirty="0" err="1"/>
              <a:t>ouvrons</a:t>
            </a:r>
            <a:r>
              <a:rPr dirty="0"/>
              <a:t> </a:t>
            </a:r>
            <a:r>
              <a:rPr dirty="0" err="1"/>
              <a:t>nos</a:t>
            </a:r>
            <a:r>
              <a:rPr dirty="0"/>
              <a:t> </a:t>
            </a:r>
            <a:r>
              <a:rPr dirty="0" err="1"/>
              <a:t>Églises</a:t>
            </a:r>
            <a:r>
              <a:rPr dirty="0"/>
              <a:t> plus </a:t>
            </a:r>
            <a:r>
              <a:rPr dirty="0" err="1"/>
              <a:t>souvent</a:t>
            </a:r>
            <a:r>
              <a:rPr dirty="0"/>
              <a:t> et </a:t>
            </a:r>
            <a:r>
              <a:rPr dirty="0" err="1"/>
              <a:t>proposons</a:t>
            </a:r>
            <a:r>
              <a:rPr dirty="0"/>
              <a:t> des </a:t>
            </a:r>
            <a:r>
              <a:rPr dirty="0" err="1"/>
              <a:t>séminaires</a:t>
            </a:r>
            <a:r>
              <a:rPr dirty="0"/>
              <a:t> sur la santé…</a:t>
            </a:r>
          </a:p>
        </p:txBody>
      </p:sp>
      <p:sp>
        <p:nvSpPr>
          <p:cNvPr id="176" name="Content Placeholder 2"/>
          <p:cNvSpPr txBox="1">
            <a:spLocks noGrp="1"/>
          </p:cNvSpPr>
          <p:nvPr>
            <p:ph type="body" idx="1"/>
          </p:nvPr>
        </p:nvSpPr>
        <p:spPr>
          <a:xfrm>
            <a:off x="539750" y="3352800"/>
            <a:ext cx="8362950" cy="3244850"/>
          </a:xfrm>
          <a:prstGeom prst="rect">
            <a:avLst/>
          </a:prstGeom>
        </p:spPr>
        <p:txBody>
          <a:bodyPr/>
          <a:lstStyle/>
          <a:p>
            <a:pPr marL="0" indent="0">
              <a:spcBef>
                <a:spcPts val="600"/>
              </a:spcBef>
              <a:buSzTx/>
              <a:buNone/>
              <a:defRPr sz="2800">
                <a:latin typeface="Arial"/>
                <a:ea typeface="Arial"/>
                <a:cs typeface="Arial"/>
                <a:sym typeface="Arial"/>
              </a:defRPr>
            </a:pPr>
            <a:r>
              <a:rPr lang="fr-FR" dirty="0"/>
              <a:t>Premièrement, commençons avec les membres de notre église</a:t>
            </a:r>
          </a:p>
          <a:p>
            <a:pPr>
              <a:spcBef>
                <a:spcPts val="600"/>
              </a:spcBef>
              <a:buFontTx/>
              <a:buChar char="➢"/>
              <a:defRPr sz="2800">
                <a:latin typeface="Arial"/>
                <a:ea typeface="Arial"/>
                <a:cs typeface="Arial"/>
                <a:sym typeface="Arial"/>
              </a:defRPr>
            </a:pPr>
            <a:r>
              <a:rPr lang="fr-FR" dirty="0"/>
              <a:t>	 Vous ne pouvez commencer, si l’église n’est pas engagée dans le message de santé</a:t>
            </a:r>
          </a:p>
          <a:p>
            <a:pPr>
              <a:spcBef>
                <a:spcPts val="600"/>
              </a:spcBef>
              <a:buFontTx/>
              <a:buChar char="➢"/>
              <a:defRPr sz="2800">
                <a:latin typeface="Arial"/>
                <a:ea typeface="Arial"/>
                <a:cs typeface="Arial"/>
                <a:sym typeface="Arial"/>
              </a:defRPr>
            </a:pPr>
            <a:r>
              <a:rPr lang="fr-FR" dirty="0"/>
              <a:t>	Formez-les et donnez-leur des certificats de Promoteurs de la santé, pour qu’ils puissent partager le message.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76">
                                            <p:bg/>
                                          </p:spTgt>
                                        </p:tgtEl>
                                        <p:attrNameLst>
                                          <p:attrName>style.visibility</p:attrName>
                                        </p:attrNameLst>
                                      </p:cBhvr>
                                      <p:to>
                                        <p:strVal val="visible"/>
                                      </p:to>
                                    </p:set>
                                    <p:anim calcmode="lin" valueType="num">
                                      <p:cBhvr>
                                        <p:cTn id="7" dur="500" fill="hold"/>
                                        <p:tgtEl>
                                          <p:spTgt spid="176">
                                            <p:bg/>
                                          </p:spTgt>
                                        </p:tgtEl>
                                        <p:attrNameLst>
                                          <p:attrName>ppt_x</p:attrName>
                                        </p:attrNameLst>
                                      </p:cBhvr>
                                      <p:tavLst>
                                        <p:tav tm="0">
                                          <p:val>
                                            <p:strVal val="0-#ppt_w/2"/>
                                          </p:val>
                                        </p:tav>
                                        <p:tav tm="100000">
                                          <p:val>
                                            <p:strVal val="#ppt_x"/>
                                          </p:val>
                                        </p:tav>
                                      </p:tavLst>
                                    </p:anim>
                                    <p:anim calcmode="lin" valueType="num">
                                      <p:cBhvr>
                                        <p:cTn id="8" dur="500" fill="hold"/>
                                        <p:tgtEl>
                                          <p:spTgt spid="176">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76">
                                            <p:txEl>
                                              <p:pRg st="0" end="0"/>
                                            </p:txEl>
                                          </p:spTgt>
                                        </p:tgtEl>
                                        <p:attrNameLst>
                                          <p:attrName>style.visibility</p:attrName>
                                        </p:attrNameLst>
                                      </p:cBhvr>
                                      <p:to>
                                        <p:strVal val="visible"/>
                                      </p:to>
                                    </p:set>
                                    <p:anim calcmode="lin" valueType="num">
                                      <p:cBhvr>
                                        <p:cTn id="11" dur="500" fill="hold"/>
                                        <p:tgtEl>
                                          <p:spTgt spid="176">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176">
                                            <p:txEl>
                                              <p:pRg st="1" end="1"/>
                                            </p:txEl>
                                          </p:spTgt>
                                        </p:tgtEl>
                                        <p:attrNameLst>
                                          <p:attrName>style.visibility</p:attrName>
                                        </p:attrNameLst>
                                      </p:cBhvr>
                                      <p:to>
                                        <p:strVal val="visible"/>
                                      </p:to>
                                    </p:set>
                                    <p:anim calcmode="lin" valueType="num">
                                      <p:cBhvr>
                                        <p:cTn id="17" dur="500" fill="hold"/>
                                        <p:tgtEl>
                                          <p:spTgt spid="176">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1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176">
                                            <p:txEl>
                                              <p:pRg st="2" end="2"/>
                                            </p:txEl>
                                          </p:spTgt>
                                        </p:tgtEl>
                                        <p:attrNameLst>
                                          <p:attrName>style.visibility</p:attrName>
                                        </p:attrNameLst>
                                      </p:cBhvr>
                                      <p:to>
                                        <p:strVal val="visible"/>
                                      </p:to>
                                    </p:set>
                                    <p:anim calcmode="lin" valueType="num">
                                      <p:cBhvr>
                                        <p:cTn id="23" dur="500" fill="hold"/>
                                        <p:tgtEl>
                                          <p:spTgt spid="176">
                                            <p:txEl>
                                              <p:pRg st="2" end="2"/>
                                            </p:txEl>
                                          </p:spTgt>
                                        </p:tgtEl>
                                        <p:attrNameLst>
                                          <p:attrName>ppt_x</p:attrName>
                                        </p:attrNameLst>
                                      </p:cBhvr>
                                      <p:tavLst>
                                        <p:tav tm="0">
                                          <p:val>
                                            <p:strVal val="0-#ppt_w/2"/>
                                          </p:val>
                                        </p:tav>
                                        <p:tav tm="100000">
                                          <p:val>
                                            <p:strVal val="#ppt_x"/>
                                          </p:val>
                                        </p:tav>
                                      </p:tavLst>
                                    </p:anim>
                                    <p:anim calcmode="lin" valueType="num">
                                      <p:cBhvr>
                                        <p:cTn id="24" dur="500" fill="hold"/>
                                        <p:tgtEl>
                                          <p:spTgt spid="17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1" build="p"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23798"/>
            <a:ext cx="7886700" cy="994172"/>
          </a:xfrm>
        </p:spPr>
        <p:txBody>
          <a:bodyPr/>
          <a:lstStyle/>
          <a:p>
            <a:r>
              <a:rPr lang="en-US" dirty="0">
                <a:solidFill>
                  <a:srgbClr val="09519D"/>
                </a:solidFill>
                <a:latin typeface="Arial" panose="020B0604020202020204" pitchFamily="34" charset="0"/>
                <a:cs typeface="Arial" panose="020B0604020202020204" pitchFamily="34" charset="0"/>
              </a:rPr>
              <a:t>Ésaïe 43: 18-19</a:t>
            </a:r>
          </a:p>
        </p:txBody>
      </p:sp>
      <p:sp>
        <p:nvSpPr>
          <p:cNvPr id="5" name="Isosceles Triangle 4"/>
          <p:cNvSpPr/>
          <p:nvPr/>
        </p:nvSpPr>
        <p:spPr>
          <a:xfrm rot="5400000">
            <a:off x="-1939834" y="2797086"/>
            <a:ext cx="5143501" cy="1263832"/>
          </a:xfrm>
          <a:prstGeom prst="triangle">
            <a:avLst>
              <a:gd name="adj" fmla="val 49048"/>
            </a:avLst>
          </a:prstGeom>
          <a:solidFill>
            <a:srgbClr val="0951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8" name="Rectangle 7"/>
          <p:cNvSpPr/>
          <p:nvPr/>
        </p:nvSpPr>
        <p:spPr>
          <a:xfrm>
            <a:off x="1598631" y="2399109"/>
            <a:ext cx="7093885" cy="3000821"/>
          </a:xfrm>
          <a:prstGeom prst="rect">
            <a:avLst/>
          </a:prstGeom>
        </p:spPr>
        <p:txBody>
          <a:bodyPr wrap="square">
            <a:spAutoFit/>
          </a:bodyPr>
          <a:lstStyle/>
          <a:p>
            <a:r>
              <a:rPr lang="fr-FR" sz="2700" dirty="0">
                <a:solidFill>
                  <a:srgbClr val="09519D"/>
                </a:solidFill>
                <a:latin typeface="Arial" panose="020B0604020202020204" pitchFamily="34" charset="0"/>
                <a:cs typeface="Arial" panose="020B0604020202020204" pitchFamily="34" charset="0"/>
              </a:rPr>
              <a:t>43.18 Ne pensez plus aux événements passés, Et ne considérez plus ce qui est ancien.</a:t>
            </a:r>
          </a:p>
          <a:p>
            <a:r>
              <a:rPr lang="fr-FR" sz="2700" dirty="0">
                <a:solidFill>
                  <a:srgbClr val="09519D"/>
                </a:solidFill>
                <a:latin typeface="Arial" panose="020B0604020202020204" pitchFamily="34" charset="0"/>
                <a:cs typeface="Arial" panose="020B0604020202020204" pitchFamily="34" charset="0"/>
              </a:rPr>
              <a:t> 43.19 Voici, je vais faire une chose nouvelle, sur le point d'arriver : Ne la connaîtrez-vous pas ? Je mettrai un chemin dans le désert, Et des fleuves dans la solitude.</a:t>
            </a:r>
          </a:p>
        </p:txBody>
      </p:sp>
    </p:spTree>
    <p:extLst>
      <p:ext uri="{BB962C8B-B14F-4D97-AF65-F5344CB8AC3E}">
        <p14:creationId xmlns:p14="http://schemas.microsoft.com/office/powerpoint/2010/main" val="150174120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78" name="Title 1"/>
          <p:cNvSpPr txBox="1">
            <a:spLocks noGrp="1"/>
          </p:cNvSpPr>
          <p:nvPr>
            <p:ph type="title"/>
          </p:nvPr>
        </p:nvSpPr>
        <p:spPr>
          <a:xfrm>
            <a:off x="0" y="332656"/>
            <a:ext cx="8964488" cy="1143001"/>
          </a:xfrm>
          <a:prstGeom prst="rect">
            <a:avLst/>
          </a:prstGeom>
        </p:spPr>
        <p:txBody>
          <a:bodyPr/>
          <a:lstStyle>
            <a:lvl1pPr algn="l">
              <a:defRPr sz="2800">
                <a:latin typeface="Arial"/>
                <a:ea typeface="Arial"/>
                <a:cs typeface="Arial"/>
                <a:sym typeface="Arial"/>
              </a:defRPr>
            </a:lvl1pPr>
          </a:lstStyle>
          <a:p>
            <a:pPr algn="just"/>
            <a:r>
              <a:rPr dirty="0" err="1"/>
              <a:t>Offrez-leur</a:t>
            </a:r>
            <a:r>
              <a:rPr dirty="0"/>
              <a:t> des </a:t>
            </a:r>
            <a:r>
              <a:rPr dirty="0" err="1"/>
              <a:t>séminaires</a:t>
            </a:r>
            <a:r>
              <a:rPr dirty="0"/>
              <a:t> et </a:t>
            </a:r>
            <a:r>
              <a:rPr dirty="0" err="1"/>
              <a:t>formez</a:t>
            </a:r>
            <a:r>
              <a:rPr dirty="0"/>
              <a:t> des clubs </a:t>
            </a:r>
            <a:r>
              <a:rPr dirty="0" err="1"/>
              <a:t>tel</a:t>
            </a:r>
            <a:r>
              <a:rPr lang="fr-FR" dirty="0"/>
              <a:t>s </a:t>
            </a:r>
            <a:r>
              <a:rPr dirty="0"/>
              <a:t>que:</a:t>
            </a:r>
          </a:p>
        </p:txBody>
      </p:sp>
      <p:sp>
        <p:nvSpPr>
          <p:cNvPr id="179" name="TextBox 5"/>
          <p:cNvSpPr txBox="1"/>
          <p:nvPr/>
        </p:nvSpPr>
        <p:spPr>
          <a:xfrm>
            <a:off x="655319" y="1828799"/>
            <a:ext cx="7985762" cy="4832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Char char="➢"/>
              <a:defRPr sz="2800">
                <a:latin typeface="Arial"/>
                <a:ea typeface="Arial"/>
                <a:cs typeface="Arial"/>
                <a:sym typeface="Arial"/>
              </a:defRPr>
            </a:pPr>
            <a:r>
              <a:rPr dirty="0" err="1"/>
              <a:t>Bouger</a:t>
            </a:r>
            <a:r>
              <a:rPr dirty="0"/>
              <a:t> pour vivre -- </a:t>
            </a:r>
            <a:r>
              <a:rPr dirty="0" err="1"/>
              <a:t>Exercice</a:t>
            </a:r>
            <a:r>
              <a:rPr dirty="0"/>
              <a:t> physique</a:t>
            </a:r>
          </a:p>
          <a:p>
            <a:pPr marL="285750" indent="-285750">
              <a:buSzPct val="100000"/>
              <a:buChar char="➢"/>
              <a:defRPr sz="2800">
                <a:latin typeface="Arial"/>
                <a:ea typeface="Arial"/>
                <a:cs typeface="Arial"/>
                <a:sym typeface="Arial"/>
              </a:defRPr>
            </a:pPr>
            <a:r>
              <a:rPr dirty="0"/>
              <a:t>Cuisine </a:t>
            </a:r>
            <a:r>
              <a:rPr dirty="0" err="1"/>
              <a:t>saine</a:t>
            </a:r>
            <a:r>
              <a:rPr dirty="0"/>
              <a:t> – Nutrition</a:t>
            </a:r>
          </a:p>
          <a:p>
            <a:pPr marL="285750" indent="-285750">
              <a:buSzPct val="100000"/>
              <a:buChar char="➢"/>
              <a:defRPr sz="2800">
                <a:latin typeface="Arial"/>
                <a:ea typeface="Arial"/>
                <a:cs typeface="Arial"/>
                <a:sym typeface="Arial"/>
              </a:defRPr>
            </a:pPr>
            <a:r>
              <a:rPr dirty="0" err="1"/>
              <a:t>Je</a:t>
            </a:r>
            <a:r>
              <a:rPr dirty="0"/>
              <a:t> </a:t>
            </a:r>
            <a:r>
              <a:rPr dirty="0" err="1"/>
              <a:t>veux</a:t>
            </a:r>
            <a:r>
              <a:rPr dirty="0"/>
              <a:t> vivre </a:t>
            </a:r>
            <a:r>
              <a:rPr dirty="0" err="1"/>
              <a:t>sainement</a:t>
            </a:r>
            <a:r>
              <a:rPr dirty="0"/>
              <a:t> – Les 8 </a:t>
            </a:r>
            <a:r>
              <a:rPr dirty="0" err="1"/>
              <a:t>cadeaux</a:t>
            </a:r>
            <a:r>
              <a:rPr dirty="0"/>
              <a:t> de Dieu</a:t>
            </a:r>
          </a:p>
          <a:p>
            <a:pPr marL="285750" indent="-285750">
              <a:buSzPct val="100000"/>
              <a:buChar char="➢"/>
              <a:defRPr sz="2800">
                <a:latin typeface="Arial"/>
                <a:ea typeface="Arial"/>
                <a:cs typeface="Arial"/>
                <a:sym typeface="Arial"/>
              </a:defRPr>
            </a:pPr>
            <a:r>
              <a:rPr dirty="0"/>
              <a:t>Esprit </a:t>
            </a:r>
            <a:r>
              <a:rPr dirty="0" err="1"/>
              <a:t>sain</a:t>
            </a:r>
            <a:r>
              <a:rPr dirty="0"/>
              <a:t> – Santé </a:t>
            </a:r>
            <a:r>
              <a:rPr dirty="0" err="1"/>
              <a:t>Mentale</a:t>
            </a:r>
            <a:endParaRPr dirty="0"/>
          </a:p>
          <a:p>
            <a:pPr marL="285750" indent="-285750">
              <a:buSzPct val="100000"/>
              <a:buChar char="➢"/>
              <a:defRPr sz="2800">
                <a:latin typeface="Arial"/>
                <a:ea typeface="Arial"/>
                <a:cs typeface="Arial"/>
                <a:sym typeface="Arial"/>
              </a:defRPr>
            </a:pPr>
            <a:r>
              <a:rPr dirty="0"/>
              <a:t>Respire </a:t>
            </a:r>
            <a:r>
              <a:rPr dirty="0" err="1"/>
              <a:t>Librement</a:t>
            </a:r>
            <a:r>
              <a:rPr dirty="0"/>
              <a:t> – Plan pour </a:t>
            </a:r>
            <a:r>
              <a:rPr dirty="0" err="1"/>
              <a:t>cesser</a:t>
            </a:r>
            <a:r>
              <a:rPr dirty="0"/>
              <a:t> de </a:t>
            </a:r>
            <a:r>
              <a:rPr dirty="0" err="1"/>
              <a:t>fumer</a:t>
            </a:r>
            <a:endParaRPr dirty="0"/>
          </a:p>
          <a:p>
            <a:pPr marL="285750" indent="-285750">
              <a:buSzPct val="100000"/>
              <a:buChar char="➢"/>
              <a:defRPr sz="2800">
                <a:latin typeface="Arial"/>
                <a:ea typeface="Arial"/>
                <a:cs typeface="Arial"/>
                <a:sym typeface="Arial"/>
              </a:defRPr>
            </a:pPr>
            <a:r>
              <a:rPr dirty="0" err="1"/>
              <a:t>Journée</a:t>
            </a:r>
            <a:r>
              <a:rPr dirty="0"/>
              <a:t> pour </a:t>
            </a:r>
            <a:r>
              <a:rPr dirty="0" err="1"/>
              <a:t>une</a:t>
            </a:r>
            <a:r>
              <a:rPr dirty="0"/>
              <a:t> vie </a:t>
            </a:r>
            <a:r>
              <a:rPr dirty="0" err="1"/>
              <a:t>pleine</a:t>
            </a:r>
            <a:r>
              <a:rPr dirty="0"/>
              <a:t> – </a:t>
            </a:r>
            <a:r>
              <a:rPr dirty="0" err="1"/>
              <a:t>Contre</a:t>
            </a:r>
            <a:r>
              <a:rPr dirty="0"/>
              <a:t> les Addictions.</a:t>
            </a:r>
            <a:endParaRPr lang="fr-FR" dirty="0"/>
          </a:p>
          <a:p>
            <a:pPr marL="285750" indent="-285750">
              <a:buSzPct val="100000"/>
              <a:buChar char="➢"/>
              <a:defRPr sz="2800">
                <a:latin typeface="Arial"/>
                <a:ea typeface="Arial"/>
                <a:cs typeface="Arial"/>
                <a:sym typeface="Arial"/>
              </a:defRPr>
            </a:pPr>
            <a:r>
              <a:rPr lang="fr-FR" dirty="0"/>
              <a:t>8 semaines ou 8 mois vers le bien-être</a:t>
            </a:r>
          </a:p>
          <a:p>
            <a:pPr marL="285750" indent="-285750">
              <a:buSzPct val="100000"/>
              <a:buChar char="➢"/>
              <a:defRPr sz="2800">
                <a:latin typeface="Arial"/>
                <a:ea typeface="Arial"/>
                <a:cs typeface="Arial"/>
                <a:sym typeface="Arial"/>
              </a:defRPr>
            </a:pPr>
            <a:endParaRPr lang="fr-FR" dirty="0"/>
          </a:p>
          <a:p>
            <a:pPr>
              <a:buSzPct val="100000"/>
              <a:defRPr sz="2800">
                <a:latin typeface="Arial"/>
                <a:ea typeface="Arial"/>
                <a:cs typeface="Arial"/>
                <a:sym typeface="Arial"/>
              </a:defRPr>
            </a:pPr>
            <a:endParaRPr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18615"/>
            <a:ext cx="8067675" cy="1640051"/>
          </a:xfrm>
        </p:spPr>
        <p:txBody>
          <a:bodyPr>
            <a:normAutofit fontScale="90000"/>
          </a:bodyPr>
          <a:lstStyle/>
          <a:p>
            <a:r>
              <a:rPr lang="fr-FR" dirty="0">
                <a:solidFill>
                  <a:srgbClr val="09519D"/>
                </a:solidFill>
                <a:latin typeface="Arial" panose="020B0604020202020204" pitchFamily="34" charset="0"/>
                <a:cs typeface="Arial" panose="020B0604020202020204" pitchFamily="34" charset="0"/>
              </a:rPr>
              <a:t>La Bible a plusieurs versets qui nous remplissent avec espoir, alors que nous vivons dans ce monde de désespoir apparent</a:t>
            </a:r>
            <a:endParaRPr lang="en-US" dirty="0">
              <a:solidFill>
                <a:srgbClr val="09519D"/>
              </a:solidFill>
              <a:latin typeface="Arial" panose="020B0604020202020204" pitchFamily="34" charset="0"/>
              <a:cs typeface="Arial" panose="020B0604020202020204" pitchFamily="34" charset="0"/>
            </a:endParaRPr>
          </a:p>
        </p:txBody>
      </p:sp>
      <p:sp>
        <p:nvSpPr>
          <p:cNvPr id="5" name="Isosceles Triangle 4"/>
          <p:cNvSpPr/>
          <p:nvPr/>
        </p:nvSpPr>
        <p:spPr>
          <a:xfrm rot="5400000">
            <a:off x="-1939834" y="2797086"/>
            <a:ext cx="5143501" cy="1263832"/>
          </a:xfrm>
          <a:prstGeom prst="triangle">
            <a:avLst>
              <a:gd name="adj" fmla="val 49048"/>
            </a:avLst>
          </a:prstGeom>
          <a:solidFill>
            <a:srgbClr val="0951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4" name="6 Forma"/>
          <p:cNvSpPr txBox="1">
            <a:spLocks noChangeArrowheads="1"/>
          </p:cNvSpPr>
          <p:nvPr/>
        </p:nvSpPr>
        <p:spPr>
          <a:xfrm>
            <a:off x="1391771" y="2571750"/>
            <a:ext cx="6950496" cy="187307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solidFill>
                  <a:srgbClr val="09519D"/>
                </a:solidFill>
                <a:latin typeface="Arial" panose="020B0604020202020204" pitchFamily="34" charset="0"/>
                <a:cs typeface="Arial" panose="020B0604020202020204" pitchFamily="34" charset="0"/>
              </a:rPr>
              <a:t>Jeremie 29:11</a:t>
            </a:r>
          </a:p>
          <a:p>
            <a:pPr marL="0" indent="0">
              <a:buNone/>
            </a:pPr>
            <a:r>
              <a:rPr lang="en-US" sz="2100" b="1" baseline="30000" dirty="0">
                <a:solidFill>
                  <a:srgbClr val="09519D"/>
                </a:solidFill>
                <a:latin typeface="Arial" panose="020B0604020202020204" pitchFamily="34" charset="0"/>
                <a:cs typeface="Arial" panose="020B0604020202020204" pitchFamily="34" charset="0"/>
              </a:rPr>
              <a:t>11 </a:t>
            </a:r>
            <a:r>
              <a:rPr lang="fr-FR" sz="2100" dirty="0">
                <a:solidFill>
                  <a:srgbClr val="09519D"/>
                </a:solidFill>
                <a:latin typeface="Arial" panose="020B0604020202020204" pitchFamily="34" charset="0"/>
                <a:cs typeface="Arial" panose="020B0604020202020204" pitchFamily="34" charset="0"/>
              </a:rPr>
              <a:t>Car je connais les projets que j'ai formés sur vous, dit l'Éternel, projets de paix et non de malheur, afin de vous donner un avenir et de l'espérance.</a:t>
            </a:r>
            <a:endParaRPr lang="en-US" sz="2100" dirty="0">
              <a:solidFill>
                <a:srgbClr val="09519D"/>
              </a:solidFill>
              <a:latin typeface="Arial" panose="020B0604020202020204" pitchFamily="34" charset="0"/>
              <a:cs typeface="Arial" panose="020B0604020202020204" pitchFamily="34" charset="0"/>
            </a:endParaRPr>
          </a:p>
        </p:txBody>
      </p:sp>
      <p:sp>
        <p:nvSpPr>
          <p:cNvPr id="3" name="Rectangle 2"/>
          <p:cNvSpPr/>
          <p:nvPr/>
        </p:nvSpPr>
        <p:spPr>
          <a:xfrm>
            <a:off x="1519518" y="3970245"/>
            <a:ext cx="7137167" cy="1708160"/>
          </a:xfrm>
          <a:prstGeom prst="rect">
            <a:avLst/>
          </a:prstGeom>
        </p:spPr>
        <p:txBody>
          <a:bodyPr wrap="square">
            <a:spAutoFit/>
          </a:bodyPr>
          <a:lstStyle/>
          <a:p>
            <a:r>
              <a:rPr lang="en-US" sz="2100" b="1" dirty="0">
                <a:solidFill>
                  <a:srgbClr val="09519D"/>
                </a:solidFill>
                <a:latin typeface="Arial" panose="020B0604020202020204" pitchFamily="34" charset="0"/>
                <a:cs typeface="Arial" panose="020B0604020202020204" pitchFamily="34" charset="0"/>
              </a:rPr>
              <a:t>1 Peter 1:13</a:t>
            </a:r>
          </a:p>
          <a:p>
            <a:r>
              <a:rPr lang="fr-FR" sz="2100" dirty="0">
                <a:solidFill>
                  <a:srgbClr val="09519D"/>
                </a:solidFill>
                <a:latin typeface="Arial" panose="020B0604020202020204" pitchFamily="34" charset="0"/>
                <a:cs typeface="Arial" panose="020B0604020202020204" pitchFamily="34" charset="0"/>
              </a:rPr>
              <a:t>C'est pourquoi, ceignez les reins de votre entendement, soyez sobres, et ayez une entière espérance dans la grâce qui vous sera apportée, lorsque Jésus Christ apparaîtra.</a:t>
            </a:r>
            <a:endParaRPr lang="en-US" sz="2100" dirty="0">
              <a:solidFill>
                <a:srgbClr val="09519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8294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81" name="TextBox 1"/>
          <p:cNvSpPr txBox="1"/>
          <p:nvPr/>
        </p:nvSpPr>
        <p:spPr>
          <a:xfrm>
            <a:off x="323528" y="1124744"/>
            <a:ext cx="8820472" cy="8710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800">
                <a:latin typeface="Arial"/>
                <a:ea typeface="Arial"/>
                <a:cs typeface="Arial"/>
                <a:sym typeface="Arial"/>
              </a:defRPr>
            </a:pPr>
            <a:r>
              <a:rPr lang="fr-FR" dirty="0"/>
              <a:t>Les rassemblements comme Expo Santé, sont un moyen merveilleux pour atteindre les gens.</a:t>
            </a:r>
          </a:p>
          <a:p>
            <a:pPr marL="457200" lvl="7" indent="-457200" algn="just">
              <a:buSzPct val="100000"/>
              <a:buChar char="➢"/>
              <a:defRPr sz="2800">
                <a:latin typeface="Arial"/>
                <a:ea typeface="Arial"/>
                <a:cs typeface="Arial"/>
                <a:sym typeface="Arial"/>
              </a:defRPr>
            </a:pPr>
            <a:r>
              <a:rPr lang="fr-FR" dirty="0"/>
              <a:t>Ce sont des instruments pour éduquer, servir, et évangéliser.</a:t>
            </a:r>
          </a:p>
          <a:p>
            <a:pPr marL="457200" lvl="7" indent="-457200" algn="just">
              <a:buSzPct val="100000"/>
              <a:buChar char="➢"/>
              <a:defRPr sz="2800">
                <a:latin typeface="Arial"/>
                <a:ea typeface="Arial"/>
                <a:cs typeface="Arial"/>
                <a:sym typeface="Arial"/>
              </a:defRPr>
            </a:pPr>
            <a:r>
              <a:rPr lang="fr-FR" dirty="0"/>
              <a:t>Peuvent identifier les besoins à court et à long terme.</a:t>
            </a:r>
          </a:p>
          <a:p>
            <a:pPr marL="457200" lvl="7" indent="-457200">
              <a:buSzPct val="100000"/>
              <a:buChar char="➢"/>
              <a:defRPr sz="2800">
                <a:latin typeface="Arial"/>
                <a:ea typeface="Arial"/>
                <a:cs typeface="Arial"/>
                <a:sym typeface="Arial"/>
              </a:defRPr>
            </a:pPr>
            <a:r>
              <a:rPr lang="fr-FR" dirty="0"/>
              <a:t>Servent à impliquer toute l’église (TMI)</a:t>
            </a:r>
          </a:p>
          <a:p>
            <a:pPr marL="457200" lvl="7" indent="-457200" algn="just">
              <a:buSzPct val="100000"/>
              <a:buChar char="➢"/>
              <a:defRPr sz="2800">
                <a:latin typeface="Arial"/>
                <a:ea typeface="Arial"/>
                <a:cs typeface="Arial"/>
                <a:sym typeface="Arial"/>
              </a:defRPr>
            </a:pPr>
            <a:r>
              <a:rPr lang="fr-FR" dirty="0"/>
              <a:t>Sont des moyens pour répandre les graines de la vérité.</a:t>
            </a:r>
          </a:p>
          <a:p>
            <a:pPr marL="457200" lvl="7" indent="-457200" algn="just">
              <a:buSzPct val="100000"/>
              <a:buChar char="➢"/>
              <a:defRPr sz="2800">
                <a:latin typeface="Arial"/>
                <a:ea typeface="Arial"/>
                <a:cs typeface="Arial"/>
                <a:sym typeface="Arial"/>
              </a:defRPr>
            </a:pPr>
            <a:r>
              <a:rPr lang="fr-FR" dirty="0"/>
              <a:t>Peuvent être le début de petits groupes de santé et de bien-être.</a:t>
            </a:r>
          </a:p>
          <a:p>
            <a:pPr marL="457200" lvl="7" indent="-457200" algn="just">
              <a:buSzPct val="100000"/>
              <a:buChar char="➢"/>
              <a:defRPr sz="2800">
                <a:latin typeface="Arial"/>
                <a:ea typeface="Arial"/>
                <a:cs typeface="Arial"/>
                <a:sym typeface="Arial"/>
              </a:defRPr>
            </a:pPr>
            <a:r>
              <a:rPr lang="fr-FR" dirty="0"/>
              <a:t>Bénéficient à ceux qui donnent et ceux qui reçoivent. </a:t>
            </a:r>
          </a:p>
          <a:p>
            <a:pPr marL="457200" indent="-457200">
              <a:buSzPct val="100000"/>
              <a:buChar char="➢"/>
              <a:defRPr sz="2800">
                <a:latin typeface="Arial"/>
                <a:ea typeface="Arial"/>
                <a:cs typeface="Arial"/>
                <a:sym typeface="Arial"/>
              </a:defRPr>
            </a:pPr>
            <a:endParaRPr dirty="0"/>
          </a:p>
          <a:p>
            <a:pPr marL="457200" indent="-457200">
              <a:buSzPct val="100000"/>
              <a:buChar char="➢"/>
              <a:defRPr sz="2800">
                <a:latin typeface="Arial"/>
                <a:ea typeface="Arial"/>
                <a:cs typeface="Arial"/>
                <a:sym typeface="Arial"/>
              </a:defRPr>
            </a:pPr>
            <a:endParaRPr dirty="0"/>
          </a:p>
          <a:p>
            <a:pPr>
              <a:defRPr sz="2800">
                <a:latin typeface="Arial"/>
                <a:ea typeface="Arial"/>
                <a:cs typeface="Arial"/>
                <a:sym typeface="Arial"/>
              </a:defRPr>
            </a:pPr>
            <a:endParaRPr dirty="0"/>
          </a:p>
          <a:p>
            <a:pPr>
              <a:defRPr sz="2800">
                <a:latin typeface="Arial"/>
                <a:ea typeface="Arial"/>
                <a:cs typeface="Arial"/>
                <a:sym typeface="Arial"/>
              </a:defRPr>
            </a:pPr>
            <a:endParaRPr dirty="0"/>
          </a:p>
          <a:p>
            <a:pPr marL="457200" indent="-457200">
              <a:buSzPct val="100000"/>
              <a:buChar char="➢"/>
              <a:defRPr sz="2800">
                <a:latin typeface="Arial"/>
                <a:ea typeface="Arial"/>
                <a:cs typeface="Arial"/>
                <a:sym typeface="Arial"/>
              </a:defRPr>
            </a:pPr>
            <a:endParaRPr dirty="0"/>
          </a:p>
          <a:p>
            <a:pPr>
              <a:defRPr sz="2800">
                <a:latin typeface="Arial"/>
                <a:ea typeface="Arial"/>
                <a:cs typeface="Arial"/>
                <a:sym typeface="Arial"/>
              </a:defRPr>
            </a:pPr>
            <a:endParaRPr dirty="0"/>
          </a:p>
          <a:p>
            <a:pPr>
              <a:defRPr sz="2800">
                <a:latin typeface="Arial"/>
                <a:ea typeface="Arial"/>
                <a:cs typeface="Arial"/>
                <a:sym typeface="Arial"/>
              </a:defRPr>
            </a:pPr>
            <a:r>
              <a:rPr dirty="0"/>
              <a:t>	</a:t>
            </a:r>
          </a:p>
        </p:txBody>
      </p:sp>
      <p:sp>
        <p:nvSpPr>
          <p:cNvPr id="182" name="Title 1"/>
          <p:cNvSpPr txBox="1">
            <a:spLocks noGrp="1"/>
          </p:cNvSpPr>
          <p:nvPr>
            <p:ph type="title"/>
          </p:nvPr>
        </p:nvSpPr>
        <p:spPr>
          <a:xfrm>
            <a:off x="466105" y="76200"/>
            <a:ext cx="8686801" cy="1143000"/>
          </a:xfrm>
          <a:prstGeom prst="rect">
            <a:avLst/>
          </a:prstGeom>
        </p:spPr>
        <p:txBody>
          <a:bodyPr/>
          <a:lstStyle>
            <a:lvl1pPr algn="l">
              <a:defRPr sz="3200">
                <a:latin typeface="Arial"/>
                <a:ea typeface="Arial"/>
                <a:cs typeface="Arial"/>
                <a:sym typeface="Arial"/>
              </a:defRPr>
            </a:lvl1pPr>
          </a:lstStyle>
          <a:p>
            <a:r>
              <a:rPr lang="fr-FR" dirty="0"/>
              <a:t>D’autres méthodes efficaces sont </a:t>
            </a:r>
            <a:r>
              <a:rPr dirty="0"/>
              <a:t>…</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84" name="TextBox 5"/>
          <p:cNvSpPr txBox="1"/>
          <p:nvPr/>
        </p:nvSpPr>
        <p:spPr>
          <a:xfrm>
            <a:off x="45719" y="1772817"/>
            <a:ext cx="9854873" cy="21236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4800" b="1">
                <a:solidFill>
                  <a:srgbClr val="FF0000"/>
                </a:solidFill>
                <a:latin typeface="+mn-lt"/>
                <a:ea typeface="+mn-ea"/>
                <a:cs typeface="+mn-cs"/>
                <a:sym typeface="Helvetica"/>
              </a:defRPr>
            </a:pPr>
            <a:r>
              <a:rPr sz="4400" dirty="0"/>
              <a:t>S</a:t>
            </a:r>
            <a:r>
              <a:rPr sz="4400" dirty="0">
                <a:solidFill>
                  <a:srgbClr val="000000"/>
                </a:solidFill>
              </a:rPr>
              <a:t>ervice</a:t>
            </a:r>
            <a:r>
              <a:rPr lang="fr-FR" sz="4400" dirty="0">
                <a:solidFill>
                  <a:srgbClr val="000000"/>
                </a:solidFill>
              </a:rPr>
              <a:t> - prendre soin</a:t>
            </a:r>
            <a:endParaRPr sz="4400" dirty="0">
              <a:solidFill>
                <a:srgbClr val="000000"/>
              </a:solidFill>
            </a:endParaRPr>
          </a:p>
          <a:p>
            <a:pPr>
              <a:defRPr sz="4800" b="1">
                <a:solidFill>
                  <a:srgbClr val="FF0000"/>
                </a:solidFill>
                <a:latin typeface="+mn-lt"/>
                <a:ea typeface="+mn-ea"/>
                <a:cs typeface="+mn-cs"/>
                <a:sym typeface="Helvetica"/>
              </a:defRPr>
            </a:pPr>
            <a:r>
              <a:rPr sz="4400" dirty="0"/>
              <a:t>E</a:t>
            </a:r>
            <a:r>
              <a:rPr sz="4400" dirty="0">
                <a:solidFill>
                  <a:srgbClr val="000000"/>
                </a:solidFill>
              </a:rPr>
              <a:t>ducation</a:t>
            </a:r>
            <a:r>
              <a:rPr lang="fr-FR" sz="4400" dirty="0">
                <a:solidFill>
                  <a:srgbClr val="000000"/>
                </a:solidFill>
              </a:rPr>
              <a:t> - enseigner</a:t>
            </a:r>
            <a:endParaRPr sz="4400" dirty="0">
              <a:solidFill>
                <a:srgbClr val="000000"/>
              </a:solidFill>
            </a:endParaRPr>
          </a:p>
          <a:p>
            <a:pPr>
              <a:defRPr sz="4800" b="1">
                <a:solidFill>
                  <a:srgbClr val="FF0000"/>
                </a:solidFill>
                <a:latin typeface="+mn-lt"/>
                <a:ea typeface="+mn-ea"/>
                <a:cs typeface="+mn-cs"/>
                <a:sym typeface="Helvetica"/>
              </a:defRPr>
            </a:pPr>
            <a:r>
              <a:rPr sz="4400" dirty="0" err="1"/>
              <a:t>E</a:t>
            </a:r>
            <a:r>
              <a:rPr sz="4400" dirty="0" err="1">
                <a:solidFill>
                  <a:srgbClr val="000000"/>
                </a:solidFill>
              </a:rPr>
              <a:t>vangélisation</a:t>
            </a:r>
            <a:r>
              <a:rPr lang="fr-FR" sz="4400" dirty="0">
                <a:solidFill>
                  <a:srgbClr val="000000"/>
                </a:solidFill>
              </a:rPr>
              <a:t>-faire des disciples</a:t>
            </a:r>
            <a:endParaRPr sz="4400" dirty="0">
              <a:solidFill>
                <a:srgbClr val="000000"/>
              </a:solidFill>
            </a:endParaRPr>
          </a:p>
        </p:txBody>
      </p:sp>
      <p:sp>
        <p:nvSpPr>
          <p:cNvPr id="185" name="Rectangle 150"/>
          <p:cNvSpPr txBox="1"/>
          <p:nvPr/>
        </p:nvSpPr>
        <p:spPr>
          <a:xfrm>
            <a:off x="45719" y="838885"/>
            <a:ext cx="9052562"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3600" b="1">
                <a:latin typeface="Arial"/>
                <a:ea typeface="Arial"/>
                <a:cs typeface="Arial"/>
                <a:sym typeface="Arial"/>
              </a:defRPr>
            </a:lvl1pPr>
          </a:lstStyle>
          <a:p>
            <a:r>
              <a:rPr dirty="0"/>
              <a:t>LE MESSAGE DE SANTÉ </a:t>
            </a:r>
            <a:r>
              <a:rPr lang="fr-FR" dirty="0"/>
              <a:t>C’</a:t>
            </a:r>
            <a:r>
              <a:rPr dirty="0"/>
              <a:t>EST</a:t>
            </a:r>
            <a:r>
              <a:rPr lang="fr-FR" dirty="0"/>
              <a:t> </a:t>
            </a:r>
            <a:r>
              <a:rPr dirty="0"/>
              <a:t>:</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87" name="Title 1"/>
          <p:cNvSpPr txBox="1">
            <a:spLocks noGrp="1"/>
          </p:cNvSpPr>
          <p:nvPr>
            <p:ph type="title"/>
          </p:nvPr>
        </p:nvSpPr>
        <p:spPr>
          <a:xfrm>
            <a:off x="395536" y="-531440"/>
            <a:ext cx="8291264" cy="1949079"/>
          </a:xfrm>
          <a:prstGeom prst="rect">
            <a:avLst/>
          </a:prstGeom>
        </p:spPr>
        <p:txBody>
          <a:bodyPr/>
          <a:lstStyle/>
          <a:p>
            <a:r>
              <a:rPr dirty="0" err="1"/>
              <a:t>Ésaïe</a:t>
            </a:r>
            <a:r>
              <a:rPr dirty="0"/>
              <a:t> 6:8</a:t>
            </a:r>
          </a:p>
        </p:txBody>
      </p:sp>
      <p:sp>
        <p:nvSpPr>
          <p:cNvPr id="188" name="Content Placeholder 2"/>
          <p:cNvSpPr txBox="1">
            <a:spLocks noGrp="1"/>
          </p:cNvSpPr>
          <p:nvPr>
            <p:ph type="body" idx="1"/>
          </p:nvPr>
        </p:nvSpPr>
        <p:spPr>
          <a:xfrm>
            <a:off x="683568" y="908720"/>
            <a:ext cx="8079432" cy="5832648"/>
          </a:xfrm>
          <a:prstGeom prst="rect">
            <a:avLst/>
          </a:prstGeom>
        </p:spPr>
        <p:txBody>
          <a:bodyPr>
            <a:normAutofit fontScale="92500" lnSpcReduction="20000"/>
          </a:bodyPr>
          <a:lstStyle/>
          <a:p>
            <a:pPr marL="0" indent="0" algn="just">
              <a:buSzTx/>
              <a:buNone/>
              <a:defRPr b="1" baseline="30000">
                <a:latin typeface="Arial"/>
                <a:ea typeface="Arial"/>
                <a:cs typeface="Arial"/>
                <a:sym typeface="Arial"/>
              </a:defRPr>
            </a:pPr>
            <a:r>
              <a:rPr lang="fr-FR" dirty="0"/>
              <a:t> </a:t>
            </a:r>
            <a:r>
              <a:rPr lang="fr-FR" sz="4600" b="0" i="1" baseline="0" dirty="0"/>
              <a:t>J'entendis la voix du Seigneur, disant : Qui enverrai-je, et qui marchera pour nous ? Je répondis : Me voici, envoie-moi.</a:t>
            </a:r>
          </a:p>
          <a:p>
            <a:pPr marL="0" indent="0">
              <a:spcBef>
                <a:spcPts val="1400"/>
              </a:spcBef>
              <a:buSzTx/>
              <a:buNone/>
              <a:defRPr>
                <a:latin typeface="Arial"/>
                <a:ea typeface="Arial"/>
                <a:cs typeface="Arial"/>
                <a:sym typeface="Arial"/>
              </a:defRPr>
            </a:pPr>
            <a:r>
              <a:rPr lang="fr-FR" dirty="0"/>
              <a:t>			</a:t>
            </a:r>
            <a:r>
              <a:rPr lang="fr-FR" sz="6000" b="1" dirty="0"/>
              <a:t>J’irai</a:t>
            </a:r>
          </a:p>
          <a:p>
            <a:pPr marL="0" indent="0" algn="ctr">
              <a:spcBef>
                <a:spcPts val="1400"/>
              </a:spcBef>
              <a:buSzTx/>
              <a:buNone/>
              <a:defRPr>
                <a:latin typeface="Arial"/>
                <a:ea typeface="Arial"/>
                <a:cs typeface="Arial"/>
                <a:sym typeface="Arial"/>
              </a:defRPr>
            </a:pPr>
            <a:r>
              <a:rPr lang="fr-FR" sz="6000" dirty="0"/>
              <a:t>Servir </a:t>
            </a:r>
          </a:p>
          <a:p>
            <a:pPr marL="0" indent="0" algn="ctr">
              <a:spcBef>
                <a:spcPts val="1400"/>
              </a:spcBef>
              <a:buSzTx/>
              <a:buNone/>
              <a:defRPr>
                <a:latin typeface="Arial"/>
                <a:ea typeface="Arial"/>
                <a:cs typeface="Arial"/>
                <a:sym typeface="Arial"/>
              </a:defRPr>
            </a:pPr>
            <a:r>
              <a:rPr lang="fr-FR" sz="6000" dirty="0"/>
              <a:t>Enseigner</a:t>
            </a:r>
          </a:p>
          <a:p>
            <a:pPr marL="0" indent="0" algn="ctr">
              <a:spcBef>
                <a:spcPts val="1400"/>
              </a:spcBef>
              <a:buSzTx/>
              <a:buNone/>
              <a:defRPr>
                <a:latin typeface="Arial"/>
                <a:ea typeface="Arial"/>
                <a:cs typeface="Arial"/>
                <a:sym typeface="Arial"/>
              </a:defRPr>
            </a:pPr>
            <a:r>
              <a:rPr lang="fr-FR" sz="6000" dirty="0"/>
              <a:t>Faire des disciples</a:t>
            </a:r>
          </a:p>
          <a:p>
            <a:pPr marL="0" indent="0">
              <a:spcBef>
                <a:spcPts val="1400"/>
              </a:spcBef>
              <a:buSzTx/>
              <a:buNone/>
              <a:defRPr>
                <a:latin typeface="Arial"/>
                <a:ea typeface="Arial"/>
                <a:cs typeface="Arial"/>
                <a:sym typeface="Arial"/>
              </a:defRPr>
            </a:pPr>
            <a:endParaRPr lang="fr-FR" sz="6000"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s-ES_tradnl" dirty="0"/>
          </a:p>
        </p:txBody>
      </p:sp>
      <p:sp>
        <p:nvSpPr>
          <p:cNvPr id="3" name="Subtitle 2"/>
          <p:cNvSpPr>
            <a:spLocks noGrp="1"/>
          </p:cNvSpPr>
          <p:nvPr>
            <p:ph type="subTitle" idx="1"/>
          </p:nvPr>
        </p:nvSpPr>
        <p:spPr/>
        <p:txBody>
          <a:bodyPr/>
          <a:lstStyle/>
          <a:p>
            <a:endParaRPr lang="es-ES_tradnl"/>
          </a:p>
        </p:txBody>
      </p:sp>
      <p:grpSp>
        <p:nvGrpSpPr>
          <p:cNvPr id="15" name="Group 14"/>
          <p:cNvGrpSpPr/>
          <p:nvPr/>
        </p:nvGrpSpPr>
        <p:grpSpPr>
          <a:xfrm>
            <a:off x="0" y="987029"/>
            <a:ext cx="9144000" cy="5143500"/>
            <a:chOff x="0" y="0"/>
            <a:chExt cx="12192000" cy="6858000"/>
          </a:xfrm>
        </p:grpSpPr>
        <p:grpSp>
          <p:nvGrpSpPr>
            <p:cNvPr id="14" name="Group 13"/>
            <p:cNvGrpSpPr/>
            <p:nvPr/>
          </p:nvGrpSpPr>
          <p:grpSpPr>
            <a:xfrm>
              <a:off x="0" y="0"/>
              <a:ext cx="12192000" cy="6858000"/>
              <a:chOff x="0" y="0"/>
              <a:chExt cx="12192000" cy="6858000"/>
            </a:xfrm>
          </p:grpSpPr>
          <p:grpSp>
            <p:nvGrpSpPr>
              <p:cNvPr id="13" name="Group 12"/>
              <p:cNvGrpSpPr/>
              <p:nvPr/>
            </p:nvGrpSpPr>
            <p:grpSpPr>
              <a:xfrm>
                <a:off x="0" y="0"/>
                <a:ext cx="12192000" cy="6858000"/>
                <a:chOff x="0" y="0"/>
                <a:chExt cx="12192000" cy="685800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42011" y="1124675"/>
                  <a:ext cx="5576059" cy="3724096"/>
                </a:xfrm>
                <a:prstGeom prst="rect">
                  <a:avLst/>
                </a:prstGeom>
                <a:solidFill>
                  <a:srgbClr val="57CCD6"/>
                </a:solidFill>
              </p:spPr>
              <p:txBody>
                <a:bodyPr wrap="square" rtlCol="0">
                  <a:spAutoFit/>
                </a:bodyPr>
                <a:lstStyle/>
                <a:p>
                  <a:pPr algn="ctr"/>
                  <a:endParaRPr lang="en-US" sz="4050" b="1" dirty="0">
                    <a:solidFill>
                      <a:srgbClr val="09519D"/>
                    </a:solidFill>
                    <a:latin typeface="Arial" panose="020B0604020202020204" pitchFamily="34" charset="0"/>
                    <a:cs typeface="Arial" panose="020B0604020202020204" pitchFamily="34" charset="0"/>
                  </a:endParaRPr>
                </a:p>
                <a:p>
                  <a:pPr algn="ctr"/>
                  <a:r>
                    <a:rPr lang="en-US" sz="4050" b="1" dirty="0">
                      <a:solidFill>
                        <a:srgbClr val="09519D"/>
                      </a:solidFill>
                      <a:latin typeface="Arial" panose="020B0604020202020204" pitchFamily="34" charset="0"/>
                      <a:cs typeface="Arial" panose="020B0604020202020204" pitchFamily="34" charset="0"/>
                    </a:rPr>
                    <a:t>J'IRAI</a:t>
                  </a:r>
                  <a:br>
                    <a:rPr lang="en-US" sz="4050" b="1" dirty="0">
                      <a:solidFill>
                        <a:srgbClr val="09519D"/>
                      </a:solidFill>
                      <a:latin typeface="Arial" panose="020B0604020202020204" pitchFamily="34" charset="0"/>
                      <a:cs typeface="Arial" panose="020B0604020202020204" pitchFamily="34" charset="0"/>
                    </a:rPr>
                  </a:br>
                  <a:r>
                    <a:rPr lang="en-US" sz="4050" b="1" dirty="0">
                      <a:solidFill>
                        <a:srgbClr val="09519D"/>
                      </a:solidFill>
                      <a:latin typeface="Arial" panose="020B0604020202020204" pitchFamily="34" charset="0"/>
                      <a:cs typeface="Arial" panose="020B0604020202020204" pitchFamily="34" charset="0"/>
                    </a:rPr>
                    <a:t>et je partagerai </a:t>
                  </a:r>
                  <a:r>
                    <a:rPr lang="en-US" b="1" dirty="0">
                      <a:solidFill>
                        <a:srgbClr val="09519D"/>
                      </a:solidFill>
                      <a:latin typeface="Arial" panose="020B0604020202020204" pitchFamily="34" charset="0"/>
                      <a:cs typeface="Arial" panose="020B0604020202020204" pitchFamily="34" charset="0"/>
                    </a:rPr>
                    <a:t>     </a:t>
                  </a:r>
                  <a:r>
                    <a:rPr lang="fr-FR" b="1" dirty="0">
                      <a:solidFill>
                        <a:srgbClr val="09519D"/>
                      </a:solidFill>
                      <a:latin typeface="Arial" panose="020B0604020202020204" pitchFamily="34" charset="0"/>
                      <a:cs typeface="Arial" panose="020B0604020202020204" pitchFamily="34" charset="0"/>
                    </a:rPr>
                    <a:t>Comment jouir de la santé INTÉGRALE</a:t>
                  </a:r>
                </a:p>
                <a:p>
                  <a:pPr algn="ctr"/>
                  <a:endParaRPr lang="en-US" b="1" dirty="0">
                    <a:solidFill>
                      <a:srgbClr val="09519D"/>
                    </a:solidFill>
                    <a:latin typeface="Arial" panose="020B0604020202020204" pitchFamily="34" charset="0"/>
                    <a:cs typeface="Arial" panose="020B0604020202020204" pitchFamily="34" charset="0"/>
                  </a:endParaRPr>
                </a:p>
              </p:txBody>
            </p:sp>
          </p:grpSp>
          <p:sp>
            <p:nvSpPr>
              <p:cNvPr id="6" name="TextBox 5"/>
              <p:cNvSpPr txBox="1"/>
              <p:nvPr/>
            </p:nvSpPr>
            <p:spPr>
              <a:xfrm>
                <a:off x="6249943" y="4198281"/>
                <a:ext cx="1349831" cy="400109"/>
              </a:xfrm>
              <a:prstGeom prst="rect">
                <a:avLst/>
              </a:prstGeom>
              <a:noFill/>
            </p:spPr>
            <p:txBody>
              <a:bodyPr wrap="square" rtlCol="0">
                <a:spAutoFit/>
              </a:bodyPr>
              <a:lstStyle/>
              <a:p>
                <a:pPr algn="ctr"/>
                <a:r>
                  <a:rPr lang="en-US" sz="1350" dirty="0"/>
                  <a:t>Amour</a:t>
                </a:r>
              </a:p>
            </p:txBody>
          </p:sp>
          <p:sp>
            <p:nvSpPr>
              <p:cNvPr id="7" name="TextBox 6"/>
              <p:cNvSpPr txBox="1"/>
              <p:nvPr/>
            </p:nvSpPr>
            <p:spPr>
              <a:xfrm>
                <a:off x="1524000" y="5532731"/>
                <a:ext cx="1802675" cy="400109"/>
              </a:xfrm>
              <a:prstGeom prst="rect">
                <a:avLst/>
              </a:prstGeom>
              <a:noFill/>
            </p:spPr>
            <p:txBody>
              <a:bodyPr wrap="square" rtlCol="0">
                <a:spAutoFit/>
              </a:bodyPr>
              <a:lstStyle/>
              <a:p>
                <a:pPr algn="ctr"/>
                <a:r>
                  <a:rPr lang="en-US" sz="1350" dirty="0"/>
                  <a:t>Service</a:t>
                </a:r>
              </a:p>
            </p:txBody>
          </p:sp>
          <p:sp>
            <p:nvSpPr>
              <p:cNvPr id="8" name="TextBox 7"/>
              <p:cNvSpPr txBox="1"/>
              <p:nvPr/>
            </p:nvSpPr>
            <p:spPr>
              <a:xfrm>
                <a:off x="3148147" y="5073135"/>
                <a:ext cx="1802675" cy="400109"/>
              </a:xfrm>
              <a:prstGeom prst="rect">
                <a:avLst/>
              </a:prstGeom>
              <a:noFill/>
            </p:spPr>
            <p:txBody>
              <a:bodyPr wrap="square" rtlCol="0">
                <a:spAutoFit/>
              </a:bodyPr>
              <a:lstStyle/>
              <a:p>
                <a:pPr algn="ctr"/>
                <a:r>
                  <a:rPr lang="en-US" sz="1350" dirty="0"/>
                  <a:t>Espoir</a:t>
                </a:r>
              </a:p>
            </p:txBody>
          </p:sp>
          <p:sp>
            <p:nvSpPr>
              <p:cNvPr id="9" name="TextBox 8"/>
              <p:cNvSpPr txBox="1"/>
              <p:nvPr/>
            </p:nvSpPr>
            <p:spPr>
              <a:xfrm>
                <a:off x="4950823" y="4634771"/>
                <a:ext cx="1802675" cy="400109"/>
              </a:xfrm>
              <a:prstGeom prst="rect">
                <a:avLst/>
              </a:prstGeom>
              <a:noFill/>
            </p:spPr>
            <p:txBody>
              <a:bodyPr wrap="square" rtlCol="0">
                <a:spAutoFit/>
              </a:bodyPr>
              <a:lstStyle/>
              <a:p>
                <a:r>
                  <a:rPr lang="en-US" sz="1350" dirty="0"/>
                  <a:t>Resilience</a:t>
                </a:r>
              </a:p>
            </p:txBody>
          </p:sp>
          <p:sp>
            <p:nvSpPr>
              <p:cNvPr id="10" name="TextBox 9"/>
              <p:cNvSpPr txBox="1"/>
              <p:nvPr/>
            </p:nvSpPr>
            <p:spPr>
              <a:xfrm>
                <a:off x="203861" y="6015435"/>
                <a:ext cx="1802675" cy="400109"/>
              </a:xfrm>
              <a:prstGeom prst="rect">
                <a:avLst/>
              </a:prstGeom>
              <a:noFill/>
            </p:spPr>
            <p:txBody>
              <a:bodyPr wrap="square" rtlCol="0">
                <a:spAutoFit/>
              </a:bodyPr>
              <a:lstStyle/>
              <a:p>
                <a:r>
                  <a:rPr lang="fr-FR" sz="1350" dirty="0"/>
                  <a:t>Reconnaissance</a:t>
                </a:r>
                <a:endParaRPr lang="en-US" sz="1350" dirty="0"/>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577" y="47826"/>
              <a:ext cx="1635034" cy="1574364"/>
            </a:xfrm>
            <a:prstGeom prst="rect">
              <a:avLst/>
            </a:prstGeom>
          </p:spPr>
        </p:pic>
      </p:grpSp>
      <p:sp>
        <p:nvSpPr>
          <p:cNvPr id="11" name="ZoneTexte 10">
            <a:extLst>
              <a:ext uri="{FF2B5EF4-FFF2-40B4-BE49-F238E27FC236}">
                <a16:creationId xmlns="" xmlns:a16="http://schemas.microsoft.com/office/drawing/2014/main" id="{203CE244-FF07-4D41-BF02-0B8524FFB387}"/>
              </a:ext>
            </a:extLst>
          </p:cNvPr>
          <p:cNvSpPr txBox="1"/>
          <p:nvPr/>
        </p:nvSpPr>
        <p:spPr>
          <a:xfrm>
            <a:off x="2361110" y="260649"/>
            <a:ext cx="3123808" cy="2195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Bef>
                <a:spcPts val="1400"/>
              </a:spcBef>
              <a:defRPr>
                <a:latin typeface="Arial"/>
                <a:ea typeface="Arial"/>
                <a:cs typeface="Arial"/>
                <a:sym typeface="Arial"/>
              </a:defRPr>
            </a:pPr>
            <a:r>
              <a:rPr lang="fr-FR" b="1" dirty="0"/>
              <a:t>J’irai</a:t>
            </a:r>
          </a:p>
          <a:p>
            <a:pPr algn="ctr">
              <a:spcBef>
                <a:spcPts val="1400"/>
              </a:spcBef>
              <a:defRPr>
                <a:latin typeface="Arial"/>
                <a:ea typeface="Arial"/>
                <a:cs typeface="Arial"/>
                <a:sym typeface="Arial"/>
              </a:defRPr>
            </a:pPr>
            <a:r>
              <a:rPr lang="fr-FR" dirty="0"/>
              <a:t>Servir </a:t>
            </a:r>
          </a:p>
          <a:p>
            <a:pPr algn="ctr">
              <a:spcBef>
                <a:spcPts val="1400"/>
              </a:spcBef>
              <a:defRPr>
                <a:latin typeface="Arial"/>
                <a:ea typeface="Arial"/>
                <a:cs typeface="Arial"/>
                <a:sym typeface="Arial"/>
              </a:defRPr>
            </a:pPr>
            <a:r>
              <a:rPr lang="fr-FR" dirty="0"/>
              <a:t>Enseigner</a:t>
            </a:r>
          </a:p>
          <a:p>
            <a:pPr algn="ctr">
              <a:spcBef>
                <a:spcPts val="1400"/>
              </a:spcBef>
              <a:defRPr>
                <a:latin typeface="Arial"/>
                <a:ea typeface="Arial"/>
                <a:cs typeface="Arial"/>
                <a:sym typeface="Arial"/>
              </a:defRPr>
            </a:pPr>
            <a:r>
              <a:rPr lang="fr-FR" dirty="0"/>
              <a:t>Faire des disciples</a:t>
            </a:r>
          </a:p>
          <a:p>
            <a:pPr marL="0" marR="0" indent="0" algn="l" defTabSz="9144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63736923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71092"/>
            <a:ext cx="4937760" cy="2329658"/>
          </a:xfrm>
          <a:prstGeom prst="rect">
            <a:avLst/>
          </a:prstGeom>
        </p:spPr>
      </p:pic>
      <p:sp>
        <p:nvSpPr>
          <p:cNvPr id="6" name="Rectangle 5"/>
          <p:cNvSpPr/>
          <p:nvPr/>
        </p:nvSpPr>
        <p:spPr>
          <a:xfrm>
            <a:off x="282266" y="1589746"/>
            <a:ext cx="8366760" cy="1938992"/>
          </a:xfrm>
          <a:prstGeom prst="rect">
            <a:avLst/>
          </a:prstGeom>
        </p:spPr>
        <p:txBody>
          <a:bodyPr wrap="square">
            <a:spAutoFit/>
          </a:bodyPr>
          <a:lstStyle/>
          <a:p>
            <a:r>
              <a:rPr lang="en-US" sz="2400" dirty="0">
                <a:solidFill>
                  <a:srgbClr val="09519D"/>
                </a:solidFill>
                <a:latin typeface="Arial" panose="020B0604020202020204" pitchFamily="34" charset="0"/>
                <a:cs typeface="Arial" panose="020B0604020202020204" pitchFamily="34" charset="0"/>
              </a:rPr>
              <a:t>1 Corinthiens 13:4-8</a:t>
            </a:r>
          </a:p>
          <a:p>
            <a:r>
              <a:rPr lang="fr-FR" sz="2400" dirty="0">
                <a:solidFill>
                  <a:srgbClr val="09519D"/>
                </a:solidFill>
                <a:latin typeface="Arial" panose="020B0604020202020204" pitchFamily="34" charset="0"/>
                <a:cs typeface="Arial" panose="020B0604020202020204" pitchFamily="34" charset="0"/>
              </a:rPr>
              <a:t>L'amour est patient, l'amour est gentil. Il n'envie pas, il ne se vante pas, il n'est pas fier. Il ne déshonore pas les autres, il n'est pas égoïste, il n'est pas facilement mis en colère, il ne garde aucune trace des torts.</a:t>
            </a:r>
            <a:endParaRPr lang="en-US" sz="2400" dirty="0">
              <a:solidFill>
                <a:srgbClr val="09519D"/>
              </a:solidFill>
              <a:latin typeface="Arial" panose="020B0604020202020204" pitchFamily="34" charset="0"/>
              <a:cs typeface="Arial" panose="020B0604020202020204" pitchFamily="34" charset="0"/>
            </a:endParaRPr>
          </a:p>
        </p:txBody>
      </p:sp>
      <p:sp>
        <p:nvSpPr>
          <p:cNvPr id="7" name="TextBox 6"/>
          <p:cNvSpPr txBox="1"/>
          <p:nvPr/>
        </p:nvSpPr>
        <p:spPr>
          <a:xfrm>
            <a:off x="630284" y="1033599"/>
            <a:ext cx="7847512" cy="461665"/>
          </a:xfrm>
          <a:prstGeom prst="rect">
            <a:avLst/>
          </a:prstGeom>
          <a:noFill/>
          <a:ln w="57150">
            <a:solidFill>
              <a:srgbClr val="7030A0"/>
            </a:solidFill>
          </a:ln>
        </p:spPr>
        <p:txBody>
          <a:bodyPr wrap="square" rtlCol="0">
            <a:spAutoFit/>
          </a:bodyPr>
          <a:lstStyle/>
          <a:p>
            <a:r>
              <a:rPr lang="fr-FR" sz="2400" dirty="0">
                <a:solidFill>
                  <a:srgbClr val="09519D"/>
                </a:solidFill>
                <a:latin typeface="Arial" panose="020B0604020202020204" pitchFamily="34" charset="0"/>
                <a:cs typeface="Arial" panose="020B0604020202020204" pitchFamily="34" charset="0"/>
              </a:rPr>
              <a:t>La Bible nous donne la meilleure définition de l'AMOUR.</a:t>
            </a:r>
            <a:endParaRPr lang="en-US" sz="2400" dirty="0">
              <a:solidFill>
                <a:srgbClr val="09519D"/>
              </a:solidFill>
              <a:latin typeface="Arial" panose="020B0604020202020204" pitchFamily="34" charset="0"/>
              <a:cs typeface="Arial" panose="020B0604020202020204" pitchFamily="34" charset="0"/>
            </a:endParaRPr>
          </a:p>
        </p:txBody>
      </p:sp>
      <p:sp>
        <p:nvSpPr>
          <p:cNvPr id="3" name="Rectangle 2"/>
          <p:cNvSpPr/>
          <p:nvPr/>
        </p:nvSpPr>
        <p:spPr>
          <a:xfrm>
            <a:off x="5016138" y="3244842"/>
            <a:ext cx="3980906" cy="2677656"/>
          </a:xfrm>
          <a:prstGeom prst="rect">
            <a:avLst/>
          </a:prstGeom>
        </p:spPr>
        <p:txBody>
          <a:bodyPr wrap="square">
            <a:spAutoFit/>
          </a:bodyPr>
          <a:lstStyle/>
          <a:p>
            <a:r>
              <a:rPr lang="fr-FR" sz="2400" dirty="0">
                <a:solidFill>
                  <a:srgbClr val="09519D"/>
                </a:solidFill>
                <a:latin typeface="Arial" panose="020B0604020202020204" pitchFamily="34" charset="0"/>
                <a:cs typeface="Arial" panose="020B0604020202020204" pitchFamily="34" charset="0"/>
              </a:rPr>
              <a:t>L'amour ne se réjouit pas du mal mais se réjouit de la vérité. Il protège toujours, fait toujours confiance, espère toujours, persévère toujours.  L'amour ne perit jamais</a:t>
            </a:r>
            <a:endParaRPr lang="en-US" sz="2400" dirty="0">
              <a:solidFill>
                <a:srgbClr val="09519D"/>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 xmlns:a16="http://schemas.microsoft.com/office/drawing/2014/main" id="{03D6F1BC-DDC9-7B46-9549-6AA2CC606A88}"/>
              </a:ext>
            </a:extLst>
          </p:cNvPr>
          <p:cNvSpPr txBox="1"/>
          <p:nvPr/>
        </p:nvSpPr>
        <p:spPr>
          <a:xfrm>
            <a:off x="633495" y="188334"/>
            <a:ext cx="7811592" cy="5488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Bef>
                <a:spcPts val="1400"/>
              </a:spcBef>
              <a:defRPr>
                <a:latin typeface="Arial"/>
                <a:ea typeface="Arial"/>
                <a:cs typeface="Arial"/>
                <a:sym typeface="Arial"/>
              </a:defRPr>
            </a:pPr>
            <a:r>
              <a:rPr lang="fr-FR" b="1" dirty="0"/>
              <a:t>        J’ IRAI :  </a:t>
            </a:r>
            <a:r>
              <a:rPr lang="fr-FR" dirty="0"/>
              <a:t>Servir     Enseigner         Faire des disciples    avec AMOUR</a:t>
            </a:r>
          </a:p>
        </p:txBody>
      </p:sp>
    </p:spTree>
    <p:extLst>
      <p:ext uri="{BB962C8B-B14F-4D97-AF65-F5344CB8AC3E}">
        <p14:creationId xmlns:p14="http://schemas.microsoft.com/office/powerpoint/2010/main" val="313902287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2301" y="1210763"/>
            <a:ext cx="8212049" cy="4524315"/>
          </a:xfrm>
          <a:prstGeom prst="rect">
            <a:avLst/>
          </a:prstGeom>
          <a:noFill/>
          <a:ln w="57150">
            <a:solidFill>
              <a:srgbClr val="09519D"/>
            </a:solidFill>
          </a:ln>
        </p:spPr>
        <p:txBody>
          <a:bodyPr wrap="square" rtlCol="0">
            <a:spAutoFit/>
          </a:bodyPr>
          <a:lstStyle/>
          <a:p>
            <a:r>
              <a:rPr lang="fr-FR" sz="2400" dirty="0">
                <a:solidFill>
                  <a:srgbClr val="09519D"/>
                </a:solidFill>
                <a:latin typeface="Arial" panose="020B0604020202020204" pitchFamily="34" charset="0"/>
                <a:cs typeface="Arial" panose="020B0604020202020204" pitchFamily="34" charset="0"/>
              </a:rPr>
              <a:t>Alors que nous avançons en cette année 2021, engageons-nous fidèlement envers Dieu et envers nous-mêmes en disant </a:t>
            </a:r>
            <a:r>
              <a:rPr lang="fr-FR" sz="2400" dirty="0" smtClean="0">
                <a:solidFill>
                  <a:srgbClr val="09519D"/>
                </a:solidFill>
                <a:latin typeface="Arial" panose="020B0604020202020204" pitchFamily="34" charset="0"/>
                <a:cs typeface="Arial" panose="020B0604020202020204" pitchFamily="34" charset="0"/>
              </a:rPr>
              <a:t>, </a:t>
            </a:r>
            <a:r>
              <a:rPr lang="fr-FR" sz="2400" dirty="0">
                <a:solidFill>
                  <a:srgbClr val="09519D"/>
                </a:solidFill>
                <a:latin typeface="Arial" panose="020B0604020202020204" pitchFamily="34" charset="0"/>
                <a:cs typeface="Arial" panose="020B0604020202020204" pitchFamily="34" charset="0"/>
              </a:rPr>
              <a:t>partageant avec les autres la gratitude envers Dieu pour sa protection, pour la santé et surtout pour la vie. Servir avec joie et dévouement, et partager avec ceux qui ont besoin d'espoir dans un monde rempli d'incertitude et de désespoir. Motivons nos amis, notre famille et les membres de l'église à être résilients; et si nous échouons ou tombons, nous ressusciterons avec l'aide du Saint-Esprit et continuerons notre engagement, partageant l'amour de Dieu avec tous ceux qui nous voient, nous écoutent ou nous entourent.</a:t>
            </a:r>
            <a:endParaRPr lang="en-US" sz="2400" dirty="0">
              <a:solidFill>
                <a:srgbClr val="09519D"/>
              </a:solidFill>
              <a:latin typeface="Arial" panose="020B0604020202020204" pitchFamily="34" charset="0"/>
              <a:cs typeface="Arial" panose="020B0604020202020204" pitchFamily="34" charset="0"/>
            </a:endParaRPr>
          </a:p>
        </p:txBody>
      </p:sp>
      <p:sp>
        <p:nvSpPr>
          <p:cNvPr id="2" name="ZoneTexte 1">
            <a:extLst>
              <a:ext uri="{FF2B5EF4-FFF2-40B4-BE49-F238E27FC236}">
                <a16:creationId xmlns="" xmlns:a16="http://schemas.microsoft.com/office/drawing/2014/main" id="{3CA0571D-BBC9-604B-B538-B557917A46A1}"/>
              </a:ext>
            </a:extLst>
          </p:cNvPr>
          <p:cNvSpPr txBox="1"/>
          <p:nvPr/>
        </p:nvSpPr>
        <p:spPr>
          <a:xfrm>
            <a:off x="2771800" y="260648"/>
            <a:ext cx="1800200"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2800" b="0" i="0" u="none" strike="noStrike" cap="none" spc="0" normalizeH="0" baseline="0" dirty="0">
                <a:ln>
                  <a:noFill/>
                </a:ln>
                <a:solidFill>
                  <a:srgbClr val="000000"/>
                </a:solidFill>
                <a:effectLst/>
                <a:uFillTx/>
                <a:latin typeface="+mj-lt"/>
                <a:ea typeface="+mj-ea"/>
                <a:cs typeface="+mj-cs"/>
                <a:sym typeface="Calibri"/>
              </a:rPr>
              <a:t>« J’IRAI »</a:t>
            </a:r>
          </a:p>
        </p:txBody>
      </p:sp>
    </p:spTree>
    <p:extLst>
      <p:ext uri="{BB962C8B-B14F-4D97-AF65-F5344CB8AC3E}">
        <p14:creationId xmlns:p14="http://schemas.microsoft.com/office/powerpoint/2010/main" val="369117303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880" y="3529348"/>
            <a:ext cx="7886700" cy="994172"/>
          </a:xfrm>
        </p:spPr>
        <p:txBody>
          <a:bodyPr>
            <a:normAutofit fontScale="90000"/>
          </a:bodyPr>
          <a:lstStyle/>
          <a:p>
            <a:r>
              <a:rPr lang="en-US" sz="4500" dirty="0">
                <a:solidFill>
                  <a:srgbClr val="09519D"/>
                </a:solidFill>
                <a:latin typeface="Arial" panose="020B0604020202020204" pitchFamily="34" charset="0"/>
                <a:cs typeface="Arial" panose="020B0604020202020204" pitchFamily="34" charset="0"/>
              </a:rPr>
              <a:t>Une </a:t>
            </a:r>
            <a:r>
              <a:rPr lang="fr-FR" sz="4500" dirty="0">
                <a:solidFill>
                  <a:srgbClr val="09519D"/>
                </a:solidFill>
                <a:latin typeface="Arial" panose="020B0604020202020204" pitchFamily="34" charset="0"/>
                <a:cs typeface="Arial" panose="020B0604020202020204" pitchFamily="34" charset="0"/>
              </a:rPr>
              <a:t>année 2021 bonne et bénie!</a:t>
            </a:r>
            <a:endParaRPr lang="es-ES_tradnl" sz="4500" dirty="0">
              <a:solidFill>
                <a:srgbClr val="09519D"/>
              </a:solidFill>
              <a:latin typeface="Arial" panose="020B0604020202020204" pitchFamily="34" charset="0"/>
              <a:cs typeface="Arial" panose="020B0604020202020204" pitchFamily="34" charset="0"/>
            </a:endParaRPr>
          </a:p>
        </p:txBody>
      </p:sp>
      <p:sp>
        <p:nvSpPr>
          <p:cNvPr id="5" name="Isosceles Triangle 4"/>
          <p:cNvSpPr/>
          <p:nvPr/>
        </p:nvSpPr>
        <p:spPr>
          <a:xfrm rot="10800000">
            <a:off x="0" y="857250"/>
            <a:ext cx="9143999" cy="1268015"/>
          </a:xfrm>
          <a:prstGeom prst="triangle">
            <a:avLst>
              <a:gd name="adj" fmla="val 49048"/>
            </a:avLst>
          </a:prstGeom>
          <a:solidFill>
            <a:srgbClr val="0951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3978" y="2125265"/>
            <a:ext cx="1226276" cy="1180773"/>
          </a:xfrm>
          <a:prstGeom prst="rect">
            <a:avLst/>
          </a:prstGeom>
        </p:spPr>
      </p:pic>
      <p:sp>
        <p:nvSpPr>
          <p:cNvPr id="3" name="ZoneTexte 2">
            <a:extLst>
              <a:ext uri="{FF2B5EF4-FFF2-40B4-BE49-F238E27FC236}">
                <a16:creationId xmlns="" xmlns:a16="http://schemas.microsoft.com/office/drawing/2014/main" id="{F43A029B-E913-D441-B530-5EC48EBDFCD6}"/>
              </a:ext>
            </a:extLst>
          </p:cNvPr>
          <p:cNvSpPr txBox="1"/>
          <p:nvPr/>
        </p:nvSpPr>
        <p:spPr>
          <a:xfrm>
            <a:off x="5926667" y="5266267"/>
            <a:ext cx="2578589"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err="1">
                <a:ln>
                  <a:noFill/>
                </a:ln>
                <a:solidFill>
                  <a:srgbClr val="000000"/>
                </a:solidFill>
                <a:effectLst/>
                <a:uFillTx/>
                <a:latin typeface="+mj-lt"/>
                <a:ea typeface="+mj-ea"/>
                <a:cs typeface="+mj-cs"/>
                <a:sym typeface="Calibri"/>
              </a:rPr>
              <a:t>Belkis</a:t>
            </a:r>
            <a:r>
              <a:rPr kumimoji="0" lang="fr-FR" sz="1800" b="0" i="0" u="none" strike="noStrike" cap="none" spc="0" normalizeH="0" baseline="0" dirty="0">
                <a:ln>
                  <a:noFill/>
                </a:ln>
                <a:solidFill>
                  <a:srgbClr val="000000"/>
                </a:solidFill>
                <a:effectLst/>
                <a:uFillTx/>
                <a:latin typeface="+mj-lt"/>
                <a:ea typeface="+mj-ea"/>
                <a:cs typeface="+mj-cs"/>
                <a:sym typeface="Calibri"/>
              </a:rPr>
              <a:t> </a:t>
            </a:r>
            <a:r>
              <a:rPr kumimoji="0" lang="fr-FR" sz="1800" b="0" i="0" u="none" strike="noStrike" cap="none" spc="0" normalizeH="0" baseline="0" dirty="0" err="1">
                <a:ln>
                  <a:noFill/>
                </a:ln>
                <a:solidFill>
                  <a:srgbClr val="000000"/>
                </a:solidFill>
                <a:effectLst/>
                <a:uFillTx/>
                <a:latin typeface="+mj-lt"/>
                <a:ea typeface="+mj-ea"/>
                <a:cs typeface="+mj-cs"/>
                <a:sym typeface="Calibri"/>
              </a:rPr>
              <a:t>Archbold</a:t>
            </a:r>
            <a:r>
              <a:rPr kumimoji="0" lang="fr-FR" sz="1800" b="0" i="0" u="none" strike="noStrike" cap="none" spc="0" normalizeH="0" baseline="0" dirty="0">
                <a:ln>
                  <a:noFill/>
                </a:ln>
                <a:solidFill>
                  <a:srgbClr val="000000"/>
                </a:solidFill>
                <a:effectLst/>
                <a:uFillTx/>
                <a:latin typeface="+mj-lt"/>
                <a:ea typeface="+mj-ea"/>
                <a:cs typeface="+mj-cs"/>
                <a:sym typeface="Calibri"/>
              </a:rPr>
              <a:t>  DIA</a:t>
            </a:r>
          </a:p>
          <a:p>
            <a:pPr marL="0" marR="0" indent="0" algn="l" defTabSz="914400" rtl="0" fontAlgn="auto" latinLnBrk="0" hangingPunct="0">
              <a:lnSpc>
                <a:spcPct val="100000"/>
              </a:lnSpc>
              <a:spcBef>
                <a:spcPts val="0"/>
              </a:spcBef>
              <a:spcAft>
                <a:spcPts val="0"/>
              </a:spcAft>
              <a:buClrTx/>
              <a:buSzTx/>
              <a:buFontTx/>
              <a:buNone/>
              <a:tabLst/>
            </a:pPr>
            <a:r>
              <a:rPr lang="fr-FR" dirty="0"/>
              <a:t>Lucie </a:t>
            </a:r>
            <a:r>
              <a:rPr lang="fr-FR" dirty="0" err="1"/>
              <a:t>Marival</a:t>
            </a:r>
            <a:r>
              <a:rPr lang="fr-FR" dirty="0"/>
              <a:t>   UAGF</a:t>
            </a:r>
          </a:p>
          <a:p>
            <a:pPr marL="0" marR="0" indent="0" algn="l" defTabSz="914400" rtl="0" fontAlgn="auto" latinLnBrk="0"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mj-lt"/>
                <a:ea typeface="+mj-ea"/>
                <a:cs typeface="+mj-cs"/>
                <a:sym typeface="Calibri"/>
              </a:rPr>
              <a:t>Guiscard Sablier Fédé 971</a:t>
            </a:r>
          </a:p>
          <a:p>
            <a:pPr marL="0" marR="0" indent="0" algn="l" defTabSz="914400" rtl="0" fontAlgn="auto" latinLnBrk="0" hangingPunct="0">
              <a:lnSpc>
                <a:spcPct val="100000"/>
              </a:lnSpc>
              <a:spcBef>
                <a:spcPts val="0"/>
              </a:spcBef>
              <a:spcAft>
                <a:spcPts val="0"/>
              </a:spcAft>
              <a:buClrTx/>
              <a:buSzTx/>
              <a:buFontTx/>
              <a:buNone/>
              <a:tabLst/>
            </a:pPr>
            <a:r>
              <a:rPr lang="fr-FR" dirty="0"/>
              <a:t>Mickael </a:t>
            </a:r>
            <a:r>
              <a:rPr lang="fr-FR" dirty="0" err="1"/>
              <a:t>Blonbou</a:t>
            </a:r>
            <a:r>
              <a:rPr lang="fr-FR"/>
              <a:t> Fédé 971</a:t>
            </a:r>
            <a:endParaRPr kumimoji="0" lang="fr-FR"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50878101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9519D"/>
                </a:solidFill>
                <a:latin typeface="Arial" panose="020B0604020202020204" pitchFamily="34" charset="0"/>
                <a:cs typeface="Arial" panose="020B0604020202020204" pitchFamily="34" charset="0"/>
              </a:rPr>
              <a:t>Philippiens 3:13-14</a:t>
            </a:r>
          </a:p>
        </p:txBody>
      </p:sp>
      <p:sp>
        <p:nvSpPr>
          <p:cNvPr id="5" name="Isosceles Triangle 4"/>
          <p:cNvSpPr/>
          <p:nvPr/>
        </p:nvSpPr>
        <p:spPr>
          <a:xfrm rot="5400000">
            <a:off x="-1939834" y="2797086"/>
            <a:ext cx="5143501" cy="1263832"/>
          </a:xfrm>
          <a:prstGeom prst="triangle">
            <a:avLst>
              <a:gd name="adj" fmla="val 49048"/>
            </a:avLst>
          </a:prstGeom>
          <a:solidFill>
            <a:srgbClr val="0951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8" name="Rectangle 7"/>
          <p:cNvSpPr/>
          <p:nvPr/>
        </p:nvSpPr>
        <p:spPr>
          <a:xfrm>
            <a:off x="1745515" y="2125266"/>
            <a:ext cx="6513341" cy="3000821"/>
          </a:xfrm>
          <a:prstGeom prst="rect">
            <a:avLst/>
          </a:prstGeom>
        </p:spPr>
        <p:txBody>
          <a:bodyPr wrap="square">
            <a:spAutoFit/>
          </a:bodyPr>
          <a:lstStyle/>
          <a:p>
            <a:r>
              <a:rPr lang="fr-FR" sz="2700" dirty="0">
                <a:solidFill>
                  <a:srgbClr val="09519D"/>
                </a:solidFill>
                <a:latin typeface="Arial" panose="020B0604020202020204" pitchFamily="34" charset="0"/>
                <a:cs typeface="Arial" panose="020B0604020202020204" pitchFamily="34" charset="0"/>
              </a:rPr>
              <a:t>3.13 Frères, je ne pense pas l'avoir saisi ; mais je fais une chose : oubliant ce qui est en arrière et me portant vers ce qui est en avant,</a:t>
            </a:r>
          </a:p>
          <a:p>
            <a:r>
              <a:rPr lang="fr-FR" sz="2700" dirty="0">
                <a:solidFill>
                  <a:srgbClr val="09519D"/>
                </a:solidFill>
                <a:latin typeface="Arial" panose="020B0604020202020204" pitchFamily="34" charset="0"/>
                <a:cs typeface="Arial" panose="020B0604020202020204" pitchFamily="34" charset="0"/>
              </a:rPr>
              <a:t>3.14 je cours vers le but, pour remporter le prix de la vocation céleste de Dieu en Jésus Christ.</a:t>
            </a:r>
            <a:endParaRPr lang="en-US" sz="2700" dirty="0">
              <a:solidFill>
                <a:srgbClr val="09519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67564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537" y="1205427"/>
            <a:ext cx="7886700" cy="970670"/>
          </a:xfrm>
        </p:spPr>
        <p:txBody>
          <a:bodyPr>
            <a:normAutofit fontScale="90000"/>
          </a:bodyPr>
          <a:lstStyle/>
          <a:p>
            <a:r>
              <a:rPr lang="fr-FR" dirty="0">
                <a:solidFill>
                  <a:srgbClr val="09519D"/>
                </a:solidFill>
                <a:latin typeface="Arial" panose="020B0604020202020204" pitchFamily="34" charset="0"/>
                <a:cs typeface="Arial" panose="020B0604020202020204" pitchFamily="34" charset="0"/>
              </a:rPr>
              <a:t>Dieu veut que nous soyons reconnaissants.</a:t>
            </a:r>
            <a:endParaRPr lang="es-ES_tradnl" dirty="0">
              <a:solidFill>
                <a:srgbClr val="09519D"/>
              </a:solidFill>
              <a:latin typeface="Arial" panose="020B0604020202020204" pitchFamily="34" charset="0"/>
              <a:cs typeface="Arial" panose="020B0604020202020204" pitchFamily="34" charset="0"/>
            </a:endParaRPr>
          </a:p>
        </p:txBody>
      </p:sp>
      <p:sp>
        <p:nvSpPr>
          <p:cNvPr id="5" name="Isosceles Triangle 4"/>
          <p:cNvSpPr/>
          <p:nvPr/>
        </p:nvSpPr>
        <p:spPr>
          <a:xfrm rot="5400000">
            <a:off x="-1939834" y="2797086"/>
            <a:ext cx="5143501" cy="1263832"/>
          </a:xfrm>
          <a:prstGeom prst="triangle">
            <a:avLst>
              <a:gd name="adj" fmla="val 49048"/>
            </a:avLst>
          </a:prstGeom>
          <a:solidFill>
            <a:srgbClr val="0951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3" name="Rectangle 2"/>
          <p:cNvSpPr/>
          <p:nvPr/>
        </p:nvSpPr>
        <p:spPr>
          <a:xfrm>
            <a:off x="1477108" y="2606334"/>
            <a:ext cx="7534129" cy="2331407"/>
          </a:xfrm>
          <a:prstGeom prst="rect">
            <a:avLst/>
          </a:prstGeom>
        </p:spPr>
        <p:txBody>
          <a:bodyPr wrap="square">
            <a:spAutoFit/>
          </a:bodyPr>
          <a:lstStyle/>
          <a:p>
            <a:endParaRPr lang="en-US" sz="1350" dirty="0">
              <a:solidFill>
                <a:srgbClr val="09519D"/>
              </a:solidFill>
              <a:latin typeface="Arial" panose="020B0604020202020204" pitchFamily="34" charset="0"/>
              <a:cs typeface="Arial" panose="020B0604020202020204" pitchFamily="34" charset="0"/>
            </a:endParaRPr>
          </a:p>
          <a:p>
            <a:r>
              <a:rPr lang="fr-FR" sz="3300" dirty="0">
                <a:solidFill>
                  <a:srgbClr val="09519D"/>
                </a:solidFill>
                <a:latin typeface="Arial" panose="020B0604020202020204" pitchFamily="34" charset="0"/>
                <a:cs typeface="Arial" panose="020B0604020202020204" pitchFamily="34" charset="0"/>
              </a:rPr>
              <a:t> Remerciez en toutes circonstances; car c'est la volonté de Dieu pour vous en Jésus-Christ.</a:t>
            </a:r>
            <a:br>
              <a:rPr lang="fr-FR" sz="3300" dirty="0">
                <a:solidFill>
                  <a:srgbClr val="09519D"/>
                </a:solidFill>
                <a:latin typeface="Arial" panose="020B0604020202020204" pitchFamily="34" charset="0"/>
                <a:cs typeface="Arial" panose="020B0604020202020204" pitchFamily="34" charset="0"/>
              </a:rPr>
            </a:br>
            <a:r>
              <a:rPr lang="fr-FR" sz="3300" dirty="0">
                <a:solidFill>
                  <a:srgbClr val="09519D"/>
                </a:solidFill>
                <a:latin typeface="Arial" panose="020B0604020202020204" pitchFamily="34" charset="0"/>
                <a:cs typeface="Arial" panose="020B0604020202020204" pitchFamily="34" charset="0"/>
              </a:rPr>
              <a:t>1 Thessaloniciens 5:18</a:t>
            </a:r>
          </a:p>
        </p:txBody>
      </p:sp>
    </p:spTree>
    <p:extLst>
      <p:ext uri="{BB962C8B-B14F-4D97-AF65-F5344CB8AC3E}">
        <p14:creationId xmlns:p14="http://schemas.microsoft.com/office/powerpoint/2010/main" val="41370772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rot="10800000">
            <a:off x="0" y="857250"/>
            <a:ext cx="9143999" cy="1268015"/>
          </a:xfrm>
          <a:prstGeom prst="triangle">
            <a:avLst>
              <a:gd name="adj" fmla="val 49048"/>
            </a:avLst>
          </a:prstGeom>
          <a:solidFill>
            <a:srgbClr val="0951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4" name="Rectangle 1"/>
          <p:cNvSpPr>
            <a:spLocks noChangeArrowheads="1"/>
          </p:cNvSpPr>
          <p:nvPr/>
        </p:nvSpPr>
        <p:spPr bwMode="auto">
          <a:xfrm>
            <a:off x="1008787" y="2541928"/>
            <a:ext cx="7039691"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fr-FR" altLang="en-US" sz="3000" dirty="0">
                <a:solidFill>
                  <a:srgbClr val="7030A0"/>
                </a:solidFill>
              </a:rPr>
              <a:t>«Rien n’a plus tendance à promouvoir la santé du corps et de l’âme qu'un esprit de gratitude et louange ». </a:t>
            </a:r>
            <a:br>
              <a:rPr lang="fr-FR" altLang="en-US" sz="3000" dirty="0">
                <a:solidFill>
                  <a:srgbClr val="7030A0"/>
                </a:solidFill>
              </a:rPr>
            </a:br>
            <a:endParaRPr lang="fr-FR" altLang="en-US" sz="3000" dirty="0">
              <a:solidFill>
                <a:srgbClr val="7030A0"/>
              </a:solidFill>
            </a:endParaRPr>
          </a:p>
          <a:p>
            <a:pPr>
              <a:buFontTx/>
              <a:buNone/>
            </a:pPr>
            <a:r>
              <a:rPr lang="fr-FR" altLang="en-US" sz="2400" dirty="0">
                <a:solidFill>
                  <a:srgbClr val="7030A0"/>
                </a:solidFill>
                <a:ea typeface="굴림"/>
                <a:cs typeface="굴림"/>
              </a:rPr>
              <a:t>Le ministère de la guérison 251</a:t>
            </a:r>
            <a:endParaRPr lang="en-US" altLang="en-US" sz="2400" dirty="0">
              <a:solidFill>
                <a:srgbClr val="7030A0"/>
              </a:solidFill>
              <a:ea typeface="굴림"/>
              <a:cs typeface="굴림"/>
            </a:endParaRPr>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2957" y="3289369"/>
            <a:ext cx="2191043" cy="271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18202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06" name="TextBox 4"/>
          <p:cNvSpPr txBox="1"/>
          <p:nvPr/>
        </p:nvSpPr>
        <p:spPr>
          <a:xfrm>
            <a:off x="731519" y="685800"/>
            <a:ext cx="7833362" cy="5716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3200">
                <a:latin typeface="Arial"/>
                <a:ea typeface="Arial"/>
                <a:cs typeface="Arial"/>
                <a:sym typeface="Arial"/>
              </a:defRPr>
            </a:pPr>
            <a:r>
              <a:rPr lang="fr-FR" dirty="0"/>
              <a:t>Nous avons un outil puissant qui nous aidera à atteindre nos résolutions et nos objectifs.</a:t>
            </a:r>
          </a:p>
          <a:p>
            <a:pPr>
              <a:defRPr sz="3200">
                <a:latin typeface="Arial"/>
                <a:ea typeface="Arial"/>
                <a:cs typeface="Arial"/>
                <a:sym typeface="Arial"/>
              </a:defRPr>
            </a:pPr>
            <a:endParaRPr lang="fr-FR" dirty="0"/>
          </a:p>
          <a:p>
            <a:pPr>
              <a:defRPr sz="3200">
                <a:latin typeface="Arial"/>
                <a:ea typeface="Arial"/>
                <a:cs typeface="Arial"/>
                <a:sym typeface="Arial"/>
              </a:defRPr>
            </a:pPr>
            <a:r>
              <a:rPr lang="fr-FR" dirty="0"/>
              <a:t>Le Message de Santé est un outil qui nous aidera à dire “J’irai” avec l’objectif de :</a:t>
            </a:r>
          </a:p>
          <a:p>
            <a:pPr>
              <a:defRPr sz="3200">
                <a:latin typeface="Arial"/>
                <a:ea typeface="Arial"/>
                <a:cs typeface="Arial"/>
                <a:sym typeface="Arial"/>
              </a:defRPr>
            </a:pPr>
            <a:endParaRPr lang="fr-FR" dirty="0"/>
          </a:p>
          <a:p>
            <a:pPr marL="914400" lvl="1" indent="-457200">
              <a:buSzPct val="100000"/>
              <a:buChar char="➢"/>
              <a:defRPr sz="3200">
                <a:latin typeface="Arial"/>
                <a:ea typeface="Arial"/>
                <a:cs typeface="Arial"/>
                <a:sym typeface="Arial"/>
              </a:defRPr>
            </a:pPr>
            <a:r>
              <a:rPr lang="fr-FR" dirty="0"/>
              <a:t>Eduquer- Enseigner </a:t>
            </a:r>
          </a:p>
          <a:p>
            <a:pPr marL="914400" lvl="1" indent="-457200">
              <a:buSzPct val="100000"/>
              <a:buChar char="➢"/>
              <a:defRPr sz="3200">
                <a:latin typeface="Arial"/>
                <a:ea typeface="Arial"/>
                <a:cs typeface="Arial"/>
                <a:sym typeface="Arial"/>
              </a:defRPr>
            </a:pPr>
            <a:r>
              <a:rPr lang="fr-FR" dirty="0"/>
              <a:t>Servir – Prendre soin </a:t>
            </a:r>
          </a:p>
          <a:p>
            <a:pPr marL="914400" lvl="1" indent="-457200">
              <a:buSzPct val="100000"/>
              <a:buChar char="➢"/>
              <a:defRPr sz="3200">
                <a:latin typeface="Arial"/>
                <a:ea typeface="Arial"/>
                <a:cs typeface="Arial"/>
                <a:sym typeface="Arial"/>
              </a:defRPr>
            </a:pPr>
            <a:r>
              <a:rPr lang="fr-FR" dirty="0"/>
              <a:t>Evangéliser – Faire des disciples</a:t>
            </a:r>
          </a:p>
          <a:p>
            <a:pPr>
              <a:defRPr sz="3200">
                <a:latin typeface="Arial"/>
                <a:ea typeface="Arial"/>
                <a:cs typeface="Arial"/>
                <a:sym typeface="Arial"/>
              </a:defRPr>
            </a:pP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08" name="Picture 3" descr="Picture 3"/>
          <p:cNvPicPr>
            <a:picLocks noChangeAspect="1"/>
          </p:cNvPicPr>
          <p:nvPr/>
        </p:nvPicPr>
        <p:blipFill>
          <a:blip r:embed="rId2"/>
          <a:stretch>
            <a:fillRect/>
          </a:stretch>
        </p:blipFill>
        <p:spPr>
          <a:xfrm flipH="1">
            <a:off x="10884" y="1828800"/>
            <a:ext cx="5353203" cy="4572000"/>
          </a:xfrm>
          <a:prstGeom prst="rect">
            <a:avLst/>
          </a:prstGeom>
          <a:ln w="12700">
            <a:miter lim="400000"/>
          </a:ln>
        </p:spPr>
      </p:pic>
      <p:sp>
        <p:nvSpPr>
          <p:cNvPr id="109" name="Content Placeholder 6"/>
          <p:cNvSpPr txBox="1">
            <a:spLocks noGrp="1"/>
          </p:cNvSpPr>
          <p:nvPr>
            <p:ph type="body" sz="quarter" idx="1"/>
          </p:nvPr>
        </p:nvSpPr>
        <p:spPr>
          <a:xfrm>
            <a:off x="381000" y="457201"/>
            <a:ext cx="8382000" cy="1219201"/>
          </a:xfrm>
          <a:prstGeom prst="rect">
            <a:avLst/>
          </a:prstGeom>
        </p:spPr>
        <p:txBody>
          <a:bodyPr/>
          <a:lstStyle>
            <a:lvl1pPr marL="0" indent="0">
              <a:buSzTx/>
              <a:buNone/>
              <a:defRPr>
                <a:latin typeface="Arial"/>
                <a:ea typeface="Arial"/>
                <a:cs typeface="Arial"/>
                <a:sym typeface="Arial"/>
              </a:defRPr>
            </a:lvl1pPr>
          </a:lstStyle>
          <a:p>
            <a:r>
              <a:rPr lang="fr-FR" dirty="0"/>
              <a:t>Pourquoi la santé est si importante dans notre vie? </a:t>
            </a:r>
          </a:p>
        </p:txBody>
      </p:sp>
      <p:sp>
        <p:nvSpPr>
          <p:cNvPr id="110" name="TextBox 1"/>
          <p:cNvSpPr txBox="1"/>
          <p:nvPr/>
        </p:nvSpPr>
        <p:spPr>
          <a:xfrm>
            <a:off x="5364087" y="1235122"/>
            <a:ext cx="3657994" cy="5586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100">
                <a:latin typeface="Arial"/>
                <a:ea typeface="Arial"/>
                <a:cs typeface="Arial"/>
                <a:sym typeface="Arial"/>
              </a:defRPr>
            </a:pPr>
            <a:r>
              <a:rPr lang="fr-FR" dirty="0"/>
              <a:t>Depuis la Création, Dieu a donné des instructions sur notre …</a:t>
            </a:r>
          </a:p>
          <a:p>
            <a:pPr marL="285750" indent="-285750">
              <a:buSzPct val="100000"/>
              <a:buChar char="➢"/>
              <a:defRPr sz="2100">
                <a:latin typeface="Arial"/>
                <a:ea typeface="Arial"/>
                <a:cs typeface="Arial"/>
                <a:sym typeface="Arial"/>
              </a:defRPr>
            </a:pPr>
            <a:r>
              <a:rPr lang="fr-FR" dirty="0"/>
              <a:t>Alimentation</a:t>
            </a:r>
          </a:p>
          <a:p>
            <a:pPr marL="285750" indent="-285750">
              <a:buSzPct val="100000"/>
              <a:buChar char="➢"/>
              <a:defRPr sz="2100">
                <a:latin typeface="Arial"/>
                <a:ea typeface="Arial"/>
                <a:cs typeface="Arial"/>
                <a:sym typeface="Arial"/>
              </a:defRPr>
            </a:pPr>
            <a:r>
              <a:rPr lang="fr-FR" dirty="0"/>
              <a:t>Repos</a:t>
            </a:r>
          </a:p>
          <a:p>
            <a:pPr marL="285750" indent="-285750">
              <a:buSzPct val="100000"/>
              <a:buChar char="➢"/>
              <a:defRPr sz="2100">
                <a:latin typeface="Arial"/>
                <a:ea typeface="Arial"/>
                <a:cs typeface="Arial"/>
                <a:sym typeface="Arial"/>
              </a:defRPr>
            </a:pPr>
            <a:r>
              <a:rPr lang="fr-FR" dirty="0"/>
              <a:t>Exercice</a:t>
            </a:r>
          </a:p>
          <a:p>
            <a:pPr algn="just">
              <a:defRPr sz="2100">
                <a:latin typeface="Arial"/>
                <a:ea typeface="Arial"/>
                <a:cs typeface="Arial"/>
                <a:sym typeface="Arial"/>
              </a:defRPr>
            </a:pPr>
            <a:r>
              <a:rPr lang="fr-FR" dirty="0"/>
              <a:t>En mettant l'homme dans le jardin d'Eden, il lui a demandé de s’en occuper, afin qu’il fasse des exercices, à l'air pur et sous la lumière du soleil.</a:t>
            </a:r>
          </a:p>
          <a:p>
            <a:pPr algn="just">
              <a:defRPr sz="2100">
                <a:latin typeface="Arial"/>
                <a:ea typeface="Arial"/>
                <a:cs typeface="Arial"/>
                <a:sym typeface="Arial"/>
              </a:defRPr>
            </a:pPr>
            <a:r>
              <a:rPr lang="fr-FR" dirty="0"/>
              <a:t>En plus de l’instruire, il lui donna la maîtrise de soi et lui demanda en tant que Créateur de lui faire confiance.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12" name="Title 1"/>
          <p:cNvSpPr txBox="1">
            <a:spLocks noGrp="1"/>
          </p:cNvSpPr>
          <p:nvPr>
            <p:ph type="title"/>
          </p:nvPr>
        </p:nvSpPr>
        <p:spPr>
          <a:xfrm>
            <a:off x="228600" y="228600"/>
            <a:ext cx="8229600" cy="609600"/>
          </a:xfrm>
          <a:prstGeom prst="rect">
            <a:avLst/>
          </a:prstGeom>
        </p:spPr>
        <p:txBody>
          <a:bodyPr/>
          <a:lstStyle>
            <a:lvl1pPr algn="l">
              <a:defRPr sz="3200">
                <a:latin typeface="Arial"/>
                <a:ea typeface="Arial"/>
                <a:cs typeface="Arial"/>
                <a:sym typeface="Arial"/>
              </a:defRPr>
            </a:lvl1pPr>
          </a:lstStyle>
          <a:p>
            <a:r>
              <a:rPr lang="fr-FR" dirty="0"/>
              <a:t>Il leur a donné le contrôle..</a:t>
            </a:r>
          </a:p>
        </p:txBody>
      </p:sp>
      <p:sp>
        <p:nvSpPr>
          <p:cNvPr id="113" name="Content Placeholder 2"/>
          <p:cNvSpPr txBox="1">
            <a:spLocks noGrp="1"/>
          </p:cNvSpPr>
          <p:nvPr>
            <p:ph type="body" sz="half" idx="1"/>
          </p:nvPr>
        </p:nvSpPr>
        <p:spPr>
          <a:xfrm>
            <a:off x="152398" y="990600"/>
            <a:ext cx="8686801" cy="1447800"/>
          </a:xfrm>
          <a:prstGeom prst="rect">
            <a:avLst/>
          </a:prstGeom>
        </p:spPr>
        <p:txBody>
          <a:bodyPr>
            <a:normAutofit/>
          </a:bodyPr>
          <a:lstStyle/>
          <a:p>
            <a:pPr>
              <a:lnSpc>
                <a:spcPct val="80000"/>
              </a:lnSpc>
              <a:spcBef>
                <a:spcPts val="500"/>
              </a:spcBef>
              <a:defRPr sz="2400">
                <a:latin typeface="Arial"/>
                <a:ea typeface="Arial"/>
                <a:cs typeface="Arial"/>
                <a:sym typeface="Arial"/>
              </a:defRPr>
            </a:pPr>
            <a:r>
              <a:rPr lang="fr-FR" sz="2400" dirty="0"/>
              <a:t>La capacité de raisonner et de décider.…</a:t>
            </a:r>
          </a:p>
          <a:p>
            <a:pPr algn="just">
              <a:lnSpc>
                <a:spcPct val="80000"/>
              </a:lnSpc>
              <a:spcBef>
                <a:spcPts val="500"/>
              </a:spcBef>
              <a:defRPr sz="2400">
                <a:latin typeface="Arial"/>
                <a:ea typeface="Arial"/>
                <a:cs typeface="Arial"/>
                <a:sym typeface="Arial"/>
              </a:defRPr>
            </a:pPr>
            <a:r>
              <a:rPr lang="fr-FR" sz="2400" dirty="0"/>
              <a:t>…</a:t>
            </a:r>
            <a:r>
              <a:rPr lang="fr-FR" sz="2400" dirty="0">
                <a:sym typeface="Calibri"/>
              </a:rPr>
              <a:t> et qu'il domine sur les poissons de la mer, sur les oiseaux du ciel, sur le bétail, sur toute la terre, et sur tous les reptiles qui rampent sur la terre. </a:t>
            </a:r>
            <a:r>
              <a:rPr lang="fr-FR" sz="2400" dirty="0"/>
              <a:t>Genèse 1: 26</a:t>
            </a:r>
          </a:p>
        </p:txBody>
      </p:sp>
      <p:pic>
        <p:nvPicPr>
          <p:cNvPr id="114" name="Content Placeholder 5" descr="Content Placeholder 5"/>
          <p:cNvPicPr>
            <a:picLocks noChangeAspect="1"/>
          </p:cNvPicPr>
          <p:nvPr/>
        </p:nvPicPr>
        <p:blipFill>
          <a:blip r:embed="rId2"/>
          <a:stretch>
            <a:fillRect/>
          </a:stretch>
        </p:blipFill>
        <p:spPr>
          <a:xfrm flipH="1">
            <a:off x="9525" y="2362199"/>
            <a:ext cx="4495802" cy="4495802"/>
          </a:xfrm>
          <a:prstGeom prst="rect">
            <a:avLst/>
          </a:prstGeom>
          <a:ln w="12700">
            <a:miter lim="400000"/>
          </a:ln>
        </p:spPr>
      </p:pic>
      <p:sp>
        <p:nvSpPr>
          <p:cNvPr id="115" name="Rectangle 4"/>
          <p:cNvSpPr txBox="1"/>
          <p:nvPr/>
        </p:nvSpPr>
        <p:spPr>
          <a:xfrm>
            <a:off x="4571999" y="2616529"/>
            <a:ext cx="4450081" cy="3477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000">
                <a:latin typeface="Arial"/>
                <a:ea typeface="Arial"/>
                <a:cs typeface="Arial"/>
                <a:sym typeface="Arial"/>
              </a:defRPr>
            </a:pPr>
            <a:r>
              <a:rPr dirty="0"/>
              <a:t> Des aptitudes…</a:t>
            </a:r>
          </a:p>
          <a:p>
            <a:pPr>
              <a:defRPr sz="3000">
                <a:latin typeface="Arial"/>
                <a:ea typeface="Arial"/>
                <a:cs typeface="Arial"/>
                <a:sym typeface="Arial"/>
              </a:defRPr>
            </a:pPr>
            <a:r>
              <a:rPr dirty="0"/>
              <a:t> </a:t>
            </a:r>
          </a:p>
          <a:p>
            <a:pPr marL="914400" lvl="1" indent="-457200">
              <a:buSzPct val="100000"/>
              <a:buFont typeface="Arial"/>
              <a:buChar char="•"/>
              <a:defRPr sz="3200">
                <a:latin typeface="Arial"/>
                <a:ea typeface="Arial"/>
                <a:cs typeface="Arial"/>
                <a:sym typeface="Arial"/>
              </a:defRPr>
            </a:pPr>
            <a:r>
              <a:rPr dirty="0"/>
              <a:t>physiques</a:t>
            </a:r>
          </a:p>
          <a:p>
            <a:pPr marL="914400" lvl="1" indent="-457200">
              <a:buSzPct val="100000"/>
              <a:buFont typeface="Arial"/>
              <a:buChar char="•"/>
              <a:defRPr sz="3200">
                <a:latin typeface="Arial"/>
                <a:ea typeface="Arial"/>
                <a:cs typeface="Arial"/>
                <a:sym typeface="Arial"/>
              </a:defRPr>
            </a:pPr>
            <a:r>
              <a:rPr lang="fr-FR" dirty="0"/>
              <a:t>mentales-émotionnelles-sociales</a:t>
            </a:r>
          </a:p>
          <a:p>
            <a:pPr marL="914400" lvl="1" indent="-457200">
              <a:buSzPct val="100000"/>
              <a:buFont typeface="Arial"/>
              <a:buChar char="•"/>
              <a:defRPr sz="3200">
                <a:latin typeface="Arial"/>
                <a:ea typeface="Arial"/>
                <a:cs typeface="Arial"/>
                <a:sym typeface="Arial"/>
              </a:defRPr>
            </a:pPr>
            <a:r>
              <a:rPr lang="fr-FR" dirty="0"/>
              <a:t>spirituelles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13">
                                            <p:bg/>
                                          </p:spTgt>
                                        </p:tgtEl>
                                        <p:attrNameLst>
                                          <p:attrName>style.visibility</p:attrName>
                                        </p:attrNameLst>
                                      </p:cBhvr>
                                      <p:to>
                                        <p:strVal val="visible"/>
                                      </p:to>
                                    </p:set>
                                    <p:anim calcmode="lin" valueType="num">
                                      <p:cBhvr>
                                        <p:cTn id="7" dur="1000" fill="hold"/>
                                        <p:tgtEl>
                                          <p:spTgt spid="113">
                                            <p:bg/>
                                          </p:spTgt>
                                        </p:tgtEl>
                                        <p:attrNameLst>
                                          <p:attrName>ppt_x</p:attrName>
                                        </p:attrNameLst>
                                      </p:cBhvr>
                                      <p:tavLst>
                                        <p:tav tm="0">
                                          <p:val>
                                            <p:strVal val="#ppt_x"/>
                                          </p:val>
                                        </p:tav>
                                        <p:tav tm="100000">
                                          <p:val>
                                            <p:strVal val="#ppt_x"/>
                                          </p:val>
                                        </p:tav>
                                      </p:tavLst>
                                    </p:anim>
                                    <p:anim calcmode="lin" valueType="num">
                                      <p:cBhvr>
                                        <p:cTn id="8" dur="1000" fill="hold"/>
                                        <p:tgtEl>
                                          <p:spTgt spid="113">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13">
                                            <p:txEl>
                                              <p:pRg st="0" end="0"/>
                                            </p:txEl>
                                          </p:spTgt>
                                        </p:tgtEl>
                                        <p:attrNameLst>
                                          <p:attrName>style.visibility</p:attrName>
                                        </p:attrNameLst>
                                      </p:cBhvr>
                                      <p:to>
                                        <p:strVal val="visible"/>
                                      </p:to>
                                    </p:set>
                                    <p:anim calcmode="lin" valueType="num">
                                      <p:cBhvr>
                                        <p:cTn id="11" dur="1000" fill="hold"/>
                                        <p:tgtEl>
                                          <p:spTgt spid="11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113">
                                            <p:txEl>
                                              <p:pRg st="1" end="1"/>
                                            </p:txEl>
                                          </p:spTgt>
                                        </p:tgtEl>
                                        <p:attrNameLst>
                                          <p:attrName>style.visibility</p:attrName>
                                        </p:attrNameLst>
                                      </p:cBhvr>
                                      <p:to>
                                        <p:strVal val="visible"/>
                                      </p:to>
                                    </p:set>
                                    <p:anim calcmode="lin" valueType="num">
                                      <p:cBhvr>
                                        <p:cTn id="17" dur="1000" fill="hold"/>
                                        <p:tgtEl>
                                          <p:spTgt spid="11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1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2" nodeType="clickEffect">
                                  <p:stCondLst>
                                    <p:cond delay="0"/>
                                  </p:stCondLst>
                                  <p:iterate>
                                    <p:tmAbs val="0"/>
                                  </p:iterate>
                                  <p:childTnLst>
                                    <p:set>
                                      <p:cBhvr>
                                        <p:cTn id="22" fill="hold"/>
                                        <p:tgtEl>
                                          <p:spTgt spid="114"/>
                                        </p:tgtEl>
                                        <p:attrNameLst>
                                          <p:attrName>style.visibility</p:attrName>
                                        </p:attrNameLst>
                                      </p:cBhvr>
                                      <p:to>
                                        <p:strVal val="visible"/>
                                      </p:to>
                                    </p:set>
                                    <p:anim calcmode="lin" valueType="num">
                                      <p:cBhvr>
                                        <p:cTn id="23" dur="1000" fill="hold"/>
                                        <p:tgtEl>
                                          <p:spTgt spid="114"/>
                                        </p:tgtEl>
                                        <p:attrNameLst>
                                          <p:attrName>ppt_x</p:attrName>
                                        </p:attrNameLst>
                                      </p:cBhvr>
                                      <p:tavLst>
                                        <p:tav tm="0">
                                          <p:val>
                                            <p:strVal val="#ppt_x"/>
                                          </p:val>
                                        </p:tav>
                                        <p:tav tm="100000">
                                          <p:val>
                                            <p:strVal val="#ppt_x"/>
                                          </p:val>
                                        </p:tav>
                                      </p:tavLst>
                                    </p:anim>
                                    <p:anim calcmode="lin" valueType="num">
                                      <p:cBhvr>
                                        <p:cTn id="24" dur="10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3" nodeType="clickEffect">
                                  <p:stCondLst>
                                    <p:cond delay="0"/>
                                  </p:stCondLst>
                                  <p:iterate>
                                    <p:tmAbs val="0"/>
                                  </p:iterate>
                                  <p:childTnLst>
                                    <p:set>
                                      <p:cBhvr>
                                        <p:cTn id="28" fill="hold"/>
                                        <p:tgtEl>
                                          <p:spTgt spid="115"/>
                                        </p:tgtEl>
                                        <p:attrNameLst>
                                          <p:attrName>style.visibility</p:attrName>
                                        </p:attrNameLst>
                                      </p:cBhvr>
                                      <p:to>
                                        <p:strVal val="visible"/>
                                      </p:to>
                                    </p:set>
                                    <p:anim calcmode="lin" valueType="num">
                                      <p:cBhvr>
                                        <p:cTn id="29" dur="500" fill="hold"/>
                                        <p:tgtEl>
                                          <p:spTgt spid="115"/>
                                        </p:tgtEl>
                                        <p:attrNameLst>
                                          <p:attrName>ppt_x</p:attrName>
                                        </p:attrNameLst>
                                      </p:cBhvr>
                                      <p:tavLst>
                                        <p:tav tm="0">
                                          <p:val>
                                            <p:strVal val="#ppt_x"/>
                                          </p:val>
                                        </p:tav>
                                        <p:tav tm="100000">
                                          <p:val>
                                            <p:strVal val="#ppt_x"/>
                                          </p:val>
                                        </p:tav>
                                      </p:tavLst>
                                    </p:anim>
                                    <p:anim calcmode="lin" valueType="num">
                                      <p:cBhvr>
                                        <p:cTn id="30"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1" build="p" animBg="1" advAuto="0"/>
      <p:bldP spid="114" grpId="2" animBg="1" advAuto="0"/>
      <p:bldP spid="115" grpId="3"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72A376"/>
      </a:accent1>
      <a:accent2>
        <a:srgbClr val="B0CCB0"/>
      </a:accent2>
      <a:accent3>
        <a:srgbClr val="A8CDD7"/>
      </a:accent3>
      <a:accent4>
        <a:srgbClr val="C0BEAF"/>
      </a:accent4>
      <a:accent5>
        <a:srgbClr val="CEC597"/>
      </a:accent5>
      <a:accent6>
        <a:srgbClr val="E8B7B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72A376"/>
      </a:accent1>
      <a:accent2>
        <a:srgbClr val="B0CCB0"/>
      </a:accent2>
      <a:accent3>
        <a:srgbClr val="A8CDD7"/>
      </a:accent3>
      <a:accent4>
        <a:srgbClr val="C0BEAF"/>
      </a:accent4>
      <a:accent5>
        <a:srgbClr val="CEC597"/>
      </a:accent5>
      <a:accent6>
        <a:srgbClr val="E8B7B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265</TotalTime>
  <Words>2003</Words>
  <Application>Microsoft Office PowerPoint</Application>
  <PresentationFormat>Affichage à l'écran (4:3)</PresentationFormat>
  <Paragraphs>172</Paragraphs>
  <Slides>38</Slides>
  <Notes>4</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Office Theme</vt:lpstr>
      <vt:lpstr>Lidia Belkis Archbold Ministères de la Santé Division Interaméricaine</vt:lpstr>
      <vt:lpstr>Présentation PowerPoint</vt:lpstr>
      <vt:lpstr>Ésaïe 43: 18-19</vt:lpstr>
      <vt:lpstr>Philippiens 3:13-14</vt:lpstr>
      <vt:lpstr>Dieu veut que nous soyons reconnaissants.</vt:lpstr>
      <vt:lpstr>Présentation PowerPoint</vt:lpstr>
      <vt:lpstr>Présentation PowerPoint</vt:lpstr>
      <vt:lpstr>Présentation PowerPoint</vt:lpstr>
      <vt:lpstr>Il leur a donné le contrôle..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Servir les autres</vt:lpstr>
      <vt:lpstr>Présentation PowerPoint</vt:lpstr>
      <vt:lpstr>Présentation PowerPoint</vt:lpstr>
      <vt:lpstr>Bénéfices pour la santé à servir les autres</vt:lpstr>
      <vt:lpstr>Le message de santé, c’est  Évangéliser Faire des disciples</vt:lpstr>
      <vt:lpstr>Présentation PowerPoint</vt:lpstr>
      <vt:lpstr>Présentation PowerPoint</vt:lpstr>
      <vt:lpstr>N’oublions pas que…</vt:lpstr>
      <vt:lpstr>Présentation PowerPoint</vt:lpstr>
      <vt:lpstr>Cette année, ouvrons nos Églises plus souvent et proposons des séminaires sur la santé…</vt:lpstr>
      <vt:lpstr>Offrez-leur des séminaires et formez des clubs tels que:</vt:lpstr>
      <vt:lpstr>La Bible a plusieurs versets qui nous remplissent avec espoir, alors que nous vivons dans ce monde de désespoir apparent</vt:lpstr>
      <vt:lpstr>D’autres méthodes efficaces sont …</vt:lpstr>
      <vt:lpstr>Présentation PowerPoint</vt:lpstr>
      <vt:lpstr>Ésaïe 6:8</vt:lpstr>
      <vt:lpstr>Présentation PowerPoint</vt:lpstr>
      <vt:lpstr>Présentation PowerPoint</vt:lpstr>
      <vt:lpstr>Présentation PowerPoint</vt:lpstr>
      <vt:lpstr>Une année 2021 bonne et bénie!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Lidia Belkis Archbold Ministères de la Santé Division Inter-Américaine</dc:title>
  <dc:creator>Dios es tan preciso en sus acciones pero a veces tan Misterioso</dc:creator>
  <cp:lastModifiedBy>Myriam LOIAL</cp:lastModifiedBy>
  <cp:revision>39</cp:revision>
  <dcterms:modified xsi:type="dcterms:W3CDTF">2021-01-13T16:10:28Z</dcterms:modified>
</cp:coreProperties>
</file>