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9" r:id="rId2"/>
    <p:sldId id="262" r:id="rId3"/>
    <p:sldId id="269" r:id="rId4"/>
    <p:sldId id="267" r:id="rId5"/>
    <p:sldId id="266" r:id="rId6"/>
    <p:sldId id="265" r:id="rId7"/>
    <p:sldId id="268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0C805-06CD-6E45-A148-672B726D98D4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950B4B0-DCA3-A245-BBE8-E373AE680E97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1 garçon sur 10 est victime d’abus sexuel</a:t>
          </a:r>
        </a:p>
      </dgm:t>
    </dgm:pt>
    <dgm:pt modelId="{67CE4842-D64F-CF4C-92ED-7198F8D7114B}" type="parTrans" cxnId="{7ADD0DC4-02C5-5F4B-84E0-FF412C1A2992}">
      <dgm:prSet/>
      <dgm:spPr/>
      <dgm:t>
        <a:bodyPr/>
        <a:lstStyle/>
        <a:p>
          <a:endParaRPr lang="fr-FR"/>
        </a:p>
      </dgm:t>
    </dgm:pt>
    <dgm:pt modelId="{6BC0657C-EDDB-1F4F-B624-4F1AECEF1901}" type="sibTrans" cxnId="{7ADD0DC4-02C5-5F4B-84E0-FF412C1A2992}">
      <dgm:prSet/>
      <dgm:spPr/>
      <dgm:t>
        <a:bodyPr/>
        <a:lstStyle/>
        <a:p>
          <a:endParaRPr lang="fr-FR"/>
        </a:p>
      </dgm:t>
    </dgm:pt>
    <dgm:pt modelId="{B3FC0A1B-97A6-B041-882E-C8030DCA604D}">
      <dgm:prSet phldrT="[Texte]" phldr="1"/>
      <dgm:spPr/>
      <dgm:t>
        <a:bodyPr/>
        <a:lstStyle/>
        <a:p>
          <a:endParaRPr lang="fr-FR"/>
        </a:p>
      </dgm:t>
    </dgm:pt>
    <dgm:pt modelId="{ABE35988-8FBE-AD44-A9D8-2636DDB507C1}" type="parTrans" cxnId="{75F07512-7DB9-3143-8C4E-6A20A45E802B}">
      <dgm:prSet/>
      <dgm:spPr/>
      <dgm:t>
        <a:bodyPr/>
        <a:lstStyle/>
        <a:p>
          <a:endParaRPr lang="fr-FR"/>
        </a:p>
      </dgm:t>
    </dgm:pt>
    <dgm:pt modelId="{99EF88DE-C952-7D45-9472-20E09FD5DD03}" type="sibTrans" cxnId="{75F07512-7DB9-3143-8C4E-6A20A45E802B}">
      <dgm:prSet/>
      <dgm:spPr/>
      <dgm:t>
        <a:bodyPr/>
        <a:lstStyle/>
        <a:p>
          <a:endParaRPr lang="fr-FR"/>
        </a:p>
      </dgm:t>
    </dgm:pt>
    <dgm:pt modelId="{65751860-4D11-D245-8C21-7E44575639C2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1 fille sur 5 est victime d’abus sexuel</a:t>
          </a:r>
        </a:p>
      </dgm:t>
    </dgm:pt>
    <dgm:pt modelId="{68BF44E0-BBBC-ED41-90F5-46CB0D56E2EE}" type="parTrans" cxnId="{856D98B5-F59F-A14D-B30D-82A9814BCB72}">
      <dgm:prSet/>
      <dgm:spPr/>
      <dgm:t>
        <a:bodyPr/>
        <a:lstStyle/>
        <a:p>
          <a:endParaRPr lang="fr-FR"/>
        </a:p>
      </dgm:t>
    </dgm:pt>
    <dgm:pt modelId="{E2A32232-8593-894C-BB29-18B93CE65657}" type="sibTrans" cxnId="{856D98B5-F59F-A14D-B30D-82A9814BCB72}">
      <dgm:prSet/>
      <dgm:spPr/>
      <dgm:t>
        <a:bodyPr/>
        <a:lstStyle/>
        <a:p>
          <a:endParaRPr lang="fr-FR"/>
        </a:p>
      </dgm:t>
    </dgm:pt>
    <dgm:pt modelId="{D4CC0D18-E363-3049-9C61-92DF5E67927F}">
      <dgm:prSet phldrT="[Texte]" phldr="1"/>
      <dgm:spPr/>
      <dgm:t>
        <a:bodyPr/>
        <a:lstStyle/>
        <a:p>
          <a:endParaRPr lang="fr-FR"/>
        </a:p>
      </dgm:t>
    </dgm:pt>
    <dgm:pt modelId="{E05B5EB7-1956-EB4F-8993-B015277AFEB3}" type="parTrans" cxnId="{924E00F9-A42C-504D-B69B-27668C2126A8}">
      <dgm:prSet/>
      <dgm:spPr/>
      <dgm:t>
        <a:bodyPr/>
        <a:lstStyle/>
        <a:p>
          <a:endParaRPr lang="fr-FR"/>
        </a:p>
      </dgm:t>
    </dgm:pt>
    <dgm:pt modelId="{C24D19F6-D8E5-E947-9739-B52BC0E09E39}" type="sibTrans" cxnId="{924E00F9-A42C-504D-B69B-27668C2126A8}">
      <dgm:prSet/>
      <dgm:spPr/>
      <dgm:t>
        <a:bodyPr/>
        <a:lstStyle/>
        <a:p>
          <a:endParaRPr lang="fr-FR"/>
        </a:p>
      </dgm:t>
    </dgm:pt>
    <dgm:pt modelId="{75A34049-B6E9-E248-BCA8-E0B1A551F3F6}" type="pres">
      <dgm:prSet presAssocID="{A6D0C805-06CD-6E45-A148-672B726D98D4}" presName="linear" presStyleCnt="0">
        <dgm:presLayoutVars>
          <dgm:animLvl val="lvl"/>
          <dgm:resizeHandles val="exact"/>
        </dgm:presLayoutVars>
      </dgm:prSet>
      <dgm:spPr/>
    </dgm:pt>
    <dgm:pt modelId="{91C7A692-0964-F542-9B4B-9E8FEFF8E035}" type="pres">
      <dgm:prSet presAssocID="{F950B4B0-DCA3-A245-BBE8-E373AE680E97}" presName="parentText" presStyleLbl="node1" presStyleIdx="0" presStyleCnt="2" custLinFactNeighborX="765" custLinFactNeighborY="1320">
        <dgm:presLayoutVars>
          <dgm:chMax val="0"/>
          <dgm:bulletEnabled val="1"/>
        </dgm:presLayoutVars>
      </dgm:prSet>
      <dgm:spPr/>
    </dgm:pt>
    <dgm:pt modelId="{67C5EE6D-BFA6-9946-9E3D-BCF304ABABF2}" type="pres">
      <dgm:prSet presAssocID="{F950B4B0-DCA3-A245-BBE8-E373AE680E97}" presName="childText" presStyleLbl="revTx" presStyleIdx="0" presStyleCnt="2">
        <dgm:presLayoutVars>
          <dgm:bulletEnabled val="1"/>
        </dgm:presLayoutVars>
      </dgm:prSet>
      <dgm:spPr/>
    </dgm:pt>
    <dgm:pt modelId="{F40C6708-23C5-0B4A-9AB1-21B8FD6F507B}" type="pres">
      <dgm:prSet presAssocID="{65751860-4D11-D245-8C21-7E44575639C2}" presName="parentText" presStyleLbl="node1" presStyleIdx="1" presStyleCnt="2" custLinFactNeighborX="-1759" custLinFactNeighborY="-6629">
        <dgm:presLayoutVars>
          <dgm:chMax val="0"/>
          <dgm:bulletEnabled val="1"/>
        </dgm:presLayoutVars>
      </dgm:prSet>
      <dgm:spPr/>
    </dgm:pt>
    <dgm:pt modelId="{AF495E50-1D01-3A45-A640-32EAA8B50A61}" type="pres">
      <dgm:prSet presAssocID="{65751860-4D11-D245-8C21-7E44575639C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094A08-0AAE-1546-A125-E830D2AACCFD}" type="presOf" srcId="{65751860-4D11-D245-8C21-7E44575639C2}" destId="{F40C6708-23C5-0B4A-9AB1-21B8FD6F507B}" srcOrd="0" destOrd="0" presId="urn:microsoft.com/office/officeart/2005/8/layout/vList2"/>
    <dgm:cxn modelId="{75F07512-7DB9-3143-8C4E-6A20A45E802B}" srcId="{F950B4B0-DCA3-A245-BBE8-E373AE680E97}" destId="{B3FC0A1B-97A6-B041-882E-C8030DCA604D}" srcOrd="0" destOrd="0" parTransId="{ABE35988-8FBE-AD44-A9D8-2636DDB507C1}" sibTransId="{99EF88DE-C952-7D45-9472-20E09FD5DD03}"/>
    <dgm:cxn modelId="{4D5AD112-8C8A-E348-AD21-D2500D4462F9}" type="presOf" srcId="{A6D0C805-06CD-6E45-A148-672B726D98D4}" destId="{75A34049-B6E9-E248-BCA8-E0B1A551F3F6}" srcOrd="0" destOrd="0" presId="urn:microsoft.com/office/officeart/2005/8/layout/vList2"/>
    <dgm:cxn modelId="{1FF90063-3D92-C545-98BC-6460131B26BE}" type="presOf" srcId="{D4CC0D18-E363-3049-9C61-92DF5E67927F}" destId="{AF495E50-1D01-3A45-A640-32EAA8B50A61}" srcOrd="0" destOrd="0" presId="urn:microsoft.com/office/officeart/2005/8/layout/vList2"/>
    <dgm:cxn modelId="{7F14787E-1FB7-C944-B9BD-4B449F1D3E76}" type="presOf" srcId="{B3FC0A1B-97A6-B041-882E-C8030DCA604D}" destId="{67C5EE6D-BFA6-9946-9E3D-BCF304ABABF2}" srcOrd="0" destOrd="0" presId="urn:microsoft.com/office/officeart/2005/8/layout/vList2"/>
    <dgm:cxn modelId="{F9EE708C-9DD0-9B4C-B7E6-15267D398403}" type="presOf" srcId="{F950B4B0-DCA3-A245-BBE8-E373AE680E97}" destId="{91C7A692-0964-F542-9B4B-9E8FEFF8E035}" srcOrd="0" destOrd="0" presId="urn:microsoft.com/office/officeart/2005/8/layout/vList2"/>
    <dgm:cxn modelId="{856D98B5-F59F-A14D-B30D-82A9814BCB72}" srcId="{A6D0C805-06CD-6E45-A148-672B726D98D4}" destId="{65751860-4D11-D245-8C21-7E44575639C2}" srcOrd="1" destOrd="0" parTransId="{68BF44E0-BBBC-ED41-90F5-46CB0D56E2EE}" sibTransId="{E2A32232-8593-894C-BB29-18B93CE65657}"/>
    <dgm:cxn modelId="{7ADD0DC4-02C5-5F4B-84E0-FF412C1A2992}" srcId="{A6D0C805-06CD-6E45-A148-672B726D98D4}" destId="{F950B4B0-DCA3-A245-BBE8-E373AE680E97}" srcOrd="0" destOrd="0" parTransId="{67CE4842-D64F-CF4C-92ED-7198F8D7114B}" sibTransId="{6BC0657C-EDDB-1F4F-B624-4F1AECEF1901}"/>
    <dgm:cxn modelId="{924E00F9-A42C-504D-B69B-27668C2126A8}" srcId="{65751860-4D11-D245-8C21-7E44575639C2}" destId="{D4CC0D18-E363-3049-9C61-92DF5E67927F}" srcOrd="0" destOrd="0" parTransId="{E05B5EB7-1956-EB4F-8993-B015277AFEB3}" sibTransId="{C24D19F6-D8E5-E947-9739-B52BC0E09E39}"/>
    <dgm:cxn modelId="{E60902C6-94F4-9F4C-9BC1-71B92483FD30}" type="presParOf" srcId="{75A34049-B6E9-E248-BCA8-E0B1A551F3F6}" destId="{91C7A692-0964-F542-9B4B-9E8FEFF8E035}" srcOrd="0" destOrd="0" presId="urn:microsoft.com/office/officeart/2005/8/layout/vList2"/>
    <dgm:cxn modelId="{3DC91941-0EA3-F448-8066-3FC8C4172333}" type="presParOf" srcId="{75A34049-B6E9-E248-BCA8-E0B1A551F3F6}" destId="{67C5EE6D-BFA6-9946-9E3D-BCF304ABABF2}" srcOrd="1" destOrd="0" presId="urn:microsoft.com/office/officeart/2005/8/layout/vList2"/>
    <dgm:cxn modelId="{0B2EF320-6D51-CD49-8A8A-FC4F9190873A}" type="presParOf" srcId="{75A34049-B6E9-E248-BCA8-E0B1A551F3F6}" destId="{F40C6708-23C5-0B4A-9AB1-21B8FD6F507B}" srcOrd="2" destOrd="0" presId="urn:microsoft.com/office/officeart/2005/8/layout/vList2"/>
    <dgm:cxn modelId="{AEC3A79E-78D1-B341-9673-4D369779008B}" type="presParOf" srcId="{75A34049-B6E9-E248-BCA8-E0B1A551F3F6}" destId="{AF495E50-1D01-3A45-A640-32EAA8B50A61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9DCBA-DB74-3247-8E8B-76231947BF5A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106712AD-F35A-7E41-A75F-B05FFF8DFE34}">
      <dgm:prSet phldrT="[Texte]" custT="1"/>
      <dgm:spPr/>
      <dgm:t>
        <a:bodyPr/>
        <a:lstStyle/>
        <a:p>
          <a:r>
            <a:rPr lang="fr-FR" sz="3200" b="1" dirty="0">
              <a:latin typeface="Arial" panose="020B0604020202020204" pitchFamily="34" charset="0"/>
              <a:cs typeface="Arial" panose="020B0604020202020204" pitchFamily="34" charset="0"/>
            </a:rPr>
            <a:t>Dans 81% des cas de violence sexuelle </a:t>
          </a:r>
        </a:p>
        <a:p>
          <a:r>
            <a:rPr lang="fr-FR" sz="3200" b="1" dirty="0">
              <a:latin typeface="Arial" panose="020B0604020202020204" pitchFamily="34" charset="0"/>
              <a:cs typeface="Arial" panose="020B0604020202020204" pitchFamily="34" charset="0"/>
            </a:rPr>
            <a:t>début : avant 18 ans</a:t>
          </a:r>
        </a:p>
      </dgm:t>
    </dgm:pt>
    <dgm:pt modelId="{B4156A54-DAF9-8743-BA01-5764B0740CC7}" type="parTrans" cxnId="{76304485-92D1-F946-B0CB-B8DFA52CCFDA}">
      <dgm:prSet/>
      <dgm:spPr/>
      <dgm:t>
        <a:bodyPr/>
        <a:lstStyle/>
        <a:p>
          <a:endParaRPr lang="fr-FR"/>
        </a:p>
      </dgm:t>
    </dgm:pt>
    <dgm:pt modelId="{0FE40907-DF51-DA47-B941-40CD0FAA299F}" type="sibTrans" cxnId="{76304485-92D1-F946-B0CB-B8DFA52CCFDA}">
      <dgm:prSet/>
      <dgm:spPr/>
      <dgm:t>
        <a:bodyPr/>
        <a:lstStyle/>
        <a:p>
          <a:endParaRPr lang="fr-FR"/>
        </a:p>
      </dgm:t>
    </dgm:pt>
    <dgm:pt modelId="{92731F1F-9D06-9348-BA6C-ACE5D07BDCC4}">
      <dgm:prSet phldrT="[Texte]" custT="1"/>
      <dgm:spPr/>
      <dgm:t>
        <a:bodyPr/>
        <a:lstStyle/>
        <a:p>
          <a:pPr algn="ctr"/>
          <a:r>
            <a:rPr lang="fr-FR" sz="3600" b="1" dirty="0"/>
            <a:t>1 victime sur 2 = avant 11 ans </a:t>
          </a:r>
        </a:p>
      </dgm:t>
    </dgm:pt>
    <dgm:pt modelId="{E275EFBF-3FED-014C-9AB3-5BF67CD412FE}" type="parTrans" cxnId="{4D73B774-C761-BC48-8101-9F6F9D142E4C}">
      <dgm:prSet/>
      <dgm:spPr/>
      <dgm:t>
        <a:bodyPr/>
        <a:lstStyle/>
        <a:p>
          <a:endParaRPr lang="fr-FR"/>
        </a:p>
      </dgm:t>
    </dgm:pt>
    <dgm:pt modelId="{7136609A-9DA1-784D-8E6C-65A3EDCD9EE1}" type="sibTrans" cxnId="{4D73B774-C761-BC48-8101-9F6F9D142E4C}">
      <dgm:prSet/>
      <dgm:spPr/>
      <dgm:t>
        <a:bodyPr/>
        <a:lstStyle/>
        <a:p>
          <a:endParaRPr lang="fr-FR"/>
        </a:p>
      </dgm:t>
    </dgm:pt>
    <dgm:pt modelId="{699EB0A2-FBC8-7D4C-9B4E-1BD63A468DCF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1 victime sur 5 =</a:t>
          </a:r>
        </a:p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avant 6 ans</a:t>
          </a:r>
        </a:p>
      </dgm:t>
    </dgm:pt>
    <dgm:pt modelId="{978AF947-8245-D64E-916E-09F92F19BD19}" type="parTrans" cxnId="{CF5FF5B4-9310-E947-8531-F8B5DFF2168C}">
      <dgm:prSet/>
      <dgm:spPr/>
      <dgm:t>
        <a:bodyPr/>
        <a:lstStyle/>
        <a:p>
          <a:endParaRPr lang="fr-FR"/>
        </a:p>
      </dgm:t>
    </dgm:pt>
    <dgm:pt modelId="{7819AF9E-9ED0-BC44-9F7A-0BDB96118CF4}" type="sibTrans" cxnId="{CF5FF5B4-9310-E947-8531-F8B5DFF2168C}">
      <dgm:prSet/>
      <dgm:spPr/>
      <dgm:t>
        <a:bodyPr/>
        <a:lstStyle/>
        <a:p>
          <a:endParaRPr lang="fr-FR"/>
        </a:p>
      </dgm:t>
    </dgm:pt>
    <dgm:pt modelId="{BC5C2616-A748-8F42-867D-1DA23C2091F9}" type="pres">
      <dgm:prSet presAssocID="{0A29DCBA-DB74-3247-8E8B-76231947BF5A}" presName="Name0" presStyleCnt="0">
        <dgm:presLayoutVars>
          <dgm:dir/>
          <dgm:resizeHandles val="exact"/>
        </dgm:presLayoutVars>
      </dgm:prSet>
      <dgm:spPr/>
    </dgm:pt>
    <dgm:pt modelId="{7C1313A3-BC9D-2947-996C-04A9EFB792D1}" type="pres">
      <dgm:prSet presAssocID="{106712AD-F35A-7E41-A75F-B05FFF8DFE34}" presName="parTxOnly" presStyleLbl="node1" presStyleIdx="0" presStyleCnt="3" custScaleX="121550" custScaleY="142867">
        <dgm:presLayoutVars>
          <dgm:bulletEnabled val="1"/>
        </dgm:presLayoutVars>
      </dgm:prSet>
      <dgm:spPr/>
    </dgm:pt>
    <dgm:pt modelId="{42FC4169-C380-7B49-A238-DDC409E4FBCE}" type="pres">
      <dgm:prSet presAssocID="{0FE40907-DF51-DA47-B941-40CD0FAA299F}" presName="parSpace" presStyleCnt="0"/>
      <dgm:spPr/>
    </dgm:pt>
    <dgm:pt modelId="{607EE7E2-AE3B-E441-95C9-59C34107236E}" type="pres">
      <dgm:prSet presAssocID="{92731F1F-9D06-9348-BA6C-ACE5D07BDCC4}" presName="parTxOnly" presStyleLbl="node1" presStyleIdx="1" presStyleCnt="3" custScaleX="129943" custScaleY="140348">
        <dgm:presLayoutVars>
          <dgm:bulletEnabled val="1"/>
        </dgm:presLayoutVars>
      </dgm:prSet>
      <dgm:spPr/>
    </dgm:pt>
    <dgm:pt modelId="{7CBBFDB3-B8A7-FD4B-98FB-B64C7690792A}" type="pres">
      <dgm:prSet presAssocID="{7136609A-9DA1-784D-8E6C-65A3EDCD9EE1}" presName="parSpace" presStyleCnt="0"/>
      <dgm:spPr/>
    </dgm:pt>
    <dgm:pt modelId="{866AA523-B512-8F43-B556-AEC75A807441}" type="pres">
      <dgm:prSet presAssocID="{699EB0A2-FBC8-7D4C-9B4E-1BD63A468DCF}" presName="parTxOnly" presStyleLbl="node1" presStyleIdx="2" presStyleCnt="3" custScaleY="137830">
        <dgm:presLayoutVars>
          <dgm:bulletEnabled val="1"/>
        </dgm:presLayoutVars>
      </dgm:prSet>
      <dgm:spPr/>
    </dgm:pt>
  </dgm:ptLst>
  <dgm:cxnLst>
    <dgm:cxn modelId="{EF74290E-C0F8-2743-AACC-DB9517CCEF8D}" type="presOf" srcId="{0A29DCBA-DB74-3247-8E8B-76231947BF5A}" destId="{BC5C2616-A748-8F42-867D-1DA23C2091F9}" srcOrd="0" destOrd="0" presId="urn:microsoft.com/office/officeart/2005/8/layout/hChevron3"/>
    <dgm:cxn modelId="{AD791527-CBF5-E04E-A5BF-64D1973511F7}" type="presOf" srcId="{92731F1F-9D06-9348-BA6C-ACE5D07BDCC4}" destId="{607EE7E2-AE3B-E441-95C9-59C34107236E}" srcOrd="0" destOrd="0" presId="urn:microsoft.com/office/officeart/2005/8/layout/hChevron3"/>
    <dgm:cxn modelId="{4D73B774-C761-BC48-8101-9F6F9D142E4C}" srcId="{0A29DCBA-DB74-3247-8E8B-76231947BF5A}" destId="{92731F1F-9D06-9348-BA6C-ACE5D07BDCC4}" srcOrd="1" destOrd="0" parTransId="{E275EFBF-3FED-014C-9AB3-5BF67CD412FE}" sibTransId="{7136609A-9DA1-784D-8E6C-65A3EDCD9EE1}"/>
    <dgm:cxn modelId="{76304485-92D1-F946-B0CB-B8DFA52CCFDA}" srcId="{0A29DCBA-DB74-3247-8E8B-76231947BF5A}" destId="{106712AD-F35A-7E41-A75F-B05FFF8DFE34}" srcOrd="0" destOrd="0" parTransId="{B4156A54-DAF9-8743-BA01-5764B0740CC7}" sibTransId="{0FE40907-DF51-DA47-B941-40CD0FAA299F}"/>
    <dgm:cxn modelId="{CF5FF5B4-9310-E947-8531-F8B5DFF2168C}" srcId="{0A29DCBA-DB74-3247-8E8B-76231947BF5A}" destId="{699EB0A2-FBC8-7D4C-9B4E-1BD63A468DCF}" srcOrd="2" destOrd="0" parTransId="{978AF947-8245-D64E-916E-09F92F19BD19}" sibTransId="{7819AF9E-9ED0-BC44-9F7A-0BDB96118CF4}"/>
    <dgm:cxn modelId="{48016AC4-97BC-E04E-86EA-B9DDDE356835}" type="presOf" srcId="{699EB0A2-FBC8-7D4C-9B4E-1BD63A468DCF}" destId="{866AA523-B512-8F43-B556-AEC75A807441}" srcOrd="0" destOrd="0" presId="urn:microsoft.com/office/officeart/2005/8/layout/hChevron3"/>
    <dgm:cxn modelId="{51FA52EA-104D-5B41-9D1F-6B742E6FD898}" type="presOf" srcId="{106712AD-F35A-7E41-A75F-B05FFF8DFE34}" destId="{7C1313A3-BC9D-2947-996C-04A9EFB792D1}" srcOrd="0" destOrd="0" presId="urn:microsoft.com/office/officeart/2005/8/layout/hChevron3"/>
    <dgm:cxn modelId="{AE51D439-4B32-9F43-9402-0B82C432BF99}" type="presParOf" srcId="{BC5C2616-A748-8F42-867D-1DA23C2091F9}" destId="{7C1313A3-BC9D-2947-996C-04A9EFB792D1}" srcOrd="0" destOrd="0" presId="urn:microsoft.com/office/officeart/2005/8/layout/hChevron3"/>
    <dgm:cxn modelId="{471BC134-30C5-E140-89B9-656B0968AE2D}" type="presParOf" srcId="{BC5C2616-A748-8F42-867D-1DA23C2091F9}" destId="{42FC4169-C380-7B49-A238-DDC409E4FBCE}" srcOrd="1" destOrd="0" presId="urn:microsoft.com/office/officeart/2005/8/layout/hChevron3"/>
    <dgm:cxn modelId="{F60941F0-A3DE-014A-8A41-3A881F6F292C}" type="presParOf" srcId="{BC5C2616-A748-8F42-867D-1DA23C2091F9}" destId="{607EE7E2-AE3B-E441-95C9-59C34107236E}" srcOrd="2" destOrd="0" presId="urn:microsoft.com/office/officeart/2005/8/layout/hChevron3"/>
    <dgm:cxn modelId="{E4BE5F85-3A3D-4C4A-BD52-82BBE4FA7825}" type="presParOf" srcId="{BC5C2616-A748-8F42-867D-1DA23C2091F9}" destId="{7CBBFDB3-B8A7-FD4B-98FB-B64C7690792A}" srcOrd="3" destOrd="0" presId="urn:microsoft.com/office/officeart/2005/8/layout/hChevron3"/>
    <dgm:cxn modelId="{8967D34B-B617-6E4C-B0A1-FC0FE88E791D}" type="presParOf" srcId="{BC5C2616-A748-8F42-867D-1DA23C2091F9}" destId="{866AA523-B512-8F43-B556-AEC75A80744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CEF1F-755C-D947-ACDD-82D080AFB92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3504C929-B392-904D-9736-36FF65D88E62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3200" b="1" dirty="0">
              <a:solidFill>
                <a:schemeClr val="bg1"/>
              </a:solidFill>
            </a:rPr>
            <a:t>96% des agresseurs sont des hommes</a:t>
          </a:r>
        </a:p>
      </dgm:t>
    </dgm:pt>
    <dgm:pt modelId="{0727740B-118D-C24D-B393-8730E5920427}" type="parTrans" cxnId="{0E0629CB-5570-D445-832D-F47A9B86042D}">
      <dgm:prSet/>
      <dgm:spPr/>
      <dgm:t>
        <a:bodyPr/>
        <a:lstStyle/>
        <a:p>
          <a:endParaRPr lang="fr-FR"/>
        </a:p>
      </dgm:t>
    </dgm:pt>
    <dgm:pt modelId="{316D46A5-2BC6-F24A-875E-E777655151C0}" type="sibTrans" cxnId="{0E0629CB-5570-D445-832D-F47A9B86042D}">
      <dgm:prSet/>
      <dgm:spPr/>
      <dgm:t>
        <a:bodyPr/>
        <a:lstStyle/>
        <a:p>
          <a:endParaRPr lang="fr-FR"/>
        </a:p>
      </dgm:t>
    </dgm:pt>
    <dgm:pt modelId="{100DB852-7CEA-0B42-B8B3-62177AD4DFE4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Dans 94% des cas, les</a:t>
          </a:r>
        </a:p>
        <a:p>
          <a:r>
            <a:rPr lang="fr-FR" sz="2800" b="1" dirty="0">
              <a:solidFill>
                <a:schemeClr val="bg1"/>
              </a:solidFill>
            </a:rPr>
            <a:t>agresseurs sont des proches </a:t>
          </a:r>
        </a:p>
        <a:p>
          <a:r>
            <a:rPr lang="fr-FR" sz="2800" b="1" dirty="0">
              <a:solidFill>
                <a:schemeClr val="bg1"/>
              </a:solidFill>
            </a:rPr>
            <a:t>1 enfant sur  2 est agressé par un membre de sa famille</a:t>
          </a:r>
        </a:p>
      </dgm:t>
    </dgm:pt>
    <dgm:pt modelId="{56D2FD29-1C2B-B84B-8653-BDE2FCEADAE9}" type="parTrans" cxnId="{C6F2D8E9-1AF0-A44F-8D58-8A5730AB5726}">
      <dgm:prSet/>
      <dgm:spPr/>
      <dgm:t>
        <a:bodyPr/>
        <a:lstStyle/>
        <a:p>
          <a:endParaRPr lang="fr-FR"/>
        </a:p>
      </dgm:t>
    </dgm:pt>
    <dgm:pt modelId="{1C2F7551-4979-BB45-A076-58DF7903E7F0}" type="sibTrans" cxnId="{C6F2D8E9-1AF0-A44F-8D58-8A5730AB5726}">
      <dgm:prSet/>
      <dgm:spPr/>
      <dgm:t>
        <a:bodyPr/>
        <a:lstStyle/>
        <a:p>
          <a:endParaRPr lang="fr-FR"/>
        </a:p>
      </dgm:t>
    </dgm:pt>
    <dgm:pt modelId="{1F033828-E042-6F44-BEF5-5916C1A4C2E5}">
      <dgm:prSet phldrT="[Texte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</a:rPr>
            <a:t>1 </a:t>
          </a:r>
          <a:r>
            <a:rPr lang="fr-FR" sz="2800" b="1" dirty="0">
              <a:solidFill>
                <a:schemeClr val="bg1"/>
              </a:solidFill>
            </a:rPr>
            <a:t>agresseur sur 4 est mineur</a:t>
          </a:r>
          <a:endParaRPr lang="fr-FR" sz="3200" b="1" dirty="0">
            <a:solidFill>
              <a:schemeClr val="bg1"/>
            </a:solidFill>
          </a:endParaRPr>
        </a:p>
      </dgm:t>
    </dgm:pt>
    <dgm:pt modelId="{60078012-5713-1C4C-943C-0CF612D8610F}" type="parTrans" cxnId="{F7754EAB-75CF-7B47-98D7-34E1FCC32302}">
      <dgm:prSet/>
      <dgm:spPr/>
      <dgm:t>
        <a:bodyPr/>
        <a:lstStyle/>
        <a:p>
          <a:endParaRPr lang="fr-FR"/>
        </a:p>
      </dgm:t>
    </dgm:pt>
    <dgm:pt modelId="{C013CCF0-6E26-B346-80CD-C0D210AFB053}" type="sibTrans" cxnId="{F7754EAB-75CF-7B47-98D7-34E1FCC32302}">
      <dgm:prSet/>
      <dgm:spPr/>
      <dgm:t>
        <a:bodyPr/>
        <a:lstStyle/>
        <a:p>
          <a:endParaRPr lang="fr-FR"/>
        </a:p>
      </dgm:t>
    </dgm:pt>
    <dgm:pt modelId="{F2D2E5A0-0FCD-3A49-9605-8D9FC5027CD6}" type="pres">
      <dgm:prSet presAssocID="{246CEF1F-755C-D947-ACDD-82D080AFB92D}" presName="Name0" presStyleCnt="0">
        <dgm:presLayoutVars>
          <dgm:dir/>
          <dgm:resizeHandles val="exact"/>
        </dgm:presLayoutVars>
      </dgm:prSet>
      <dgm:spPr/>
    </dgm:pt>
    <dgm:pt modelId="{97B84E21-F3AF-4D4E-B165-DC128B52E198}" type="pres">
      <dgm:prSet presAssocID="{3504C929-B392-904D-9736-36FF65D88E62}" presName="parTxOnly" presStyleLbl="node1" presStyleIdx="0" presStyleCnt="3">
        <dgm:presLayoutVars>
          <dgm:bulletEnabled val="1"/>
        </dgm:presLayoutVars>
      </dgm:prSet>
      <dgm:spPr/>
    </dgm:pt>
    <dgm:pt modelId="{1631C609-E4F6-904A-B490-372E52DCEA5D}" type="pres">
      <dgm:prSet presAssocID="{316D46A5-2BC6-F24A-875E-E777655151C0}" presName="parSpace" presStyleCnt="0"/>
      <dgm:spPr/>
    </dgm:pt>
    <dgm:pt modelId="{B5222C3C-3E56-FE40-9657-9EE99712E5BD}" type="pres">
      <dgm:prSet presAssocID="{100DB852-7CEA-0B42-B8B3-62177AD4DFE4}" presName="parTxOnly" presStyleLbl="node1" presStyleIdx="1" presStyleCnt="3" custScaleX="197249" custScaleY="151365">
        <dgm:presLayoutVars>
          <dgm:bulletEnabled val="1"/>
        </dgm:presLayoutVars>
      </dgm:prSet>
      <dgm:spPr/>
    </dgm:pt>
    <dgm:pt modelId="{44081963-0857-1948-8E06-AD0A61EA6B29}" type="pres">
      <dgm:prSet presAssocID="{1C2F7551-4979-BB45-A076-58DF7903E7F0}" presName="parSpace" presStyleCnt="0"/>
      <dgm:spPr/>
    </dgm:pt>
    <dgm:pt modelId="{B4A4234D-3F62-0146-9007-DC4BABD02CF3}" type="pres">
      <dgm:prSet presAssocID="{1F033828-E042-6F44-BEF5-5916C1A4C2E5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71E78908-A7F8-7D4A-A22E-8E876C6D8163}" type="presOf" srcId="{100DB852-7CEA-0B42-B8B3-62177AD4DFE4}" destId="{B5222C3C-3E56-FE40-9657-9EE99712E5BD}" srcOrd="0" destOrd="0" presId="urn:microsoft.com/office/officeart/2005/8/layout/hChevron3"/>
    <dgm:cxn modelId="{BEAA5555-DEA1-9641-8A9F-833F5A0B4026}" type="presOf" srcId="{3504C929-B392-904D-9736-36FF65D88E62}" destId="{97B84E21-F3AF-4D4E-B165-DC128B52E198}" srcOrd="0" destOrd="0" presId="urn:microsoft.com/office/officeart/2005/8/layout/hChevron3"/>
    <dgm:cxn modelId="{431E099F-25A4-0E40-A117-6D4479B629F1}" type="presOf" srcId="{1F033828-E042-6F44-BEF5-5916C1A4C2E5}" destId="{B4A4234D-3F62-0146-9007-DC4BABD02CF3}" srcOrd="0" destOrd="0" presId="urn:microsoft.com/office/officeart/2005/8/layout/hChevron3"/>
    <dgm:cxn modelId="{F7754EAB-75CF-7B47-98D7-34E1FCC32302}" srcId="{246CEF1F-755C-D947-ACDD-82D080AFB92D}" destId="{1F033828-E042-6F44-BEF5-5916C1A4C2E5}" srcOrd="2" destOrd="0" parTransId="{60078012-5713-1C4C-943C-0CF612D8610F}" sibTransId="{C013CCF0-6E26-B346-80CD-C0D210AFB053}"/>
    <dgm:cxn modelId="{1C9167B2-D301-5D47-8856-779245F6E0F9}" type="presOf" srcId="{246CEF1F-755C-D947-ACDD-82D080AFB92D}" destId="{F2D2E5A0-0FCD-3A49-9605-8D9FC5027CD6}" srcOrd="0" destOrd="0" presId="urn:microsoft.com/office/officeart/2005/8/layout/hChevron3"/>
    <dgm:cxn modelId="{0E0629CB-5570-D445-832D-F47A9B86042D}" srcId="{246CEF1F-755C-D947-ACDD-82D080AFB92D}" destId="{3504C929-B392-904D-9736-36FF65D88E62}" srcOrd="0" destOrd="0" parTransId="{0727740B-118D-C24D-B393-8730E5920427}" sibTransId="{316D46A5-2BC6-F24A-875E-E777655151C0}"/>
    <dgm:cxn modelId="{C6F2D8E9-1AF0-A44F-8D58-8A5730AB5726}" srcId="{246CEF1F-755C-D947-ACDD-82D080AFB92D}" destId="{100DB852-7CEA-0B42-B8B3-62177AD4DFE4}" srcOrd="1" destOrd="0" parTransId="{56D2FD29-1C2B-B84B-8653-BDE2FCEADAE9}" sibTransId="{1C2F7551-4979-BB45-A076-58DF7903E7F0}"/>
    <dgm:cxn modelId="{3CE5FF7E-AC0A-6948-ADE9-FBD328E8DFB6}" type="presParOf" srcId="{F2D2E5A0-0FCD-3A49-9605-8D9FC5027CD6}" destId="{97B84E21-F3AF-4D4E-B165-DC128B52E198}" srcOrd="0" destOrd="0" presId="urn:microsoft.com/office/officeart/2005/8/layout/hChevron3"/>
    <dgm:cxn modelId="{8C7F5FAC-7B80-BB46-99FE-1D21C27BB72C}" type="presParOf" srcId="{F2D2E5A0-0FCD-3A49-9605-8D9FC5027CD6}" destId="{1631C609-E4F6-904A-B490-372E52DCEA5D}" srcOrd="1" destOrd="0" presId="urn:microsoft.com/office/officeart/2005/8/layout/hChevron3"/>
    <dgm:cxn modelId="{7B659F9C-E1C9-A848-96AF-C52E521D29E7}" type="presParOf" srcId="{F2D2E5A0-0FCD-3A49-9605-8D9FC5027CD6}" destId="{B5222C3C-3E56-FE40-9657-9EE99712E5BD}" srcOrd="2" destOrd="0" presId="urn:microsoft.com/office/officeart/2005/8/layout/hChevron3"/>
    <dgm:cxn modelId="{F866D491-01BA-AE43-8022-E6CC960D42AF}" type="presParOf" srcId="{F2D2E5A0-0FCD-3A49-9605-8D9FC5027CD6}" destId="{44081963-0857-1948-8E06-AD0A61EA6B29}" srcOrd="3" destOrd="0" presId="urn:microsoft.com/office/officeart/2005/8/layout/hChevron3"/>
    <dgm:cxn modelId="{550930A4-2D21-7340-B4F0-2D66AF21E814}" type="presParOf" srcId="{F2D2E5A0-0FCD-3A49-9605-8D9FC5027CD6}" destId="{B4A4234D-3F62-0146-9007-DC4BABD02CF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7A692-0964-F542-9B4B-9E8FEFF8E035}">
      <dsp:nvSpPr>
        <dsp:cNvPr id="0" name=""/>
        <dsp:cNvSpPr/>
      </dsp:nvSpPr>
      <dsp:spPr>
        <a:xfrm>
          <a:off x="0" y="320654"/>
          <a:ext cx="10515600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b="1" kern="1200" dirty="0">
              <a:solidFill>
                <a:schemeClr val="bg1"/>
              </a:solidFill>
            </a:rPr>
            <a:t>1 garçon sur 10 est victime d’abus sexuel</a:t>
          </a:r>
        </a:p>
      </dsp:txBody>
      <dsp:txXfrm>
        <a:off x="53859" y="374513"/>
        <a:ext cx="10407882" cy="995592"/>
      </dsp:txXfrm>
    </dsp:sp>
    <dsp:sp modelId="{67C5EE6D-BFA6-9946-9E3D-BCF304ABABF2}">
      <dsp:nvSpPr>
        <dsp:cNvPr id="0" name=""/>
        <dsp:cNvSpPr/>
      </dsp:nvSpPr>
      <dsp:spPr>
        <a:xfrm>
          <a:off x="0" y="1413909"/>
          <a:ext cx="10515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3600" kern="1200"/>
        </a:p>
      </dsp:txBody>
      <dsp:txXfrm>
        <a:off x="0" y="1413909"/>
        <a:ext cx="10515600" cy="761760"/>
      </dsp:txXfrm>
    </dsp:sp>
    <dsp:sp modelId="{F40C6708-23C5-0B4A-9AB1-21B8FD6F507B}">
      <dsp:nvSpPr>
        <dsp:cNvPr id="0" name=""/>
        <dsp:cNvSpPr/>
      </dsp:nvSpPr>
      <dsp:spPr>
        <a:xfrm>
          <a:off x="0" y="2125171"/>
          <a:ext cx="10515600" cy="11033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b="1" kern="1200" dirty="0">
              <a:solidFill>
                <a:schemeClr val="bg1"/>
              </a:solidFill>
            </a:rPr>
            <a:t>1 fille sur 5 est victime d’abus sexuel</a:t>
          </a:r>
        </a:p>
      </dsp:txBody>
      <dsp:txXfrm>
        <a:off x="53859" y="2179030"/>
        <a:ext cx="10407882" cy="995592"/>
      </dsp:txXfrm>
    </dsp:sp>
    <dsp:sp modelId="{AF495E50-1D01-3A45-A640-32EAA8B50A61}">
      <dsp:nvSpPr>
        <dsp:cNvPr id="0" name=""/>
        <dsp:cNvSpPr/>
      </dsp:nvSpPr>
      <dsp:spPr>
        <a:xfrm>
          <a:off x="0" y="3278979"/>
          <a:ext cx="10515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3600" kern="1200"/>
        </a:p>
      </dsp:txBody>
      <dsp:txXfrm>
        <a:off x="0" y="3278979"/>
        <a:ext cx="10515600" cy="76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313A3-BC9D-2947-996C-04A9EFB792D1}">
      <dsp:nvSpPr>
        <dsp:cNvPr id="0" name=""/>
        <dsp:cNvSpPr/>
      </dsp:nvSpPr>
      <dsp:spPr>
        <a:xfrm>
          <a:off x="4356" y="1246936"/>
          <a:ext cx="4667265" cy="21943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latin typeface="Arial" panose="020B0604020202020204" pitchFamily="34" charset="0"/>
              <a:cs typeface="Arial" panose="020B0604020202020204" pitchFamily="34" charset="0"/>
            </a:rPr>
            <a:t>Dans 81% des cas de violence sexuelle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latin typeface="Arial" panose="020B0604020202020204" pitchFamily="34" charset="0"/>
              <a:cs typeface="Arial" panose="020B0604020202020204" pitchFamily="34" charset="0"/>
            </a:rPr>
            <a:t>début : avant 18 ans</a:t>
          </a:r>
        </a:p>
      </dsp:txBody>
      <dsp:txXfrm>
        <a:off x="4356" y="1246936"/>
        <a:ext cx="4118686" cy="2194317"/>
      </dsp:txXfrm>
    </dsp:sp>
    <dsp:sp modelId="{607EE7E2-AE3B-E441-95C9-59C34107236E}">
      <dsp:nvSpPr>
        <dsp:cNvPr id="0" name=""/>
        <dsp:cNvSpPr/>
      </dsp:nvSpPr>
      <dsp:spPr>
        <a:xfrm>
          <a:off x="3903664" y="1266281"/>
          <a:ext cx="4989538" cy="21556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1 victime sur 2 = avant 11 ans </a:t>
          </a:r>
        </a:p>
      </dsp:txBody>
      <dsp:txXfrm>
        <a:off x="4981478" y="1266281"/>
        <a:ext cx="2833911" cy="2155627"/>
      </dsp:txXfrm>
    </dsp:sp>
    <dsp:sp modelId="{866AA523-B512-8F43-B556-AEC75A807441}">
      <dsp:nvSpPr>
        <dsp:cNvPr id="0" name=""/>
        <dsp:cNvSpPr/>
      </dsp:nvSpPr>
      <dsp:spPr>
        <a:xfrm>
          <a:off x="8125244" y="1285618"/>
          <a:ext cx="3839790" cy="21169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1 victime sur 5 =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avant 6 ans</a:t>
          </a:r>
        </a:p>
      </dsp:txBody>
      <dsp:txXfrm>
        <a:off x="9183721" y="1285618"/>
        <a:ext cx="1722837" cy="2116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84E21-F3AF-4D4E-B165-DC128B52E198}">
      <dsp:nvSpPr>
        <dsp:cNvPr id="0" name=""/>
        <dsp:cNvSpPr/>
      </dsp:nvSpPr>
      <dsp:spPr>
        <a:xfrm>
          <a:off x="2816" y="1505513"/>
          <a:ext cx="3350775" cy="134031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bg1"/>
              </a:solidFill>
            </a:rPr>
            <a:t>96% des agresseurs sont des hommes</a:t>
          </a:r>
        </a:p>
      </dsp:txBody>
      <dsp:txXfrm>
        <a:off x="2816" y="1505513"/>
        <a:ext cx="3015698" cy="1340310"/>
      </dsp:txXfrm>
    </dsp:sp>
    <dsp:sp modelId="{B5222C3C-3E56-FE40-9657-9EE99712E5BD}">
      <dsp:nvSpPr>
        <dsp:cNvPr id="0" name=""/>
        <dsp:cNvSpPr/>
      </dsp:nvSpPr>
      <dsp:spPr>
        <a:xfrm>
          <a:off x="2683436" y="1161288"/>
          <a:ext cx="6609370" cy="202876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Dans 94% des cas, les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agresseurs sont des proches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1 enfant sur  2 est agressé par un membre de sa famille</a:t>
          </a:r>
        </a:p>
      </dsp:txBody>
      <dsp:txXfrm>
        <a:off x="3697816" y="1161288"/>
        <a:ext cx="4580610" cy="2028760"/>
      </dsp:txXfrm>
    </dsp:sp>
    <dsp:sp modelId="{B4A4234D-3F62-0146-9007-DC4BABD02CF3}">
      <dsp:nvSpPr>
        <dsp:cNvPr id="0" name=""/>
        <dsp:cNvSpPr/>
      </dsp:nvSpPr>
      <dsp:spPr>
        <a:xfrm>
          <a:off x="8622651" y="1505513"/>
          <a:ext cx="3350775" cy="1340310"/>
        </a:xfrm>
        <a:prstGeom prst="chevron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1 </a:t>
          </a:r>
          <a:r>
            <a:rPr lang="fr-FR" sz="2800" b="1" kern="1200" dirty="0">
              <a:solidFill>
                <a:schemeClr val="bg1"/>
              </a:solidFill>
            </a:rPr>
            <a:t>agresseur sur 4 est mineur</a:t>
          </a:r>
          <a:endParaRPr lang="fr-FR" sz="3200" b="1" kern="1200" dirty="0">
            <a:solidFill>
              <a:schemeClr val="bg1"/>
            </a:solidFill>
          </a:endParaRPr>
        </a:p>
      </dsp:txBody>
      <dsp:txXfrm>
        <a:off x="9292806" y="1505513"/>
        <a:ext cx="2010465" cy="134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2B1-1F89-4B46-B949-D0F9B6011746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B3CF-BCDA-6E45-BCA6-FEF46FF63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3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3B3CF-BCDA-6E45-BCA6-FEF46FF635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07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3B3CF-BCDA-6E45-BCA6-FEF46FF635B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98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7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7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42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01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6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3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3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1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0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40DE-1A4F-D94F-952F-4EFF7FBF3A41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149C-192D-634B-B7EE-7B6BA105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790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93A60-E404-0592-E232-87740C5F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3287"/>
            <a:ext cx="12094028" cy="9144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Le 4</a:t>
            </a:r>
            <a:r>
              <a:rPr lang="fr-FR" sz="4000" baseline="30000" dirty="0"/>
              <a:t>ème</a:t>
            </a:r>
            <a:r>
              <a:rPr lang="fr-FR" sz="4000" dirty="0"/>
              <a:t> sabbat du mois de novembre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4CE7C-B128-96CC-EF96-F346764B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340656"/>
            <a:ext cx="11887200" cy="56714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dirty="0"/>
              <a:t>Programme de la Conférence Générale des Églises Adventistes</a:t>
            </a:r>
          </a:p>
          <a:p>
            <a:pPr marL="0" indent="0" algn="ctr">
              <a:buNone/>
            </a:pPr>
            <a:r>
              <a:rPr lang="fr-FR" sz="3600" dirty="0"/>
              <a:t>  </a:t>
            </a:r>
            <a:r>
              <a:rPr lang="fr-FR" sz="5800" b="1" dirty="0" err="1"/>
              <a:t>End</a:t>
            </a:r>
            <a:r>
              <a:rPr lang="fr-FR" sz="5800" b="1" dirty="0" err="1">
                <a:solidFill>
                  <a:srgbClr val="FF0000"/>
                </a:solidFill>
              </a:rPr>
              <a:t>it</a:t>
            </a:r>
            <a:r>
              <a:rPr lang="fr-FR" sz="5800" b="1" dirty="0" err="1"/>
              <a:t>now</a:t>
            </a:r>
            <a:r>
              <a:rPr lang="fr-FR" sz="5800" b="1" dirty="0"/>
              <a:t> = </a:t>
            </a:r>
            <a:r>
              <a:rPr lang="fr-FR" sz="5800" b="1" dirty="0">
                <a:solidFill>
                  <a:srgbClr val="FFC000"/>
                </a:solidFill>
              </a:rPr>
              <a:t>briser le silence</a:t>
            </a:r>
          </a:p>
          <a:p>
            <a:pPr marL="0" indent="0" algn="ctr">
              <a:buNone/>
            </a:pPr>
            <a:r>
              <a:rPr lang="fr-FR" sz="7200" b="1" dirty="0">
                <a:solidFill>
                  <a:srgbClr val="FFC000"/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rgbClr val="FFC000"/>
                </a:solidFill>
              </a:rPr>
              <a:t>7-8 Novembre 2024 </a:t>
            </a:r>
            <a:r>
              <a:rPr lang="fr-FR" dirty="0"/>
              <a:t>: rapport commission indépendante sur les abus sexuels dans l’église </a:t>
            </a:r>
            <a:r>
              <a:rPr lang="fr-FR" dirty="0">
                <a:solidFill>
                  <a:srgbClr val="FFC000"/>
                </a:solidFill>
              </a:rPr>
              <a:t>(CIASE)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 </a:t>
            </a:r>
            <a:r>
              <a:rPr lang="fr-FR" b="1" dirty="0">
                <a:solidFill>
                  <a:srgbClr val="FFC000"/>
                </a:solidFill>
              </a:rPr>
              <a:t>16 Novembre 2024 </a:t>
            </a:r>
            <a:r>
              <a:rPr lang="fr-FR" dirty="0"/>
              <a:t>: publication du rapport d’étape de la </a:t>
            </a:r>
            <a:r>
              <a:rPr lang="fr-FR" b="1" dirty="0">
                <a:solidFill>
                  <a:srgbClr val="FFC000"/>
                </a:solidFill>
              </a:rPr>
              <a:t>CIIVISE</a:t>
            </a:r>
            <a:r>
              <a:rPr lang="fr-FR" dirty="0"/>
              <a:t> (Commission indépendante  sur l’inceste et les violences sexuelles faites aux enfants )-Journée de mobilisation contre les formes de violences faites sur les enfants et adolescents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 </a:t>
            </a:r>
            <a:r>
              <a:rPr lang="fr-FR" b="1" dirty="0">
                <a:solidFill>
                  <a:srgbClr val="FFC000"/>
                </a:solidFill>
              </a:rPr>
              <a:t>25 Novembre 2024 </a:t>
            </a:r>
            <a:r>
              <a:rPr lang="fr-FR" dirty="0"/>
              <a:t>: journée pour la lutte contre les violences faites aux femmes</a:t>
            </a:r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7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6E249-7B2E-71CD-B575-74F7DE26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90954"/>
            <a:ext cx="11244942" cy="1407886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BRISER LE SILENCE</a:t>
            </a:r>
            <a:br>
              <a:rPr 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Abus commis par toute personne en position d'autorité ou d'influence spirituelle. </a:t>
            </a:r>
            <a:endParaRPr lang="fr-F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23C366-F071-8BF8-B600-5F1933638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350" y="1458535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VICTIMES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3709FB-881D-6ED2-AC5D-2442085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333" y="2157573"/>
            <a:ext cx="5594804" cy="4133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Femmes 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 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en situation de handicap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en situation de faiblesse (maladie physique ou émotionnelle…)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4961C2-B509-FBEA-EEF0-440414221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6757" y="1458535"/>
            <a:ext cx="5183188" cy="823912"/>
          </a:xfrm>
        </p:spPr>
        <p:txBody>
          <a:bodyPr anchor="ctr">
            <a:normAutofit/>
          </a:bodyPr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DÉPARTEMENTS CONCERNÉS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E97CE1-C0FA-21C4-6323-A57F8028A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7028" cy="3684588"/>
          </a:xfrm>
        </p:spPr>
        <p:txBody>
          <a:bodyPr>
            <a:normAutofit fontScale="85000" lnSpcReduction="20000"/>
          </a:bodyPr>
          <a:lstStyle/>
          <a:p>
            <a:r>
              <a:rPr lang="fr-FR" sz="3800" dirty="0"/>
              <a:t>Ministère de la femme</a:t>
            </a:r>
          </a:p>
          <a:p>
            <a:r>
              <a:rPr lang="fr-FR" sz="3800" dirty="0"/>
              <a:t>MEA-JA</a:t>
            </a:r>
          </a:p>
          <a:p>
            <a:r>
              <a:rPr lang="fr-FR" sz="3800" dirty="0"/>
              <a:t>Ministère des possibilités</a:t>
            </a:r>
          </a:p>
          <a:p>
            <a:r>
              <a:rPr lang="fr-FR" sz="3800" dirty="0"/>
              <a:t>Famille </a:t>
            </a:r>
          </a:p>
          <a:p>
            <a:r>
              <a:rPr lang="fr-FR" sz="3800" dirty="0"/>
              <a:t>Santé</a:t>
            </a:r>
          </a:p>
          <a:p>
            <a:r>
              <a:rPr lang="fr-FR" sz="3800" dirty="0"/>
              <a:t>APLR</a:t>
            </a:r>
          </a:p>
          <a:p>
            <a:r>
              <a:rPr lang="fr-FR" sz="3800" dirty="0"/>
              <a:t>Association Pastorale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20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FF162-DC46-B582-C04D-4745889F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400693"/>
            <a:ext cx="11496782" cy="1485205"/>
          </a:xfrm>
        </p:spPr>
        <p:txBody>
          <a:bodyPr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matière d’abus sexuels,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garçons et filles ne sont pas à égalité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504DACC-1814-3F55-BB11-9ADFA6128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88516"/>
              </p:ext>
            </p:extLst>
          </p:nvPr>
        </p:nvGraphicFramePr>
        <p:xfrm>
          <a:off x="757719" y="2506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5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F2532-D443-50CA-BA93-98DA2E60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3441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enfants sont les principales victimes des violences sexuelles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E646702-C1F3-653E-1F79-0CEC7EFDD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83075"/>
              </p:ext>
            </p:extLst>
          </p:nvPr>
        </p:nvGraphicFramePr>
        <p:xfrm>
          <a:off x="113017" y="1825624"/>
          <a:ext cx="11969392" cy="468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14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4E89F-65FB-C6C0-EAD1-E1DC17BC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365125"/>
            <a:ext cx="11691991" cy="16999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enfants sont les principales victimes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des violences sexuelles :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qui sont les agresseurs ?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B2C631E-CD4F-8A05-0F14-10007712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505400"/>
              </p:ext>
            </p:extLst>
          </p:nvPr>
        </p:nvGraphicFramePr>
        <p:xfrm>
          <a:off x="215757" y="1825625"/>
          <a:ext cx="119762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49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137FB-E0A7-236F-4931-3F786C81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159249"/>
            <a:ext cx="11455686" cy="72432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Quelques faits…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BE7BE-2168-09B9-79BA-4442F84E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4" y="1150706"/>
            <a:ext cx="12058436" cy="617476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enfant subit un inceste, un viol ou agression sexuelle  en France </a:t>
            </a: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3 minutes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Dans une salle de classe de 30 élèves, </a:t>
            </a: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élèves subissent  des violences sexuelles statistiquement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 3 % des agresseurs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doivent répondre de leurs actes devant la justice.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Pour les victimes qui ont témoigné, </a:t>
            </a: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faits prescrits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514350" indent="-514350">
              <a:buFont typeface="+mj-lt"/>
              <a:buAutoNum type="arabicPeriod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2C0C2-55C3-96D0-4787-0B8CCA91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652"/>
            <a:ext cx="12092683" cy="13305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Seulement 1 victime sur 10 révèle  les violences 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au moment des faits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273FA-0E51-38C5-A761-9B5362A9B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7155"/>
            <a:ext cx="12192000" cy="5322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un enfant est victime de violences,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types de réponses possibles de la part des adultes :</a:t>
            </a:r>
          </a:p>
          <a:p>
            <a:pPr marL="0" indent="0">
              <a:buNone/>
            </a:pPr>
            <a:endParaRPr lang="fr-FR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fr-FR" sz="4000" dirty="0"/>
              <a:t>1- « </a:t>
            </a:r>
            <a:r>
              <a:rPr lang="fr-FR" sz="4000" i="1" dirty="0"/>
              <a:t>Je te crois, je te protège </a:t>
            </a:r>
            <a:r>
              <a:rPr lang="fr-FR" sz="4000" dirty="0"/>
              <a:t>» 8% des enfants reçoivent cette réponse</a:t>
            </a:r>
          </a:p>
          <a:p>
            <a:pPr marL="457200" lvl="1" indent="0">
              <a:buNone/>
            </a:pPr>
            <a:r>
              <a:rPr lang="fr-FR" sz="4000" dirty="0"/>
              <a:t>2- «  </a:t>
            </a:r>
            <a:r>
              <a:rPr lang="fr-FR" sz="4000" i="1" dirty="0"/>
              <a:t>Je te crois </a:t>
            </a:r>
            <a:r>
              <a:rPr lang="fr-FR" sz="4000" dirty="0"/>
              <a:t>», mais je fais comme si je n’avais rien entendu</a:t>
            </a:r>
          </a:p>
          <a:p>
            <a:pPr marL="457200" lvl="1" indent="0">
              <a:buNone/>
            </a:pPr>
            <a:r>
              <a:rPr lang="fr-FR" sz="4000" dirty="0"/>
              <a:t>3- « </a:t>
            </a:r>
            <a:r>
              <a:rPr lang="fr-FR" sz="4000" i="1" dirty="0"/>
              <a:t>Tu mens, je ne te crois pas </a:t>
            </a:r>
            <a:r>
              <a:rPr lang="fr-FR" sz="4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990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957ACB-73B7-AE5C-8622-45F813E7E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143" y="0"/>
            <a:ext cx="574765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6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FEED48-C2D1-11E2-E382-45C36764B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657" y="0"/>
            <a:ext cx="5965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355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</TotalTime>
  <Words>408</Words>
  <Application>Microsoft Office PowerPoint</Application>
  <PresentationFormat>Grand écran</PresentationFormat>
  <Paragraphs>55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Le 4ème sabbat du mois de novembre</vt:lpstr>
      <vt:lpstr>BRISER LE SILENCE  Abus commis par toute personne en position d'autorité ou d'influence spirituelle. </vt:lpstr>
      <vt:lpstr>En matière d’abus sexuels, garçons et filles ne sont pas à égalité</vt:lpstr>
      <vt:lpstr>Les enfants sont les principales victimes des violences sexuelles</vt:lpstr>
      <vt:lpstr>Les enfants sont les principales victimes  des violences sexuelles :  qui sont les agresseurs ? </vt:lpstr>
      <vt:lpstr>Quelques faits… </vt:lpstr>
      <vt:lpstr>Seulement 1 victime sur 10 révèle  les violences  au moment des faits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loups déguisés en brebis</dc:title>
  <dc:creator>patricia-sablier@wanadoo.fr</dc:creator>
  <cp:lastModifiedBy>Assistante</cp:lastModifiedBy>
  <cp:revision>18</cp:revision>
  <dcterms:created xsi:type="dcterms:W3CDTF">2024-11-26T22:32:43Z</dcterms:created>
  <dcterms:modified xsi:type="dcterms:W3CDTF">2024-11-28T15:10:53Z</dcterms:modified>
</cp:coreProperties>
</file>