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7"/>
  </p:notesMasterIdLst>
  <p:handoutMasterIdLst>
    <p:handoutMasterId r:id="rId28"/>
  </p:handoutMasterIdLst>
  <p:sldIdLst>
    <p:sldId id="256" r:id="rId2"/>
    <p:sldId id="257" r:id="rId3"/>
    <p:sldId id="258" r:id="rId4"/>
    <p:sldId id="259" r:id="rId5"/>
    <p:sldId id="260" r:id="rId6"/>
    <p:sldId id="279" r:id="rId7"/>
    <p:sldId id="262" r:id="rId8"/>
    <p:sldId id="263" r:id="rId9"/>
    <p:sldId id="264" r:id="rId10"/>
    <p:sldId id="281" r:id="rId11"/>
    <p:sldId id="265" r:id="rId12"/>
    <p:sldId id="266" r:id="rId13"/>
    <p:sldId id="280" r:id="rId14"/>
    <p:sldId id="267" r:id="rId15"/>
    <p:sldId id="268" r:id="rId16"/>
    <p:sldId id="269" r:id="rId17"/>
    <p:sldId id="270" r:id="rId18"/>
    <p:sldId id="271" r:id="rId19"/>
    <p:sldId id="272" r:id="rId20"/>
    <p:sldId id="273" r:id="rId21"/>
    <p:sldId id="274" r:id="rId22"/>
    <p:sldId id="278" r:id="rId23"/>
    <p:sldId id="275" r:id="rId24"/>
    <p:sldId id="276"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32"/>
    <p:restoredTop sz="74545"/>
  </p:normalViewPr>
  <p:slideViewPr>
    <p:cSldViewPr snapToGrid="0" snapToObjects="1">
      <p:cViewPr varScale="1">
        <p:scale>
          <a:sx n="86" d="100"/>
          <a:sy n="86" d="100"/>
        </p:scale>
        <p:origin x="414" y="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87985-B52E-2345-AEA3-3CB0B4156AA5}" type="datetimeFigureOut">
              <a:rPr lang="en-US" smtClean="0"/>
              <a:t>5/19/2016</a:t>
            </a:fld>
            <a:endParaRPr lang="fr-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B41943-2604-B045-B620-13524598DF4F}" type="slidenum">
              <a:rPr lang="en-US" smtClean="0"/>
              <a:t>‹#›</a:t>
            </a:fld>
            <a:endParaRPr lang="fr-CA"/>
          </a:p>
        </p:txBody>
      </p:sp>
    </p:spTree>
    <p:extLst>
      <p:ext uri="{BB962C8B-B14F-4D97-AF65-F5344CB8AC3E}">
        <p14:creationId xmlns:p14="http://schemas.microsoft.com/office/powerpoint/2010/main" val="82732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F644D-382B-F841-BE33-3D85CC26DA94}" type="datetimeFigureOut">
              <a:rPr lang="en-US" smtClean="0"/>
              <a:t>5/19/2016</a:t>
            </a:fld>
            <a:endParaRPr lang="fr-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9740D-9520-FD40-B84C-712F5BB3D79E}" type="slidenum">
              <a:rPr lang="en-US" smtClean="0"/>
              <a:t>‹#›</a:t>
            </a:fld>
            <a:endParaRPr lang="fr-CA"/>
          </a:p>
        </p:txBody>
      </p:sp>
    </p:spTree>
    <p:extLst>
      <p:ext uri="{BB962C8B-B14F-4D97-AF65-F5344CB8AC3E}">
        <p14:creationId xmlns:p14="http://schemas.microsoft.com/office/powerpoint/2010/main" val="183182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1</a:t>
            </a:fld>
            <a:endParaRPr lang="fr-CA"/>
          </a:p>
        </p:txBody>
      </p:sp>
    </p:spTree>
    <p:extLst>
      <p:ext uri="{BB962C8B-B14F-4D97-AF65-F5344CB8AC3E}">
        <p14:creationId xmlns:p14="http://schemas.microsoft.com/office/powerpoint/2010/main" val="198036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Une responsabilité toute spéciale de leadership au sein du foyer familial a été confiée aux pères et maris, ce qui ne doit toutefois pas servir d’excuse pour ignorer le bien-être de leur femme et de leurs enfants. Au contraire, le rôle de l’homme est décrit clairement dans la Bible : </a:t>
            </a:r>
            <a:r>
              <a:rPr lang="en-US" sz="1200" b="1" kern="1200" dirty="0" smtClean="0">
                <a:solidFill>
                  <a:schemeClr val="tx1"/>
                </a:solidFill>
                <a:effectLst/>
                <a:latin typeface="+mn-lt"/>
              </a:rPr>
              <a:t>« Maris, aimez vos femmes, comme Christ a aimé l’Église, et s’est livré lui-même pour elle, afin de la sanctifier par la parole, après l’avoir purifiée par le baptême d’eau, afin de faire paraître devant lui cette Église glorieuse, sans tache, ni ride, ni rien de semblable, mais sainte et irrépréhensible. C’est ainsi que les maris doivent aimer leurs femmes comme leurs propres corps. Celui qui aime sa femme s’aime lui-même. Car jamais personne n’a haï sa propre chair; mais il la nourrit et en prend soin, comme Christ le fait pour l’Église » (Éphésiens 5:25-29).</a:t>
            </a:r>
            <a:endParaRPr lang="fr-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10</a:t>
            </a:fld>
            <a:endParaRPr lang="fr-CA"/>
          </a:p>
        </p:txBody>
      </p:sp>
    </p:spTree>
    <p:extLst>
      <p:ext uri="{BB962C8B-B14F-4D97-AF65-F5344CB8AC3E}">
        <p14:creationId xmlns:p14="http://schemas.microsoft.com/office/powerpoint/2010/main" val="74971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smtClean="0"/>
              <a:t>Manuscript Releases</a:t>
            </a:r>
            <a:r>
              <a:rPr lang="en-US" sz="1200" b="1" dirty="0" smtClean="0"/>
              <a:t>, Vol. 21, p. 217 :</a:t>
            </a:r>
          </a:p>
          <a:p>
            <a:r>
              <a:rPr lang="en-US" sz="1200" b="1" dirty="0" smtClean="0"/>
              <a:t> </a:t>
            </a:r>
          </a:p>
          <a:p>
            <a:r>
              <a:rPr lang="en-US" sz="1200" dirty="0" smtClean="0"/>
              <a:t>« Que les maris étudient les paroles du Christ, non pas pour savoir à quel point leur femme doit leur être soumise, mais pour découvrir comment avoir les pensées de Jésus, comment devenir purs, raffinés et prêts à être les seigneurs de leur foyer. Toutes les passions mauvaises doivent être surmontées, et l’amour que Christ a exprimé envers son Église doit être représenté dans le cercle familial. Les maris qui le sont en actes et en vérité feront tout pour assurer la paix. »</a:t>
            </a:r>
            <a:endParaRPr lang="fr-CA" sz="1200" dirty="0"/>
          </a:p>
        </p:txBody>
      </p:sp>
      <p:sp>
        <p:nvSpPr>
          <p:cNvPr id="4" name="Slide Number Placeholder 3"/>
          <p:cNvSpPr>
            <a:spLocks noGrp="1"/>
          </p:cNvSpPr>
          <p:nvPr>
            <p:ph type="sldNum" sz="quarter" idx="10"/>
          </p:nvPr>
        </p:nvSpPr>
        <p:spPr/>
        <p:txBody>
          <a:bodyPr/>
          <a:lstStyle/>
          <a:p>
            <a:fld id="{9259740D-9520-FD40-B84C-712F5BB3D79E}" type="slidenum">
              <a:rPr lang="en-US" smtClean="0"/>
              <a:t>11</a:t>
            </a:fld>
            <a:endParaRPr lang="fr-CA"/>
          </a:p>
        </p:txBody>
      </p:sp>
    </p:spTree>
    <p:extLst>
      <p:ext uri="{BB962C8B-B14F-4D97-AF65-F5344CB8AC3E}">
        <p14:creationId xmlns:p14="http://schemas.microsoft.com/office/powerpoint/2010/main" val="164229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Manuscript Releases</a:t>
            </a:r>
            <a:r>
              <a:rPr lang="en-US" sz="1200" b="1" dirty="0" smtClean="0"/>
              <a:t>, Vol. 21, p. 217 :</a:t>
            </a:r>
          </a:p>
          <a:p>
            <a:endParaRPr lang="fr-CA" sz="1200" dirty="0" smtClean="0"/>
          </a:p>
          <a:p>
            <a:r>
              <a:rPr lang="en-US" sz="1200" b="1" dirty="0" smtClean="0"/>
              <a:t>« Le fruit de l’amour chrétien sera visible dans la courtoisie et dans l’affection sainte et tendre manifestées dans la maison.  </a:t>
            </a:r>
            <a:r>
              <a:rPr lang="en-US" sz="1200" dirty="0" smtClean="0"/>
              <a:t>Ils réconfortent et encouragent, ils sympathisent avec leur femme et leurs enfants dans les moments de tristesse. Ils cherchent à maintenir leur esprit en paix et en hauteur afin que leur caractère soit parfait... »</a:t>
            </a:r>
            <a:endParaRPr lang="fr-CA" sz="1200" dirty="0"/>
          </a:p>
        </p:txBody>
      </p:sp>
      <p:sp>
        <p:nvSpPr>
          <p:cNvPr id="4" name="Slide Number Placeholder 3"/>
          <p:cNvSpPr>
            <a:spLocks noGrp="1"/>
          </p:cNvSpPr>
          <p:nvPr>
            <p:ph type="sldNum" sz="quarter" idx="10"/>
          </p:nvPr>
        </p:nvSpPr>
        <p:spPr/>
        <p:txBody>
          <a:bodyPr/>
          <a:lstStyle/>
          <a:p>
            <a:fld id="{9259740D-9520-FD40-B84C-712F5BB3D79E}" type="slidenum">
              <a:rPr lang="en-US" smtClean="0"/>
              <a:t>12</a:t>
            </a:fld>
            <a:endParaRPr lang="fr-CA"/>
          </a:p>
        </p:txBody>
      </p:sp>
    </p:spTree>
    <p:extLst>
      <p:ext uri="{BB962C8B-B14F-4D97-AF65-F5344CB8AC3E}">
        <p14:creationId xmlns:p14="http://schemas.microsoft.com/office/powerpoint/2010/main" val="186996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Manuscript Releases</a:t>
            </a:r>
            <a:r>
              <a:rPr lang="en-US" sz="1200" b="1" dirty="0" smtClean="0"/>
              <a:t>, Vol. 21, p. 217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 Lorsqu’un homme est autoritaire, sa femme regrette sa relation maritale avec lui, mais quand la vie conjugale est ce qu’elle devrait être, elle représente la vie au ciel. »</a:t>
            </a:r>
          </a:p>
        </p:txBody>
      </p:sp>
      <p:sp>
        <p:nvSpPr>
          <p:cNvPr id="4" name="Slide Number Placeholder 3"/>
          <p:cNvSpPr>
            <a:spLocks noGrp="1"/>
          </p:cNvSpPr>
          <p:nvPr>
            <p:ph type="sldNum" sz="quarter" idx="10"/>
          </p:nvPr>
        </p:nvSpPr>
        <p:spPr/>
        <p:txBody>
          <a:bodyPr/>
          <a:lstStyle/>
          <a:p>
            <a:fld id="{9259740D-9520-FD40-B84C-712F5BB3D79E}" type="slidenum">
              <a:rPr lang="en-US" smtClean="0"/>
              <a:t>13</a:t>
            </a:fld>
            <a:endParaRPr lang="fr-CA"/>
          </a:p>
        </p:txBody>
      </p:sp>
    </p:spTree>
    <p:extLst>
      <p:ext uri="{BB962C8B-B14F-4D97-AF65-F5344CB8AC3E}">
        <p14:creationId xmlns:p14="http://schemas.microsoft.com/office/powerpoint/2010/main" val="164909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Malheureusement, dans le monde </a:t>
            </a:r>
            <a:r>
              <a:rPr lang="fr-CA" noProof="0" dirty="0" smtClean="0"/>
              <a:t>actuel </a:t>
            </a:r>
            <a:r>
              <a:rPr lang="fr-CA" noProof="0" dirty="0" smtClean="0"/>
              <a:t>(et trop souvent, </a:t>
            </a:r>
            <a:r>
              <a:rPr lang="fr-CA" b="1" noProof="0" dirty="0" smtClean="0"/>
              <a:t>même dans notre propre église), les hommes, qui devraient jouer le rôle de protecteurs spirituels, ont rejeté cette responsabilité et sont devenus méprisants, négligents et violents envers ceux qui leur sont confiés.</a:t>
            </a:r>
            <a:r>
              <a:rPr lang="fr-CA" sz="1200" kern="1200" noProof="0" dirty="0" smtClean="0">
                <a:solidFill>
                  <a:schemeClr val="tx1"/>
                </a:solidFill>
                <a:effectLst/>
                <a:latin typeface="+mn-lt"/>
              </a:rPr>
              <a:t> Et dans des cas extrêmes, une poursuite criminelle est nécessaire pour stopper le mal qu’ils causent. Il faut prier pour les familles qui vivent une réalité aussi douloureuse. Que le Seigneur assure la sécurité physique et la guérison émotionnelle ainsi que la restauration spirituelle tant aux personnes violentes qu’aux personnes violentées. </a:t>
            </a:r>
          </a:p>
          <a:p>
            <a:r>
              <a:rPr lang="fr-CA" sz="1200" kern="1200" noProof="0" dirty="0" smtClean="0">
                <a:solidFill>
                  <a:schemeClr val="tx1"/>
                </a:solidFill>
                <a:effectLst/>
                <a:latin typeface="+mn-lt"/>
              </a:rPr>
              <a:t> </a:t>
            </a:r>
          </a:p>
          <a:p>
            <a:r>
              <a:rPr lang="fr-CA" sz="1200" kern="1200" noProof="0" dirty="0" smtClean="0">
                <a:solidFill>
                  <a:schemeClr val="tx1"/>
                </a:solidFill>
                <a:effectLst/>
                <a:latin typeface="+mn-lt"/>
              </a:rPr>
              <a:t>Quand Dieu a établi la famille dans le jardin d’Éden, il a décrit la femme d’Adam comme « une aide semblable à lui » (Genèse 2:18). Après la chute, Dieu a dit à Ève que « tes désirs se porteront vers ton mari, mais il dominera sur toi » (Genèse 3:16). C’est à la lumière de cette ordonnance de Dieu que l’apôtre Paul a écrit ceci : « Femmes, soyez soumises à vos maris, comme au Seigneur » (Éphésiens 5:22). Ainsi, aux côtés du mari, dont le rôle en est un de leader, se trouve sa femme, dont le rôle est de le soutenir et d’être une mère attentionnée, </a:t>
            </a:r>
            <a:r>
              <a:rPr lang="fr-CA" sz="1200" kern="1200" noProof="0" dirty="0" smtClean="0">
                <a:solidFill>
                  <a:schemeClr val="tx1"/>
                </a:solidFill>
                <a:effectLst/>
                <a:latin typeface="+mn-lt"/>
              </a:rPr>
              <a:t>poste </a:t>
            </a:r>
            <a:r>
              <a:rPr lang="fr-CA" sz="1200" kern="1200" noProof="0" dirty="0" smtClean="0">
                <a:solidFill>
                  <a:schemeClr val="tx1"/>
                </a:solidFill>
                <a:effectLst/>
                <a:latin typeface="+mn-lt"/>
              </a:rPr>
              <a:t>qu’Ellen White qualifie de « reine du foyer » dans </a:t>
            </a:r>
            <a:r>
              <a:rPr lang="fr-CA" sz="1200" i="1" kern="1200" noProof="0" dirty="0" smtClean="0">
                <a:solidFill>
                  <a:schemeClr val="tx1"/>
                </a:solidFill>
                <a:effectLst/>
                <a:latin typeface="+mn-lt"/>
              </a:rPr>
              <a:t>Le foyer chrétien</a:t>
            </a:r>
            <a:r>
              <a:rPr lang="fr-CA" sz="1200" kern="1200" noProof="0" dirty="0" smtClean="0">
                <a:solidFill>
                  <a:schemeClr val="tx1"/>
                </a:solidFill>
                <a:effectLst/>
                <a:latin typeface="+mn-lt"/>
              </a:rPr>
              <a:t> (p. 224).</a:t>
            </a:r>
          </a:p>
          <a:p>
            <a:endParaRPr lang="fr-CA"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noProof="0" dirty="0" smtClean="0">
                <a:solidFill>
                  <a:schemeClr val="tx1"/>
                </a:solidFill>
                <a:effectLst/>
                <a:latin typeface="+mn-lt"/>
              </a:rPr>
              <a:t>Mais après avoir décrit la force positive d’une femme pieuse, elle émet l’avertissement suivant : « Mais si l’épouse est capricieuse, vaniteuse, exigeante, agressive, prêtant à son mari des intentions et des sentiments qui proviennent uniquement d’elle-même, de son mauvais tempérament, si elle ne fait pas preuve de discernement et n’arrive pas à percevoir l’amour de son mari et à l’apprécier, mais l’accuse de négligence et de manque d’affection parce qu’il ne lui passe pas tous ses caprices, elle va créer presque inévitablement un état de choses qu’elle semble déplorer; toutes les accusations qu’elle porte finiront par devenir des réalités » (</a:t>
            </a:r>
            <a:r>
              <a:rPr lang="fr-CA" sz="1200" i="1" kern="1200" noProof="0" dirty="0" smtClean="0">
                <a:solidFill>
                  <a:schemeClr val="tx1"/>
                </a:solidFill>
                <a:effectLst/>
                <a:latin typeface="+mn-lt"/>
              </a:rPr>
              <a:t>Le foyer chrétien</a:t>
            </a:r>
            <a:r>
              <a:rPr lang="fr-CA" sz="1200" kern="1200" noProof="0" dirty="0" smtClean="0">
                <a:solidFill>
                  <a:schemeClr val="tx1"/>
                </a:solidFill>
                <a:effectLst/>
                <a:latin typeface="+mn-lt"/>
              </a:rPr>
              <a:t>, p. 104).</a:t>
            </a:r>
          </a:p>
          <a:p>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14</a:t>
            </a:fld>
            <a:endParaRPr lang="fr-CA"/>
          </a:p>
        </p:txBody>
      </p:sp>
    </p:spTree>
    <p:extLst>
      <p:ext uri="{BB962C8B-B14F-4D97-AF65-F5344CB8AC3E}">
        <p14:creationId xmlns:p14="http://schemas.microsoft.com/office/powerpoint/2010/main" val="28479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Ce dont nous avons besoin dans nos foyers, et par extension, dans toute la société, ce n’est </a:t>
            </a:r>
            <a:r>
              <a:rPr lang="en-US" sz="1200" b="1" kern="1200" dirty="0" smtClean="0">
                <a:solidFill>
                  <a:schemeClr val="tx1"/>
                </a:solidFill>
                <a:effectLst/>
                <a:latin typeface="+mn-lt"/>
              </a:rPr>
              <a:t>pas simplement l’absence de violence, mais bien l’entretien intentionnel du respect mutuel et de l’édification positive. Ceux pour qui le Christ s’est sacrifié méritent notre amour sincère et notre estime des plus authentiques.</a:t>
            </a:r>
            <a:r>
              <a:rPr lang="en-US" sz="1200" kern="1200" dirty="0" smtClean="0">
                <a:solidFill>
                  <a:schemeClr val="tx1"/>
                </a:solidFill>
                <a:effectLst/>
                <a:latin typeface="+mn-lt"/>
              </a:rPr>
              <a:t> L’ordre biblique qui suit s’applique à toutes </a:t>
            </a:r>
            <a:r>
              <a:rPr lang="en-US" sz="1200" kern="1200" dirty="0" err="1" smtClean="0">
                <a:solidFill>
                  <a:schemeClr val="tx1"/>
                </a:solidFill>
                <a:effectLst/>
                <a:latin typeface="+mn-lt"/>
              </a:rPr>
              <a:t>nos</a:t>
            </a:r>
            <a:r>
              <a:rPr lang="en-US" sz="1200" kern="1200" dirty="0" smtClean="0">
                <a:solidFill>
                  <a:schemeClr val="tx1"/>
                </a:solidFill>
                <a:effectLst/>
                <a:latin typeface="+mn-lt"/>
              </a:rPr>
              <a:t> relations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15</a:t>
            </a:fld>
            <a:endParaRPr lang="fr-CA"/>
          </a:p>
        </p:txBody>
      </p:sp>
    </p:spTree>
    <p:extLst>
      <p:ext uri="{BB962C8B-B14F-4D97-AF65-F5344CB8AC3E}">
        <p14:creationId xmlns:p14="http://schemas.microsoft.com/office/powerpoint/2010/main" val="558468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 Que la charité soit sans hypocrisie. Ayez le mal en horreur; attachez-vous fortement au bien. Par amour fraternel, soyez pleins d’affection les uns pour les autres; par honneur, usez de prévenances réciproques. » (Romains 12:9, 10)</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16</a:t>
            </a:fld>
            <a:endParaRPr lang="fr-CA"/>
          </a:p>
        </p:txBody>
      </p:sp>
    </p:spTree>
    <p:extLst>
      <p:ext uri="{BB962C8B-B14F-4D97-AF65-F5344CB8AC3E}">
        <p14:creationId xmlns:p14="http://schemas.microsoft.com/office/powerpoint/2010/main" val="59080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noProof="0" dirty="0" smtClean="0">
                <a:solidFill>
                  <a:schemeClr val="tx1"/>
                </a:solidFill>
                <a:effectLst/>
                <a:latin typeface="+mn-lt"/>
              </a:rPr>
              <a:t>Être renouvelés par son Esprit</a:t>
            </a:r>
          </a:p>
          <a:p>
            <a:endParaRPr lang="fr-CA" sz="1200" b="1" kern="1200" noProof="0" dirty="0" smtClean="0">
              <a:solidFill>
                <a:schemeClr val="tx1"/>
              </a:solidFill>
              <a:effectLst/>
              <a:latin typeface="+mn-lt"/>
              <a:ea typeface="+mn-ea"/>
              <a:cs typeface="+mn-cs"/>
            </a:endParaRPr>
          </a:p>
          <a:p>
            <a:r>
              <a:rPr lang="fr-CA" sz="1200" kern="1200" noProof="0" dirty="0" smtClean="0">
                <a:solidFill>
                  <a:schemeClr val="tx1"/>
                </a:solidFill>
                <a:effectLst/>
                <a:latin typeface="+mn-lt"/>
              </a:rPr>
              <a:t>Un jour, en s’adressant à une grande foule, Jésus a dit, </a:t>
            </a:r>
            <a:r>
              <a:rPr lang="fr-CA" sz="1200" b="1" kern="1200" noProof="0" dirty="0" smtClean="0">
                <a:solidFill>
                  <a:schemeClr val="tx1"/>
                </a:solidFill>
                <a:effectLst/>
                <a:latin typeface="+mn-lt"/>
              </a:rPr>
              <a:t>« Tout ce que vous voulez que les hommes fassent pour vous, faites-le de même pour eux, car c’est la loi et les prophètes »</a:t>
            </a:r>
            <a:r>
              <a:rPr lang="fr-CA" sz="1200" kern="1200" noProof="0" dirty="0" smtClean="0">
                <a:solidFill>
                  <a:schemeClr val="tx1"/>
                </a:solidFill>
                <a:effectLst/>
                <a:latin typeface="+mn-lt"/>
              </a:rPr>
              <a:t> </a:t>
            </a:r>
            <a:r>
              <a:rPr lang="fr-CA" sz="1200" b="1" kern="1200" noProof="0" dirty="0" smtClean="0">
                <a:solidFill>
                  <a:schemeClr val="tx1"/>
                </a:solidFill>
                <a:effectLst/>
                <a:latin typeface="+mn-lt"/>
              </a:rPr>
              <a:t>(Matthieu 7:12). Jésus a résumé toutes les Écritures et présenté tout le principe de fonctionnement de la société céleste en une seule ordonnance bien simple et pratique.</a:t>
            </a:r>
            <a:r>
              <a:rPr lang="fr-CA" sz="1200" kern="1200" noProof="0" dirty="0" smtClean="0">
                <a:solidFill>
                  <a:schemeClr val="tx1"/>
                </a:solidFill>
                <a:effectLst/>
                <a:latin typeface="+mn-lt"/>
              </a:rPr>
              <a:t> Dans </a:t>
            </a:r>
            <a:r>
              <a:rPr lang="fr-CA" sz="1200" i="1" kern="1200" noProof="0" dirty="0" smtClean="0">
                <a:solidFill>
                  <a:schemeClr val="tx1"/>
                </a:solidFill>
                <a:effectLst/>
                <a:latin typeface="+mn-lt"/>
              </a:rPr>
              <a:t>Conseils à l’Église</a:t>
            </a:r>
            <a:r>
              <a:rPr lang="fr-CA" sz="1200" kern="1200" noProof="0" dirty="0" smtClean="0">
                <a:solidFill>
                  <a:schemeClr val="tx1"/>
                </a:solidFill>
                <a:effectLst/>
                <a:latin typeface="+mn-lt"/>
              </a:rPr>
              <a:t>, Vol. 2, p. 62, Ellen White rappelle cette vérité fondamentale : « Là-haut, personne ne pensera à soi et à son propre plaisir. Tous, avec un amour pur et sincère, rechercheront le bonheur des êtres célestes qui les entourent. Si donc nous voulons jouir de la compagnie des habitants d’une terre renouvelée, nous devons dès ici-bas être mus par les principes du ciel. » Frères et sœurs, grâce au pardon et à la puissance de Jésus, la vie céleste peut commencer ici et maintenant. </a:t>
            </a: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17</a:t>
            </a:fld>
            <a:endParaRPr lang="fr-CA"/>
          </a:p>
        </p:txBody>
      </p:sp>
    </p:spTree>
    <p:extLst>
      <p:ext uri="{BB962C8B-B14F-4D97-AF65-F5344CB8AC3E}">
        <p14:creationId xmlns:p14="http://schemas.microsoft.com/office/powerpoint/2010/main" val="213349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i="1" dirty="0" smtClean="0"/>
              <a:t>Jésus-Christ</a:t>
            </a:r>
            <a:r>
              <a:rPr dirty="0" smtClean="0"/>
              <a:t>, p. 154 :</a:t>
            </a:r>
          </a:p>
          <a:p>
            <a:r>
              <a:rPr dirty="0" smtClean="0"/>
              <a:t> </a:t>
            </a:r>
          </a:p>
          <a:p>
            <a:r>
              <a:rPr dirty="0" smtClean="0"/>
              <a:t>« Quoique invisible, le vent produit des effets visibles et sensibles. De même, l’action de l’Esprit sur l’âme sera manifestée dans tous les actes de celui qui en a éprouvé le pouvoir salutaire. Quand l’Esprit de Dieu prend possession d’un cœur, la vie est transformée. On met de côté les pensées de péché, on renonce aux mauvaises actions; l’amour, l’humilité et la paix succèdent à la colère, à l’envie, aux querelles. La joie remplace la tristesse, et le visage reflète la lumière céleste. Personne n’aperçoit la main qui soulève le fardeau; personne ne voit la lumière qui descend des parvis célestes. »</a:t>
            </a:r>
            <a:endParaRPr lang="fr-CA" dirty="0"/>
          </a:p>
        </p:txBody>
      </p:sp>
      <p:sp>
        <p:nvSpPr>
          <p:cNvPr id="4" name="Slide Number Placeholder 3"/>
          <p:cNvSpPr>
            <a:spLocks noGrp="1"/>
          </p:cNvSpPr>
          <p:nvPr>
            <p:ph type="sldNum" sz="quarter" idx="10"/>
          </p:nvPr>
        </p:nvSpPr>
        <p:spPr/>
        <p:txBody>
          <a:bodyPr/>
          <a:lstStyle/>
          <a:p>
            <a:fld id="{9259740D-9520-FD40-B84C-712F5BB3D79E}" type="slidenum">
              <a:rPr lang="en-US" smtClean="0"/>
              <a:t>18</a:t>
            </a:fld>
            <a:endParaRPr lang="fr-CA"/>
          </a:p>
        </p:txBody>
      </p:sp>
    </p:spTree>
    <p:extLst>
      <p:ext uri="{BB962C8B-B14F-4D97-AF65-F5344CB8AC3E}">
        <p14:creationId xmlns:p14="http://schemas.microsoft.com/office/powerpoint/2010/main" val="2038442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 La bénédiction est acquise quand une âme capitule devant Dieu. Alors une puissance invisible crée un être nouveau à l’image de Dieu. Des esprits finis ne sauraient comprendre l’œuvre de la rédemption. Il y a là un mystère qui dépasse l’entendement humain; toutefois celui qui a passé de la mort à la vie sait qu’il s’agit d’une divine réalité. Dès ici-bas il nous est donné de connaître la phase initiale de la rédemption, grâce à une expérience personnelle. Les résultats atteignent les âges éternels.</a:t>
            </a:r>
            <a:r>
              <a:rPr lang="fr-CA" sz="1200" noProof="0" dirty="0" smtClean="0"/>
              <a:t> »</a:t>
            </a:r>
            <a:r>
              <a:rPr lang="fr-CA" noProof="0" dirty="0" smtClean="0"/>
              <a:t> (</a:t>
            </a:r>
            <a:r>
              <a:rPr lang="fr-CA" i="1" noProof="0" dirty="0" smtClean="0"/>
              <a:t>Jésus-Christ</a:t>
            </a:r>
            <a:r>
              <a:rPr lang="fr-CA" noProof="0" dirty="0" smtClean="0"/>
              <a:t>, p. 154)</a:t>
            </a:r>
            <a:endParaRPr lang="fr-CA" noProof="0" dirty="0"/>
          </a:p>
        </p:txBody>
      </p:sp>
      <p:sp>
        <p:nvSpPr>
          <p:cNvPr id="4" name="Slide Number Placeholder 3"/>
          <p:cNvSpPr>
            <a:spLocks noGrp="1"/>
          </p:cNvSpPr>
          <p:nvPr>
            <p:ph type="sldNum" sz="quarter" idx="10"/>
          </p:nvPr>
        </p:nvSpPr>
        <p:spPr/>
        <p:txBody>
          <a:bodyPr/>
          <a:lstStyle/>
          <a:p>
            <a:fld id="{9259740D-9520-FD40-B84C-712F5BB3D79E}" type="slidenum">
              <a:rPr lang="en-US" smtClean="0"/>
              <a:t>19</a:t>
            </a:fld>
            <a:endParaRPr lang="fr-CA"/>
          </a:p>
        </p:txBody>
      </p:sp>
    </p:spTree>
    <p:extLst>
      <p:ext uri="{BB962C8B-B14F-4D97-AF65-F5344CB8AC3E}">
        <p14:creationId xmlns:p14="http://schemas.microsoft.com/office/powerpoint/2010/main" val="13028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noProof="0" dirty="0" smtClean="0">
                <a:solidFill>
                  <a:schemeClr val="tx1"/>
                </a:solidFill>
                <a:effectLst/>
                <a:latin typeface="+mn-lt"/>
              </a:rPr>
              <a:t>Introduction</a:t>
            </a:r>
            <a:endParaRPr lang="fr-CA" sz="1200" kern="1200" noProof="0" dirty="0" smtClean="0">
              <a:solidFill>
                <a:schemeClr val="tx1"/>
              </a:solidFill>
              <a:effectLst/>
              <a:latin typeface="+mn-lt"/>
              <a:ea typeface="+mn-ea"/>
              <a:cs typeface="+mn-cs"/>
            </a:endParaRPr>
          </a:p>
          <a:p>
            <a:r>
              <a:rPr lang="fr-CA" sz="1200" b="1" kern="1200" noProof="0" dirty="0" smtClean="0">
                <a:solidFill>
                  <a:schemeClr val="tx1"/>
                </a:solidFill>
                <a:effectLst/>
                <a:latin typeface="+mn-lt"/>
              </a:rPr>
              <a:t> </a:t>
            </a:r>
            <a:endParaRPr lang="fr-CA" sz="1200" kern="1200" noProof="0" dirty="0" smtClean="0">
              <a:solidFill>
                <a:schemeClr val="tx1"/>
              </a:solidFill>
              <a:effectLst/>
              <a:latin typeface="+mn-lt"/>
              <a:ea typeface="+mn-ea"/>
              <a:cs typeface="+mn-cs"/>
            </a:endParaRPr>
          </a:p>
          <a:p>
            <a:r>
              <a:rPr lang="fr-CA" sz="1200" kern="1200" noProof="0" dirty="0" smtClean="0">
                <a:solidFill>
                  <a:schemeClr val="tx1"/>
                </a:solidFill>
                <a:effectLst/>
                <a:latin typeface="+mn-lt"/>
              </a:rPr>
              <a:t>Il ne serait pas surprenant que personne dans cette salle ne s’étiquette comme une personne violente. </a:t>
            </a:r>
            <a:r>
              <a:rPr lang="fr-CA" sz="1200" b="1" kern="1200" noProof="0" dirty="0" smtClean="0">
                <a:solidFill>
                  <a:schemeClr val="tx1"/>
                </a:solidFill>
                <a:effectLst/>
                <a:latin typeface="+mn-lt"/>
              </a:rPr>
              <a:t>La </a:t>
            </a:r>
            <a:r>
              <a:rPr lang="fr-CA" sz="1200" b="1" i="1" kern="1200" noProof="0" dirty="0" smtClean="0">
                <a:solidFill>
                  <a:schemeClr val="tx1"/>
                </a:solidFill>
                <a:effectLst/>
                <a:latin typeface="+mn-lt"/>
              </a:rPr>
              <a:t>violence</a:t>
            </a:r>
            <a:r>
              <a:rPr lang="fr-CA" sz="1200" b="1" kern="1200" noProof="0" dirty="0" smtClean="0">
                <a:solidFill>
                  <a:schemeClr val="tx1"/>
                </a:solidFill>
                <a:effectLst/>
                <a:latin typeface="+mn-lt"/>
              </a:rPr>
              <a:t> est un mot par rapport auquel nous sommes devenus immunisés, car il désigne une chose que les autres font : des gens horribles qui vivent dans des endroits horribles et qui font des choses horribles que nous ne faisons pas.</a:t>
            </a:r>
            <a:r>
              <a:rPr lang="fr-CA" sz="1200" kern="1200" noProof="0" dirty="0" smtClean="0">
                <a:solidFill>
                  <a:schemeClr val="tx1"/>
                </a:solidFill>
                <a:effectLst/>
                <a:latin typeface="+mn-lt"/>
              </a:rPr>
              <a:t> Par contre, lorsque nous prenons conscience du fait qu’être violent signifie simplement maltraiter, nous devons admettre que nous sommes tous enclins à (et jusqu’à un certain point, coupable de) ce péché. </a:t>
            </a:r>
            <a:r>
              <a:rPr lang="fr-CA" sz="1200" b="1" kern="1200" noProof="0" dirty="0" smtClean="0">
                <a:solidFill>
                  <a:schemeClr val="tx1"/>
                </a:solidFill>
                <a:effectLst/>
                <a:latin typeface="+mn-lt"/>
              </a:rPr>
              <a:t>Nous avons tous besoin de la puissance de Dieu pour surmonter notre tendance à nous élever en écrasant les autres.</a:t>
            </a:r>
            <a:r>
              <a:rPr lang="fr-CA" noProof="0" dirty="0" smtClean="0"/>
              <a:t>  </a:t>
            </a: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a:t>
            </a:fld>
            <a:endParaRPr lang="fr-CA"/>
          </a:p>
        </p:txBody>
      </p:sp>
    </p:spTree>
    <p:extLst>
      <p:ext uri="{BB962C8B-B14F-4D97-AF65-F5344CB8AC3E}">
        <p14:creationId xmlns:p14="http://schemas.microsoft.com/office/powerpoint/2010/main" val="120191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Conclusion</a:t>
            </a:r>
          </a:p>
          <a:p>
            <a:endParaRPr lang="fr-CA" dirty="0" smtClean="0"/>
          </a:p>
          <a:p>
            <a:r>
              <a:rPr dirty="0" smtClean="0"/>
              <a:t>Voici quelques promesses de pardon et de victoire à garder à </a:t>
            </a:r>
            <a:r>
              <a:rPr dirty="0" err="1" smtClean="0"/>
              <a:t>l’esprit</a:t>
            </a:r>
            <a:r>
              <a:rPr lang="fr-CA" dirty="0" smtClean="0"/>
              <a:t> </a:t>
            </a:r>
            <a:r>
              <a:rPr dirty="0" smtClean="0"/>
              <a:t>:</a:t>
            </a:r>
            <a:endParaRPr lang="fr-CA" dirty="0"/>
          </a:p>
        </p:txBody>
      </p:sp>
      <p:sp>
        <p:nvSpPr>
          <p:cNvPr id="4" name="Slide Number Placeholder 3"/>
          <p:cNvSpPr>
            <a:spLocks noGrp="1"/>
          </p:cNvSpPr>
          <p:nvPr>
            <p:ph type="sldNum" sz="quarter" idx="10"/>
          </p:nvPr>
        </p:nvSpPr>
        <p:spPr/>
        <p:txBody>
          <a:bodyPr/>
          <a:lstStyle/>
          <a:p>
            <a:fld id="{9259740D-9520-FD40-B84C-712F5BB3D79E}" type="slidenum">
              <a:rPr lang="en-US" smtClean="0"/>
              <a:t>20</a:t>
            </a:fld>
            <a:endParaRPr lang="fr-CA"/>
          </a:p>
        </p:txBody>
      </p:sp>
    </p:spTree>
    <p:extLst>
      <p:ext uri="{BB962C8B-B14F-4D97-AF65-F5344CB8AC3E}">
        <p14:creationId xmlns:p14="http://schemas.microsoft.com/office/powerpoint/2010/main" val="1555232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 Car nous n’avons pas un souverain sacrificateur qui ne puisse compatir à nos faiblesses; au contraire, il a été tenté comme nous en toutes choses, sans commettre de péché. Approchons-nous donc avec assurance du trône de la grâce afin d’obtenir miséricorde et de trouver grâce, pour être secourus dans nos besoins. » (Hébreux 4:15, 16)</a:t>
            </a:r>
          </a:p>
          <a:p>
            <a:r>
              <a:rPr lang="en-US" sz="1200" kern="1200" dirty="0" smtClean="0">
                <a:solidFill>
                  <a:schemeClr val="tx1"/>
                </a:solidFill>
                <a:effectLst/>
                <a:latin typeface="+mn-lt"/>
              </a:rPr>
              <a: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21</a:t>
            </a:fld>
            <a:endParaRPr lang="fr-CA"/>
          </a:p>
        </p:txBody>
      </p:sp>
    </p:spTree>
    <p:extLst>
      <p:ext uri="{BB962C8B-B14F-4D97-AF65-F5344CB8AC3E}">
        <p14:creationId xmlns:p14="http://schemas.microsoft.com/office/powerpoint/2010/main" val="433371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rPr>
              <a:t>« Mes petits enfants, je vous écris ces choses, afin que vous ne péchiez point. Et si quelqu’un a péché, nous avons un avocat auprès du Père, Jésus Christ le juste. » (1 Jean 2:1)</a:t>
            </a:r>
          </a:p>
          <a:p>
            <a:r>
              <a:rPr lang="en-US" sz="1200" kern="1200" dirty="0" smtClean="0">
                <a:solidFill>
                  <a:schemeClr val="tx1"/>
                </a:solidFill>
                <a:effectLst/>
                <a:latin typeface="+mn-lt"/>
              </a:rPr>
              <a: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22</a:t>
            </a:fld>
            <a:endParaRPr lang="fr-CA"/>
          </a:p>
        </p:txBody>
      </p:sp>
    </p:spTree>
    <p:extLst>
      <p:ext uri="{BB962C8B-B14F-4D97-AF65-F5344CB8AC3E}">
        <p14:creationId xmlns:p14="http://schemas.microsoft.com/office/powerpoint/2010/main" val="200494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rPr>
              <a:t>« Si Dieu est pour nous, qui sera contre nous? Lui, qui n’a point épargné son propre Fils, mais qui l’a livré pour nous tous, comment ne nous donnera-t-il pas aussi toutes choses avec lui? ... Car j’ai l’assurance que ni la mort ni la vie, ni les anges ni les dominations, ni les choses présentes ni les choses à venir, ni les puissances, ni la hauteur, ni la profondeur, ni aucune autre créature ne pourra nous séparer de l’amour de Dieu manifesté en Jésus Christ notre Seigneur. » (Romains 8:31-39)</a:t>
            </a:r>
          </a:p>
          <a:p>
            <a:r>
              <a:rPr lang="en-US" sz="1200" kern="1200" dirty="0" smtClean="0">
                <a:solidFill>
                  <a:schemeClr val="tx1"/>
                </a:solidFill>
                <a:effectLst/>
                <a:latin typeface="+mn-lt"/>
              </a:rPr>
              <a: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23</a:t>
            </a:fld>
            <a:endParaRPr lang="fr-CA"/>
          </a:p>
        </p:txBody>
      </p:sp>
    </p:spTree>
    <p:extLst>
      <p:ext uri="{BB962C8B-B14F-4D97-AF65-F5344CB8AC3E}">
        <p14:creationId xmlns:p14="http://schemas.microsoft.com/office/powerpoint/2010/main" val="1820922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Chers amis, regardez Jésus et vivez. Réclamez aujourd’hui les promesses bibliques et réconciliez-vous avec Dieu. La vie chrétienne est bien plus qu’une simple déclaration d’affiliation religieuse, c’est la puissance même de Dieu qui transforme des personnes pécheresses et égoïstes en l’image altruiste de Jésus Christ. Aujourd’hui, j’encourage fortement tous les membres du mouvement du reste de Dieu à sonder leur cœur et à humilier leur âme. </a:t>
            </a:r>
          </a:p>
          <a:p>
            <a:r>
              <a:rPr lang="en-US" sz="1200" kern="1200" dirty="0" smtClean="0">
                <a:solidFill>
                  <a:schemeClr val="tx1"/>
                </a:solidFill>
                <a:effectLst/>
                <a:latin typeface="+mn-lt"/>
              </a:rPr>
              <a:t> </a:t>
            </a:r>
          </a:p>
          <a:p>
            <a:r>
              <a:rPr lang="en-US" sz="1200" kern="1200" dirty="0" smtClean="0">
                <a:solidFill>
                  <a:schemeClr val="tx1"/>
                </a:solidFill>
                <a:effectLst/>
                <a:latin typeface="+mn-lt"/>
              </a:rPr>
              <a:t>Avec David, crions, </a:t>
            </a:r>
            <a:r>
              <a:rPr lang="en-US" sz="1200" b="1" kern="1200" dirty="0" smtClean="0">
                <a:solidFill>
                  <a:schemeClr val="tx1"/>
                </a:solidFill>
                <a:effectLst/>
                <a:latin typeface="+mn-lt"/>
              </a:rPr>
              <a:t>« Sonde-moi, ô Dieu, et connais mon cœur! Éprouve-moi, et connais mes pensées! Regarde si je suis sur une mauvaise voie, et conduis-moi sur la voie de l’éternité! » (Psaume 139:23, 24) </a:t>
            </a:r>
            <a:r>
              <a:rPr lang="en-US" sz="1200" kern="1200" dirty="0" smtClean="0">
                <a:solidFill>
                  <a:schemeClr val="tx1"/>
                </a:solidFill>
                <a:effectLst/>
                <a:latin typeface="+mn-lt"/>
              </a:rPr>
              <a: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24</a:t>
            </a:fld>
            <a:endParaRPr lang="fr-CA"/>
          </a:p>
        </p:txBody>
      </p:sp>
    </p:spTree>
    <p:extLst>
      <p:ext uri="{BB962C8B-B14F-4D97-AF65-F5344CB8AC3E}">
        <p14:creationId xmlns:p14="http://schemas.microsoft.com/office/powerpoint/2010/main" val="135124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kern="1200" noProof="0" dirty="0" smtClean="0">
                <a:solidFill>
                  <a:schemeClr val="tx1"/>
                </a:solidFill>
                <a:effectLst/>
                <a:latin typeface="+mn-lt"/>
              </a:rPr>
              <a:t>Et quand l’Esprit de vérité vous convaincra de vos péchés, ne soyez pas découragés. Courez plutôt vers Jésus, celui qui a fait la promesse suivante : « Si nous confessons nos péchés, il est fidèle et juste pour nous les pardonner, et pour nous purifier de toute iniquité. » (1 Jean 1:9)</a:t>
            </a:r>
          </a:p>
          <a:p>
            <a:r>
              <a:rPr lang="en-US" sz="1200" kern="1200" dirty="0" smtClean="0">
                <a:solidFill>
                  <a:schemeClr val="tx1"/>
                </a:solidFill>
                <a:effectLst/>
                <a:latin typeface="+mn-lt"/>
              </a:rPr>
              <a: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25</a:t>
            </a:fld>
            <a:endParaRPr lang="fr-CA"/>
          </a:p>
        </p:txBody>
      </p:sp>
    </p:spTree>
    <p:extLst>
      <p:ext uri="{BB962C8B-B14F-4D97-AF65-F5344CB8AC3E}">
        <p14:creationId xmlns:p14="http://schemas.microsoft.com/office/powerpoint/2010/main" val="177355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La grande différence entre le caractère de Jésus et celui de Satan, </a:t>
            </a:r>
            <a:r>
              <a:rPr lang="en-US" sz="1200" kern="1200" dirty="0" err="1" smtClean="0">
                <a:solidFill>
                  <a:schemeClr val="tx1"/>
                </a:solidFill>
                <a:effectLst/>
                <a:latin typeface="+mn-lt"/>
              </a:rPr>
              <a:t>c’est</a:t>
            </a:r>
            <a:r>
              <a:rPr lang="en-US" sz="1200" kern="1200" dirty="0" smtClean="0">
                <a:solidFill>
                  <a:schemeClr val="tx1"/>
                </a:solidFill>
                <a:effectLst/>
                <a:latin typeface="+mn-lt"/>
              </a:rPr>
              <a:t> </a:t>
            </a:r>
            <a:r>
              <a:rPr lang="en-US" sz="1200" kern="1200" dirty="0" err="1" smtClean="0">
                <a:solidFill>
                  <a:schemeClr val="tx1"/>
                </a:solidFill>
                <a:effectLst/>
                <a:latin typeface="+mn-lt"/>
              </a:rPr>
              <a:t>l’égo</a:t>
            </a:r>
            <a:r>
              <a:rPr lang="en-US" sz="1200" kern="1200" dirty="0" smtClean="0">
                <a:solidFill>
                  <a:schemeClr val="tx1"/>
                </a:solidFill>
                <a:effectLst/>
                <a:latin typeface="+mn-lt"/>
              </a:rPr>
              <a:t> : Satan est totalement égoïste alors que Christ est totalement altruiste (dépourvu d’égoïsme). </a:t>
            </a:r>
            <a:endParaRPr lang="fr-CA" dirty="0"/>
          </a:p>
        </p:txBody>
      </p:sp>
      <p:sp>
        <p:nvSpPr>
          <p:cNvPr id="4" name="Slide Number Placeholder 3"/>
          <p:cNvSpPr>
            <a:spLocks noGrp="1"/>
          </p:cNvSpPr>
          <p:nvPr>
            <p:ph type="sldNum" sz="quarter" idx="10"/>
          </p:nvPr>
        </p:nvSpPr>
        <p:spPr/>
        <p:txBody>
          <a:bodyPr/>
          <a:lstStyle/>
          <a:p>
            <a:fld id="{9259740D-9520-FD40-B84C-712F5BB3D79E}" type="slidenum">
              <a:rPr lang="en-US" smtClean="0"/>
              <a:t>3</a:t>
            </a:fld>
            <a:endParaRPr lang="fr-CA"/>
          </a:p>
        </p:txBody>
      </p:sp>
    </p:spTree>
    <p:extLst>
      <p:ext uri="{BB962C8B-B14F-4D97-AF65-F5344CB8AC3E}">
        <p14:creationId xmlns:p14="http://schemas.microsoft.com/office/powerpoint/2010/main" val="162662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Et la grande promesse de rédemption en Jésus, c’est la transformation du caractère afin que </a:t>
            </a:r>
            <a:r>
              <a:rPr lang="en-US" sz="1200" b="1" kern="1200" dirty="0" smtClean="0">
                <a:solidFill>
                  <a:schemeClr val="tx1"/>
                </a:solidFill>
                <a:effectLst/>
                <a:latin typeface="+mn-lt"/>
              </a:rPr>
              <a:t>« </a:t>
            </a:r>
            <a:r>
              <a:rPr lang="en-US" sz="1200" b="1" kern="1200" dirty="0" smtClean="0">
                <a:solidFill>
                  <a:schemeClr val="tx1"/>
                </a:solidFill>
                <a:effectLst/>
                <a:latin typeface="+mn-lt"/>
              </a:rPr>
              <a:t>nous </a:t>
            </a:r>
            <a:r>
              <a:rPr lang="en-US" sz="1200" b="1" kern="1200" dirty="0" smtClean="0">
                <a:solidFill>
                  <a:schemeClr val="tx1"/>
                </a:solidFill>
                <a:effectLst/>
                <a:latin typeface="+mn-lt"/>
              </a:rPr>
              <a:t>tous qui, le visage découvert, contemplons comme dans un miroir la gloire du Seigneur, nous sommes transformés en la même image, de gloire en gloire, comme par le Seigneur, </a:t>
            </a:r>
            <a:r>
              <a:rPr lang="en-US" sz="1200" b="1" kern="1200" dirty="0" err="1" smtClean="0">
                <a:solidFill>
                  <a:schemeClr val="tx1"/>
                </a:solidFill>
                <a:effectLst/>
                <a:latin typeface="+mn-lt"/>
              </a:rPr>
              <a:t>l’Esprit</a:t>
            </a:r>
            <a:r>
              <a:rPr lang="en-US" sz="1200" b="1" kern="1200" dirty="0" smtClean="0">
                <a:solidFill>
                  <a:schemeClr val="tx1"/>
                </a:solidFill>
                <a:effectLst/>
                <a:latin typeface="+mn-lt"/>
              </a:rPr>
              <a:t> » (2 Corinthiens 3:18).</a:t>
            </a:r>
          </a:p>
          <a:p>
            <a:r>
              <a:rPr lang="en-US" sz="1200" kern="1200" dirty="0" smtClean="0">
                <a:solidFill>
                  <a:schemeClr val="tx1"/>
                </a:solidFill>
                <a:effectLst/>
                <a:latin typeface="+mn-lt"/>
              </a:rPr>
              <a: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4</a:t>
            </a:fld>
            <a:endParaRPr lang="fr-CA"/>
          </a:p>
        </p:txBody>
      </p:sp>
    </p:spTree>
    <p:extLst>
      <p:ext uri="{BB962C8B-B14F-4D97-AF65-F5344CB8AC3E}">
        <p14:creationId xmlns:p14="http://schemas.microsoft.com/office/powerpoint/2010/main" val="118131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Et c’est sans doute au sein du foyer familial, là où nous </a:t>
            </a:r>
            <a:r>
              <a:rPr lang="en-US" sz="1200" kern="1200" dirty="0" err="1" smtClean="0">
                <a:solidFill>
                  <a:schemeClr val="tx1"/>
                </a:solidFill>
                <a:effectLst/>
                <a:latin typeface="+mn-lt"/>
              </a:rPr>
              <a:t>entretenons</a:t>
            </a:r>
            <a:r>
              <a:rPr lang="en-US" sz="1200" kern="1200" dirty="0" smtClean="0">
                <a:solidFill>
                  <a:schemeClr val="tx1"/>
                </a:solidFill>
                <a:effectLst/>
                <a:latin typeface="+mn-lt"/>
              </a:rPr>
              <a:t> </a:t>
            </a:r>
            <a:r>
              <a:rPr lang="en-US" sz="1200" kern="1200" dirty="0" err="1" smtClean="0">
                <a:solidFill>
                  <a:schemeClr val="tx1"/>
                </a:solidFill>
                <a:effectLst/>
                <a:latin typeface="+mn-lt"/>
              </a:rPr>
              <a:t>nos</a:t>
            </a:r>
            <a:r>
              <a:rPr lang="en-US" sz="1200" kern="1200" dirty="0" smtClean="0">
                <a:solidFill>
                  <a:schemeClr val="tx1"/>
                </a:solidFill>
                <a:effectLst/>
                <a:latin typeface="+mn-lt"/>
              </a:rPr>
              <a:t> </a:t>
            </a:r>
            <a:r>
              <a:rPr lang="en-US" sz="1200" kern="1200" dirty="0" smtClean="0">
                <a:solidFill>
                  <a:schemeClr val="tx1"/>
                </a:solidFill>
                <a:effectLst/>
                <a:latin typeface="+mn-lt"/>
              </a:rPr>
              <a:t>relations les plus intimes, que cette transformation morale est la plus nécessaire. Dans </a:t>
            </a:r>
            <a:r>
              <a:rPr lang="en-US" sz="1200" i="1" kern="1200" dirty="0" smtClean="0">
                <a:solidFill>
                  <a:schemeClr val="tx1"/>
                </a:solidFill>
                <a:effectLst/>
                <a:latin typeface="+mn-lt"/>
              </a:rPr>
              <a:t>Le ministère de la guérison</a:t>
            </a:r>
            <a:r>
              <a:rPr lang="en-US" sz="1200" kern="1200" dirty="0" smtClean="0">
                <a:solidFill>
                  <a:schemeClr val="tx1"/>
                </a:solidFill>
                <a:effectLst/>
                <a:latin typeface="+mn-lt"/>
              </a:rPr>
              <a:t>, p. 295, on nous dit que </a:t>
            </a:r>
            <a:r>
              <a:rPr lang="en-US" sz="1200" b="1" kern="1200" dirty="0" smtClean="0">
                <a:solidFill>
                  <a:schemeClr val="tx1"/>
                </a:solidFill>
                <a:effectLst/>
                <a:latin typeface="+mn-lt"/>
              </a:rPr>
              <a:t>la « restauration et le relèvement de l’humanité commencent par la famille... C’est du cœur que procèdent “les sources de la vie” (Proverbes 4:23)</a:t>
            </a:r>
            <a:r>
              <a:rPr lang="en-US" sz="1200" kern="1200" dirty="0" smtClean="0">
                <a:solidFill>
                  <a:schemeClr val="tx1"/>
                </a:solidFill>
                <a:effectLst/>
                <a:latin typeface="+mn-lt"/>
              </a:rPr>
              <a:t>, et le cœur de la société, de l’Église ou de la nation, c’est la famille. Le bienêtre de la société, les progrès de l’Église, la prospérité de l’État dépendent des influences familiales. » De même, dans </a:t>
            </a:r>
            <a:r>
              <a:rPr lang="en-US" sz="1200" i="1" kern="1200" dirty="0" smtClean="0">
                <a:solidFill>
                  <a:schemeClr val="tx1"/>
                </a:solidFill>
                <a:effectLst/>
                <a:latin typeface="+mn-lt"/>
              </a:rPr>
              <a:t>Le foyer chrétien</a:t>
            </a:r>
            <a:r>
              <a:rPr lang="en-US" sz="1200" kern="1200" dirty="0" smtClean="0">
                <a:solidFill>
                  <a:schemeClr val="tx1"/>
                </a:solidFill>
                <a:effectLst/>
                <a:latin typeface="+mn-lt"/>
              </a:rPr>
              <a:t>, à la p. 306, il est écrit, « Pour que la religion ait une influence sur la société, elle doit d’abord en avoir une dans la famille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5</a:t>
            </a:fld>
            <a:endParaRPr lang="fr-CA"/>
          </a:p>
        </p:txBody>
      </p:sp>
    </p:spTree>
    <p:extLst>
      <p:ext uri="{BB962C8B-B14F-4D97-AF65-F5344CB8AC3E}">
        <p14:creationId xmlns:p14="http://schemas.microsoft.com/office/powerpoint/2010/main" val="196681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Quand Dieu a créé l’humanité à son image, il a créé un homme et une femme, les liant en les faisant devenir « une seule chaire » (Genèse 2:24). </a:t>
            </a:r>
          </a:p>
          <a:p>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rPr>
              <a:t>Ainsi, </a:t>
            </a:r>
            <a:r>
              <a:rPr lang="en-US" sz="1200" b="1" kern="1200" dirty="0" smtClean="0">
                <a:solidFill>
                  <a:schemeClr val="tx1"/>
                </a:solidFill>
                <a:effectLst/>
                <a:latin typeface="+mn-lt"/>
              </a:rPr>
              <a:t>Dieu voulait que la relation maritale reflète la symbiose sans égo de la Trinité, une réciprocité d’affection mutuelle et de don de soi.</a:t>
            </a:r>
            <a:r>
              <a:rPr lang="en-US" sz="1200" kern="1200" dirty="0" smtClean="0">
                <a:solidFill>
                  <a:schemeClr val="tx1"/>
                </a:solidFill>
                <a:effectLst/>
                <a:latin typeface="+mn-lt"/>
              </a:rPr>
              <a:t> Et même lorsque le péché s’est immiscé dans la vie humaine, Dieu a démontré son caractère altruiste d’amour en donnant « son fils unique », un fils qui, d’après l’apôtre Paul, « m’a aimé et... s’est livré lui-même pour moi » (Jean 3:16 et Galates 2:20).</a:t>
            </a:r>
          </a:p>
          <a:p>
            <a:r>
              <a:rPr lang="en-US" sz="1200" kern="1200" dirty="0" smtClean="0">
                <a:solidFill>
                  <a:schemeClr val="tx1"/>
                </a:solidFill>
                <a:effectLst/>
                <a:latin typeface="+mn-lt"/>
              </a:rPr>
              <a: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6</a:t>
            </a:fld>
            <a:endParaRPr lang="fr-CA"/>
          </a:p>
        </p:txBody>
      </p:sp>
    </p:spTree>
    <p:extLst>
      <p:ext uri="{BB962C8B-B14F-4D97-AF65-F5344CB8AC3E}">
        <p14:creationId xmlns:p14="http://schemas.microsoft.com/office/powerpoint/2010/main" val="22923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Inspiré par le Saint-Esprit, le même Paul a demandé ceci à tous les </a:t>
            </a:r>
            <a:r>
              <a:rPr lang="en-US" sz="1200" kern="1200" dirty="0" err="1" smtClean="0">
                <a:solidFill>
                  <a:schemeClr val="tx1"/>
                </a:solidFill>
                <a:effectLst/>
                <a:latin typeface="+mn-lt"/>
              </a:rPr>
              <a:t>croyants</a:t>
            </a:r>
            <a:r>
              <a:rPr lang="en-US" sz="1200" kern="1200" dirty="0" smtClean="0">
                <a:solidFill>
                  <a:schemeClr val="tx1"/>
                </a:solidFill>
                <a:effectLst/>
                <a:latin typeface="+mn-lt"/>
              </a:rPr>
              <a:t> : </a:t>
            </a:r>
            <a:r>
              <a:rPr lang="en-US" sz="1200" b="1" kern="1200" dirty="0" smtClean="0">
                <a:solidFill>
                  <a:schemeClr val="tx1"/>
                </a:solidFill>
                <a:effectLst/>
                <a:latin typeface="+mn-lt"/>
              </a:rPr>
              <a:t>« Ne faites rien par esprit de parti ou par vaine gloire, mais que l’humilité vous fasse regarder les autres comme étant au-dessus de vous-mêmes »</a:t>
            </a:r>
            <a:r>
              <a:rPr lang="en-US" sz="1200" kern="1200" dirty="0" smtClean="0">
                <a:solidFill>
                  <a:schemeClr val="tx1"/>
                </a:solidFill>
                <a:effectLst/>
                <a:latin typeface="+mn-lt"/>
              </a:rPr>
              <a:t> (Philippiens 2:3). En plus, en faisant directement référence à l’époque à laquelle nous vivons, Paul nous a avertis que « dans les derniers jours, il y aura des temps difficiles. Car les hommes seront égoïstes » d’un égoïsme qui se manifeste par une litanie de comportements mauvais et </a:t>
            </a:r>
            <a:r>
              <a:rPr lang="en-US" sz="1200" kern="1200" dirty="0" err="1" smtClean="0">
                <a:solidFill>
                  <a:schemeClr val="tx1"/>
                </a:solidFill>
                <a:effectLst/>
                <a:latin typeface="+mn-lt"/>
              </a:rPr>
              <a:t>violents</a:t>
            </a:r>
            <a:r>
              <a:rPr lang="en-US" sz="1200" kern="1200" dirty="0" smtClean="0">
                <a:solidFill>
                  <a:schemeClr val="tx1"/>
                </a:solidFill>
                <a:effectLst/>
                <a:latin typeface="+mn-lt"/>
              </a:rPr>
              <a:t> : « amis de l’argent, fanfarons, hautains, blasphémateurs, rebelles à leurs parents, ingrats, irréligieux, insensibles, déloyaux, calomniateurs, intempérants, cruels, ennemis des gens de bien, traîtres, emportés, enflés d’orgueil, aimant le plaisir plus que Dieu ». Et le plus troublant dans tout cela? Il conclut en disant que ces comportements seraient ceux de personnes « ayant l’apparence de la piété, mais reniant ce qui en fait la force » (2 Timothée 3:1-5). </a:t>
            </a:r>
          </a:p>
          <a:p>
            <a:r>
              <a:rPr lang="en-US" sz="1200" kern="1200" dirty="0" smtClean="0">
                <a:solidFill>
                  <a:schemeClr val="tx1"/>
                </a:solidFill>
                <a:effectLst/>
                <a:latin typeface="+mn-lt"/>
              </a:rPr>
              <a:t> </a:t>
            </a:r>
          </a:p>
          <a:p>
            <a:r>
              <a:rPr lang="en-US" sz="1200" kern="1200" dirty="0" smtClean="0">
                <a:solidFill>
                  <a:schemeClr val="tx1"/>
                </a:solidFill>
                <a:effectLst/>
                <a:latin typeface="+mn-lt"/>
              </a:rPr>
              <a:t>Si nous comparons la mise en garde de Paul à l’état de la société d’aujourd’hui, nous devons reconnaître la justesse accablante de sa prévision prophétique.</a:t>
            </a:r>
            <a:r>
              <a:rPr dirty="0" smtClean="0"/>
              <a:t> </a:t>
            </a:r>
            <a:endParaRPr lang="fr-CA" dirty="0"/>
          </a:p>
        </p:txBody>
      </p:sp>
      <p:sp>
        <p:nvSpPr>
          <p:cNvPr id="4" name="Slide Number Placeholder 3"/>
          <p:cNvSpPr>
            <a:spLocks noGrp="1"/>
          </p:cNvSpPr>
          <p:nvPr>
            <p:ph type="sldNum" sz="quarter" idx="10"/>
          </p:nvPr>
        </p:nvSpPr>
        <p:spPr/>
        <p:txBody>
          <a:bodyPr/>
          <a:lstStyle/>
          <a:p>
            <a:fld id="{9259740D-9520-FD40-B84C-712F5BB3D79E}" type="slidenum">
              <a:rPr lang="en-US" smtClean="0"/>
              <a:t>7</a:t>
            </a:fld>
            <a:endParaRPr lang="fr-CA"/>
          </a:p>
        </p:txBody>
      </p:sp>
    </p:spTree>
    <p:extLst>
      <p:ext uri="{BB962C8B-B14F-4D97-AF65-F5344CB8AC3E}">
        <p14:creationId xmlns:p14="http://schemas.microsoft.com/office/powerpoint/2010/main" val="52362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À l’intérieur même des églises chrétiennes et </a:t>
            </a:r>
            <a:r>
              <a:rPr lang="en-US" sz="1200" b="1" kern="1200" dirty="0" smtClean="0">
                <a:solidFill>
                  <a:schemeClr val="tx1"/>
                </a:solidFill>
                <a:effectLst/>
                <a:latin typeface="+mn-lt"/>
              </a:rPr>
              <a:t>de notre propre mouvement adventiste, nous voyons des choses qui révèlent que le mépris égoïste et violent envers nos proches est bien trop répandu. Par la grâce indulgente et habilitante de Dieu, il faut y mettre un terme.</a:t>
            </a:r>
            <a:r>
              <a:rPr lang="en-US" sz="1200" kern="1200" dirty="0" smtClean="0">
                <a:solidFill>
                  <a:schemeClr val="tx1"/>
                </a:solidFill>
                <a:effectLst/>
                <a:latin typeface="+mn-lt"/>
              </a:rPr>
              <a: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8</a:t>
            </a:fld>
            <a:endParaRPr lang="fr-CA"/>
          </a:p>
        </p:txBody>
      </p:sp>
    </p:spTree>
    <p:extLst>
      <p:ext uri="{BB962C8B-B14F-4D97-AF65-F5344CB8AC3E}">
        <p14:creationId xmlns:p14="http://schemas.microsoft.com/office/powerpoint/2010/main" val="82406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rPr>
              <a:t>Une vraie relation d’amour</a:t>
            </a:r>
            <a:endParaRPr lang="fr-CA"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rPr>
              <a:t>Les mauvais traitements comme la violence physique et l’agression sexuelle sont effectivement des violations évidentes et odieuses de la loi d’amour désintéressé de Dieu. Par contre, si nous abordions exclusivement de tels péchés répréhensibles, nous risquerions, par inadvertance, de laisser passer presque inaperçu les formes de violence plus répandues, même dans nos foyers chrétiens. La </a:t>
            </a:r>
            <a:r>
              <a:rPr lang="en-US" sz="1200" b="1" kern="1200" dirty="0" smtClean="0">
                <a:solidFill>
                  <a:schemeClr val="tx1"/>
                </a:solidFill>
                <a:effectLst/>
                <a:latin typeface="+mn-lt"/>
              </a:rPr>
              <a:t>propension à maltraiter ceux que nous devons, par alliance et contrat, chérir et élever est une tendance que tous</a:t>
            </a:r>
            <a:r>
              <a:rPr lang="en-US" sz="1200" kern="1200" dirty="0" smtClean="0">
                <a:solidFill>
                  <a:schemeClr val="tx1"/>
                </a:solidFill>
                <a:effectLst/>
                <a:latin typeface="+mn-lt"/>
              </a:rPr>
              <a:t> les fils et les filles de nos premiers parents déchus </a:t>
            </a:r>
            <a:r>
              <a:rPr lang="en-US" sz="1200" b="1" kern="1200" dirty="0" smtClean="0">
                <a:solidFill>
                  <a:schemeClr val="tx1"/>
                </a:solidFill>
                <a:effectLst/>
                <a:latin typeface="+mn-lt"/>
              </a:rPr>
              <a:t>doivent surmonter par la grâce régénératrice que seul Jésus Christ peut offrir.</a:t>
            </a:r>
            <a:r>
              <a:rPr lang="en-US" sz="1200" kern="1200" dirty="0" smtClean="0">
                <a:solidFill>
                  <a:schemeClr val="tx1"/>
                </a:solidFill>
                <a:effectLst/>
                <a:latin typeface="+mn-lt"/>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9</a:t>
            </a:fld>
            <a:endParaRPr lang="fr-CA"/>
          </a:p>
        </p:txBody>
      </p:sp>
    </p:spTree>
    <p:extLst>
      <p:ext uri="{BB962C8B-B14F-4D97-AF65-F5344CB8AC3E}">
        <p14:creationId xmlns:p14="http://schemas.microsoft.com/office/powerpoint/2010/main" val="136628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536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474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668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720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566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720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144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456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580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317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62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86B75A-687E-405C-8A0B-8D00578BA2C3}" type="datetimeFigureOut">
              <a:rPr lang="en-US" smtClean="0"/>
              <a:pPr/>
              <a:t>5/19/2016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03270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110142" cy="6858000"/>
          </a:xfrm>
          <a:prstGeom prst="rect">
            <a:avLst/>
          </a:prstGeom>
        </p:spPr>
      </p:pic>
      <p:sp>
        <p:nvSpPr>
          <p:cNvPr id="2" name="Title 1"/>
          <p:cNvSpPr>
            <a:spLocks noGrp="1"/>
          </p:cNvSpPr>
          <p:nvPr>
            <p:ph type="ctrTitle"/>
          </p:nvPr>
        </p:nvSpPr>
        <p:spPr>
          <a:xfrm>
            <a:off x="1187604" y="1836039"/>
            <a:ext cx="6858000" cy="2387600"/>
          </a:xfrm>
        </p:spPr>
        <p:txBody>
          <a:bodyPr>
            <a:normAutofit fontScale="90000"/>
          </a:bodyPr>
          <a:lstStyle/>
          <a:p>
            <a:pPr algn="ctr"/>
            <a:r>
              <a:rPr lang="en-US" b="1" dirty="0">
                <a:solidFill>
                  <a:schemeClr val="bg1"/>
                </a:solidFill>
                <a:latin typeface="Abadi MT Condensed Light" charset="0"/>
              </a:rPr>
              <a:t>APPRENDRE </a:t>
            </a:r>
            <a:r>
              <a:rPr lang="en-US" b="1" dirty="0" smtClean="0">
                <a:solidFill>
                  <a:schemeClr val="bg1"/>
                </a:solidFill>
                <a:latin typeface="Abadi MT Condensed Light" charset="0"/>
              </a:rPr>
              <a:t/>
            </a:r>
            <a:br>
              <a:rPr lang="en-US" b="1" dirty="0" smtClean="0">
                <a:solidFill>
                  <a:schemeClr val="bg1"/>
                </a:solidFill>
                <a:latin typeface="Abadi MT Condensed Light" charset="0"/>
              </a:rPr>
            </a:br>
            <a:r>
              <a:rPr lang="en-US" b="1" i="1" dirty="0" smtClean="0">
                <a:latin typeface="Palatino Linotype" charset="0"/>
              </a:rPr>
              <a:t>à</a:t>
            </a:r>
            <a:r>
              <a:rPr dirty="0" smtClean="0"/>
              <a:t> </a:t>
            </a:r>
            <a:r>
              <a:rPr lang="en-US" b="1" dirty="0" smtClean="0">
                <a:latin typeface="Abadi MT Condensed Light" charset="0"/>
              </a:rPr>
              <a:t>AIMER</a:t>
            </a:r>
            <a:r>
              <a:rPr dirty="0"/>
              <a:t/>
            </a:r>
            <a:br>
              <a:rPr dirty="0"/>
            </a:br>
            <a:r>
              <a:rPr dirty="0" smtClean="0"/>
              <a:t> </a:t>
            </a:r>
            <a:r>
              <a:rPr lang="en-US" b="1" i="1" dirty="0" smtClean="0">
                <a:solidFill>
                  <a:schemeClr val="bg1"/>
                </a:solidFill>
                <a:latin typeface="Palatino Linotype" charset="0"/>
              </a:rPr>
              <a:t>comme </a:t>
            </a:r>
            <a:r>
              <a:rPr lang="en-US" b="1" dirty="0">
                <a:latin typeface="Abadi MT Condensed Light" charset="0"/>
              </a:rPr>
              <a:t>LUI</a:t>
            </a:r>
            <a:r>
              <a:rPr dirty="0"/>
              <a:t/>
            </a:r>
            <a:br>
              <a:rPr dirty="0"/>
            </a:br>
            <a:r>
              <a:rPr lang="en-US" sz="1600" dirty="0" smtClean="0">
                <a:latin typeface="Abadi MT Condensed Light" charset="0"/>
              </a:rPr>
              <a:t>par Nancy Wilson</a:t>
            </a:r>
            <a:r>
              <a:rPr dirty="0"/>
              <a:t/>
            </a:r>
            <a:br>
              <a:rPr dirty="0"/>
            </a:br>
            <a:r>
              <a:rPr lang="en-US" dirty="0">
                <a:latin typeface="Abadi MT Condensed Light" charset="0"/>
              </a:rPr>
              <a:t> </a:t>
            </a:r>
            <a:r>
              <a:rPr dirty="0"/>
              <a:t/>
            </a:r>
            <a:br>
              <a:rPr dirty="0"/>
            </a:br>
            <a:endParaRPr lang="fr-CA" dirty="0">
              <a:latin typeface="Abadi MT Condensed Light" charset="0"/>
              <a:ea typeface="Abadi MT Condensed Light" charset="0"/>
              <a:cs typeface="Abadi MT Condensed Light" charset="0"/>
            </a:endParaRPr>
          </a:p>
        </p:txBody>
      </p:sp>
      <p:sp>
        <p:nvSpPr>
          <p:cNvPr id="3" name="Subtitle 2"/>
          <p:cNvSpPr>
            <a:spLocks noGrp="1"/>
          </p:cNvSpPr>
          <p:nvPr>
            <p:ph type="subTitle" idx="1"/>
          </p:nvPr>
        </p:nvSpPr>
        <p:spPr>
          <a:xfrm>
            <a:off x="1432928" y="5823371"/>
            <a:ext cx="6858000" cy="917146"/>
          </a:xfrm>
        </p:spPr>
        <p:txBody>
          <a:bodyPr>
            <a:normAutofit/>
          </a:bodyPr>
          <a:lstStyle/>
          <a:p>
            <a:r>
              <a:rPr lang="en-US" sz="1600" dirty="0" smtClean="0">
                <a:solidFill>
                  <a:schemeClr val="bg1"/>
                </a:solidFill>
                <a:latin typeface="Abadi MT Condensed Light" charset="0"/>
              </a:rPr>
              <a:t>Conférence Générale des adventistes du 7</a:t>
            </a:r>
            <a:r>
              <a:rPr lang="en-US" sz="1600" baseline="30000" dirty="0" smtClean="0">
                <a:solidFill>
                  <a:schemeClr val="bg1"/>
                </a:solidFill>
                <a:latin typeface="Abadi MT Condensed Light" charset="0"/>
              </a:rPr>
              <a:t>e</a:t>
            </a:r>
            <a:r>
              <a:rPr lang="en-US" sz="1600" dirty="0" smtClean="0">
                <a:solidFill>
                  <a:schemeClr val="bg1"/>
                </a:solidFill>
                <a:latin typeface="Abadi MT Condensed Light" charset="0"/>
              </a:rPr>
              <a:t> jour</a:t>
            </a:r>
          </a:p>
          <a:p>
            <a:r>
              <a:rPr lang="en-US" sz="1600" b="1" dirty="0" smtClean="0">
                <a:solidFill>
                  <a:schemeClr val="bg1"/>
                </a:solidFill>
                <a:latin typeface="Abadi MT Condensed Light" charset="0"/>
              </a:rPr>
              <a:t>MINISTÈRE DES FEMMES</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906191" y="4767600"/>
            <a:ext cx="1664335" cy="445135"/>
          </a:xfrm>
          <a:prstGeom prst="rect">
            <a:avLst/>
          </a:prstGeom>
        </p:spPr>
      </p:pic>
      <p:pic>
        <p:nvPicPr>
          <p:cNvPr id="6" name="Picture 6" descr="WMLOGO-small"/>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12270" y="5999355"/>
            <a:ext cx="543479" cy="415535"/>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Tree>
    <p:extLst>
      <p:ext uri="{BB962C8B-B14F-4D97-AF65-F5344CB8AC3E}">
        <p14:creationId xmlns:p14="http://schemas.microsoft.com/office/powerpoint/2010/main" val="1982971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Une vraie relation d’amour</a:t>
            </a:r>
            <a:endParaRPr lang="fr-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110142" cy="6858000"/>
          </a:xfrm>
          <a:prstGeom prst="rect">
            <a:avLst/>
          </a:prstGeom>
        </p:spPr>
      </p:pic>
      <p:sp>
        <p:nvSpPr>
          <p:cNvPr id="3" name="Content Placeholder 2"/>
          <p:cNvSpPr>
            <a:spLocks noGrp="1"/>
          </p:cNvSpPr>
          <p:nvPr>
            <p:ph idx="1"/>
          </p:nvPr>
        </p:nvSpPr>
        <p:spPr>
          <a:xfrm>
            <a:off x="628649" y="2048648"/>
            <a:ext cx="8069301" cy="4295002"/>
          </a:xfrm>
        </p:spPr>
        <p:txBody>
          <a:bodyPr>
            <a:noAutofit/>
          </a:bodyPr>
          <a:lstStyle/>
          <a:p>
            <a:pPr marL="0" indent="0" algn="ctr">
              <a:buNone/>
            </a:pPr>
            <a:r>
              <a:rPr lang="en-US" sz="2800" dirty="0"/>
              <a:t>« Maris, aimez vos femmes, comme Christ a aimé l’Église, et s’est livré lui-même pour elle, afin de la sanctifier par la parole, après l’avoir purifiée par le baptême d’eau, afin de faire paraître devant lui cette Église glorieuse, sans tache, ni ride, ni rien de semblable, mais sainte et irrépréhensible. C’est ainsi que les maris doivent aimer leurs femmes comme leurs propres corps. Celui qui aime sa femme s’aime lui-même. Car jamais personne n’a haï sa propre chair; mais il la nourrit et en prend soin, comme Christ le fait pour l’Église. »</a:t>
            </a:r>
            <a:endParaRPr lang="fr-CA" sz="2400" dirty="0"/>
          </a:p>
        </p:txBody>
      </p:sp>
      <p:sp>
        <p:nvSpPr>
          <p:cNvPr id="5" name="TextBox 4"/>
          <p:cNvSpPr txBox="1"/>
          <p:nvPr/>
        </p:nvSpPr>
        <p:spPr>
          <a:xfrm>
            <a:off x="457199" y="1211132"/>
            <a:ext cx="7886700" cy="646331"/>
          </a:xfrm>
          <a:prstGeom prst="rect">
            <a:avLst/>
          </a:prstGeom>
          <a:noFill/>
        </p:spPr>
        <p:txBody>
          <a:bodyPr wrap="square" rtlCol="0">
            <a:spAutoFit/>
          </a:bodyPr>
          <a:lstStyle/>
          <a:p>
            <a:r>
              <a:rPr lang="en-US" sz="3600" b="1" dirty="0" smtClean="0">
                <a:solidFill>
                  <a:schemeClr val="bg1"/>
                </a:solidFill>
                <a:latin typeface="+mj-lt"/>
              </a:rPr>
              <a:t>ÉPHÉSIENS 5:25-29</a:t>
            </a:r>
            <a:endParaRPr lang="fr-CA" sz="3600" b="1" dirty="0">
              <a:solidFill>
                <a:schemeClr val="bg1"/>
              </a:solidFill>
              <a:latin typeface="+mj-lt"/>
            </a:endParaRPr>
          </a:p>
        </p:txBody>
      </p:sp>
    </p:spTree>
    <p:extLst>
      <p:ext uri="{BB962C8B-B14F-4D97-AF65-F5344CB8AC3E}">
        <p14:creationId xmlns:p14="http://schemas.microsoft.com/office/powerpoint/2010/main" val="111614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a:spLocks noGrp="1"/>
          </p:cNvSpPr>
          <p:nvPr>
            <p:ph idx="1"/>
          </p:nvPr>
        </p:nvSpPr>
        <p:spPr>
          <a:xfrm>
            <a:off x="283195" y="2223275"/>
            <a:ext cx="8408018" cy="4348976"/>
          </a:xfrm>
        </p:spPr>
        <p:txBody>
          <a:bodyPr>
            <a:noAutofit/>
          </a:bodyPr>
          <a:lstStyle/>
          <a:p>
            <a:pPr marL="0" indent="0">
              <a:lnSpc>
                <a:spcPct val="100000"/>
              </a:lnSpc>
              <a:buNone/>
            </a:pPr>
            <a:endParaRPr lang="fr-CA" sz="1200" dirty="0"/>
          </a:p>
          <a:p>
            <a:pPr marL="0" indent="0" algn="ctr">
              <a:lnSpc>
                <a:spcPct val="100000"/>
              </a:lnSpc>
              <a:buNone/>
            </a:pPr>
            <a:r>
              <a:rPr lang="en-US" sz="2800" dirty="0" smtClean="0"/>
              <a:t>« Que les maris étudient les paroles du Christ, non pas pour savoir à quel point leur femme doit leur être soumise, mais pour découvrir comment avoir les pensées de Jésus, comment devenir purs, raffinés et prêts à être les seigneurs de leur foyer. Toutes les passions mauvaises doivent être surmontées, et l’amour que Christ a exprimé envers son Église doit être représenté dans le cercle familial. Les maris qui le sont en actes et en vérité feront tout pour assurer la paix. »</a:t>
            </a:r>
            <a:endParaRPr lang="fr-CA" sz="2800" dirty="0"/>
          </a:p>
        </p:txBody>
      </p:sp>
    </p:spTree>
    <p:extLst>
      <p:ext uri="{BB962C8B-B14F-4D97-AF65-F5344CB8AC3E}">
        <p14:creationId xmlns:p14="http://schemas.microsoft.com/office/powerpoint/2010/main" val="65033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83685" y="2962698"/>
            <a:ext cx="8176630" cy="2568305"/>
          </a:xfrm>
        </p:spPr>
        <p:txBody>
          <a:bodyPr>
            <a:noAutofit/>
          </a:bodyPr>
          <a:lstStyle/>
          <a:p>
            <a:pPr marL="0" indent="0" algn="ctr">
              <a:lnSpc>
                <a:spcPct val="100000"/>
              </a:lnSpc>
              <a:buNone/>
            </a:pPr>
            <a:r>
              <a:rPr lang="en-US" sz="2800" dirty="0" smtClean="0">
                <a:solidFill>
                  <a:srgbClr val="002060"/>
                </a:solidFill>
              </a:rPr>
              <a:t>« Le fruit de l’amour chrétien sera visible</a:t>
            </a:r>
          </a:p>
          <a:p>
            <a:pPr marL="0" indent="0" algn="ctr">
              <a:lnSpc>
                <a:spcPct val="100000"/>
              </a:lnSpc>
              <a:buNone/>
            </a:pPr>
            <a:r>
              <a:rPr lang="en-US" sz="2800" dirty="0" smtClean="0">
                <a:solidFill>
                  <a:srgbClr val="002060"/>
                </a:solidFill>
              </a:rPr>
              <a:t>dans la </a:t>
            </a:r>
            <a:r>
              <a:rPr lang="en-US" sz="2800" b="1" dirty="0" smtClean="0">
                <a:solidFill>
                  <a:srgbClr val="002060"/>
                </a:solidFill>
              </a:rPr>
              <a:t>courtoisie</a:t>
            </a:r>
            <a:r>
              <a:rPr lang="en-US" sz="2800" dirty="0" smtClean="0">
                <a:solidFill>
                  <a:srgbClr val="002060"/>
                </a:solidFill>
              </a:rPr>
              <a:t> et</a:t>
            </a:r>
          </a:p>
          <a:p>
            <a:pPr marL="0" indent="0" algn="ctr">
              <a:lnSpc>
                <a:spcPct val="100000"/>
              </a:lnSpc>
              <a:buNone/>
            </a:pPr>
            <a:r>
              <a:rPr lang="en-US" sz="2800" dirty="0" smtClean="0">
                <a:solidFill>
                  <a:srgbClr val="002060"/>
                </a:solidFill>
              </a:rPr>
              <a:t>dans </a:t>
            </a:r>
            <a:r>
              <a:rPr lang="en-US" sz="2800" b="1" dirty="0" smtClean="0">
                <a:solidFill>
                  <a:srgbClr val="002060"/>
                </a:solidFill>
              </a:rPr>
              <a:t>l’affection sainte et tendre</a:t>
            </a:r>
          </a:p>
          <a:p>
            <a:pPr marL="0" indent="0" algn="ctr">
              <a:lnSpc>
                <a:spcPct val="100000"/>
              </a:lnSpc>
              <a:buNone/>
            </a:pPr>
            <a:r>
              <a:rPr lang="en-US" sz="2800" dirty="0" smtClean="0">
                <a:solidFill>
                  <a:srgbClr val="002060"/>
                </a:solidFill>
              </a:rPr>
              <a:t>manifestées dans la maison. »</a:t>
            </a:r>
          </a:p>
          <a:p>
            <a:pPr marL="0" indent="0" algn="ctr">
              <a:buNone/>
            </a:pPr>
            <a:r>
              <a:rPr lang="en-US" sz="2000" i="1" dirty="0" smtClean="0">
                <a:solidFill>
                  <a:srgbClr val="002060"/>
                </a:solidFill>
              </a:rPr>
              <a:t>Manuscript Releases, Vol.21, p. 217</a:t>
            </a:r>
            <a:endParaRPr lang="fr-CA" sz="2000" dirty="0">
              <a:solidFill>
                <a:srgbClr val="002060"/>
              </a:solidFill>
            </a:endParaRPr>
          </a:p>
          <a:p>
            <a:pPr marL="0" indent="0">
              <a:buNone/>
            </a:pPr>
            <a:endParaRPr lang="fr-CA" sz="2800" dirty="0" smtClean="0">
              <a:solidFill>
                <a:srgbClr val="002060"/>
              </a:solidFill>
            </a:endParaRPr>
          </a:p>
        </p:txBody>
      </p:sp>
    </p:spTree>
    <p:extLst>
      <p:ext uri="{BB962C8B-B14F-4D97-AF65-F5344CB8AC3E}">
        <p14:creationId xmlns:p14="http://schemas.microsoft.com/office/powerpoint/2010/main" val="134850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400300"/>
            <a:ext cx="7886700" cy="2992218"/>
          </a:xfrm>
        </p:spPr>
        <p:txBody>
          <a:bodyPr>
            <a:normAutofit/>
          </a:bodyPr>
          <a:lstStyle/>
          <a:p>
            <a:pPr marL="0" indent="0" algn="ctr">
              <a:buNone/>
            </a:pPr>
            <a:r>
              <a:rPr lang="en-US" sz="3200" b="1" dirty="0" smtClean="0">
                <a:solidFill>
                  <a:srgbClr val="002060"/>
                </a:solidFill>
              </a:rPr>
              <a:t>. </a:t>
            </a:r>
            <a:endParaRPr lang="fr-CA" sz="2800" b="1" dirty="0">
              <a:solidFill>
                <a:srgbClr val="002060"/>
              </a:solidFill>
            </a:endParaRPr>
          </a:p>
        </p:txBody>
      </p:sp>
      <p:sp>
        <p:nvSpPr>
          <p:cNvPr id="5" name="Rectangle 4"/>
          <p:cNvSpPr/>
          <p:nvPr/>
        </p:nvSpPr>
        <p:spPr>
          <a:xfrm>
            <a:off x="165253" y="2324723"/>
            <a:ext cx="8300669" cy="2985433"/>
          </a:xfrm>
          <a:prstGeom prst="rect">
            <a:avLst/>
          </a:prstGeom>
        </p:spPr>
        <p:txBody>
          <a:bodyPr wrap="square">
            <a:spAutoFit/>
          </a:bodyPr>
          <a:lstStyle/>
          <a:p>
            <a:pPr algn="ctr"/>
            <a:r>
              <a:rPr dirty="0" smtClean="0"/>
              <a:t> </a:t>
            </a:r>
            <a:r>
              <a:rPr lang="fr-CA" sz="3200" dirty="0" smtClean="0"/>
              <a:t>« Lorsqu’un homme est autoritaire,</a:t>
            </a:r>
          </a:p>
          <a:p>
            <a:pPr algn="ctr"/>
            <a:r>
              <a:rPr lang="fr-CA" sz="3200" dirty="0" smtClean="0"/>
              <a:t>sa femme regrette sa </a:t>
            </a:r>
          </a:p>
          <a:p>
            <a:pPr algn="ctr"/>
            <a:r>
              <a:rPr lang="fr-CA" sz="3200" dirty="0" smtClean="0"/>
              <a:t>relation maritale avec lui, mais</a:t>
            </a:r>
          </a:p>
          <a:p>
            <a:pPr algn="ctr"/>
            <a:r>
              <a:rPr lang="fr-CA" sz="3200" dirty="0" smtClean="0"/>
              <a:t>quand la vie conjugale est ce qu’elle devrait être,</a:t>
            </a:r>
          </a:p>
          <a:p>
            <a:pPr algn="ctr"/>
            <a:r>
              <a:rPr lang="fr-CA" sz="3200" dirty="0" smtClean="0"/>
              <a:t>elle représente la vie au ciel. »</a:t>
            </a:r>
          </a:p>
          <a:p>
            <a:pPr algn="ctr"/>
            <a:r>
              <a:rPr lang="fr-CA" sz="2800" i="1" dirty="0" err="1" smtClean="0"/>
              <a:t>Manuscript</a:t>
            </a:r>
            <a:r>
              <a:rPr lang="fr-CA" sz="2800" i="1" dirty="0" smtClean="0"/>
              <a:t> Releases</a:t>
            </a:r>
            <a:r>
              <a:rPr lang="fr-CA" sz="2800" dirty="0" smtClean="0"/>
              <a:t>, Vol.21, p. 217</a:t>
            </a:r>
            <a:endParaRPr lang="fr-CA" sz="2800" dirty="0"/>
          </a:p>
        </p:txBody>
      </p:sp>
    </p:spTree>
    <p:extLst>
      <p:ext uri="{BB962C8B-B14F-4D97-AF65-F5344CB8AC3E}">
        <p14:creationId xmlns:p14="http://schemas.microsoft.com/office/powerpoint/2010/main" val="97794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529499" y="2383181"/>
            <a:ext cx="7886700" cy="4017616"/>
          </a:xfrm>
        </p:spPr>
        <p:txBody>
          <a:bodyPr>
            <a:normAutofit lnSpcReduction="10000"/>
          </a:bodyPr>
          <a:lstStyle/>
          <a:p>
            <a:pPr marL="0" indent="0" algn="ctr">
              <a:buNone/>
            </a:pPr>
            <a:r>
              <a:rPr lang="en-US" sz="3200" dirty="0" smtClean="0">
                <a:solidFill>
                  <a:srgbClr val="002060"/>
                </a:solidFill>
              </a:rPr>
              <a:t>Les hommes, qui devraient jouer le rôle de protecteurs spirituels,</a:t>
            </a:r>
          </a:p>
          <a:p>
            <a:pPr marL="0" indent="0" algn="ctr">
              <a:buNone/>
            </a:pPr>
            <a:r>
              <a:rPr lang="en-US" sz="3200" dirty="0" smtClean="0">
                <a:solidFill>
                  <a:srgbClr val="002060"/>
                </a:solidFill>
              </a:rPr>
              <a:t>ont </a:t>
            </a:r>
            <a:r>
              <a:rPr lang="en-US" sz="3200" b="1" dirty="0">
                <a:solidFill>
                  <a:srgbClr val="002060"/>
                </a:solidFill>
              </a:rPr>
              <a:t>rejeté cette responsabilité</a:t>
            </a:r>
          </a:p>
          <a:p>
            <a:pPr marL="0" indent="0" algn="ctr">
              <a:buNone/>
            </a:pPr>
            <a:r>
              <a:rPr lang="en-US" sz="3200" dirty="0" smtClean="0">
                <a:solidFill>
                  <a:srgbClr val="002060"/>
                </a:solidFill>
              </a:rPr>
              <a:t>et sont devenus </a:t>
            </a:r>
            <a:endParaRPr lang="fr-CA" sz="3200" dirty="0" smtClean="0">
              <a:solidFill>
                <a:srgbClr val="002060"/>
              </a:solidFill>
            </a:endParaRPr>
          </a:p>
          <a:p>
            <a:pPr marL="0" indent="0" algn="ctr">
              <a:buNone/>
            </a:pPr>
            <a:r>
              <a:rPr lang="en-US" sz="3200" b="1" dirty="0" smtClean="0">
                <a:solidFill>
                  <a:srgbClr val="002060"/>
                </a:solidFill>
              </a:rPr>
              <a:t>méprisants,</a:t>
            </a:r>
          </a:p>
          <a:p>
            <a:pPr marL="0" indent="0" algn="ctr">
              <a:buNone/>
            </a:pPr>
            <a:r>
              <a:rPr lang="en-US" sz="3200" b="1" dirty="0" smtClean="0">
                <a:solidFill>
                  <a:srgbClr val="002060"/>
                </a:solidFill>
              </a:rPr>
              <a:t>négligents</a:t>
            </a:r>
          </a:p>
          <a:p>
            <a:pPr marL="0" indent="0" algn="ctr">
              <a:buNone/>
            </a:pPr>
            <a:r>
              <a:rPr lang="en-US" sz="3200" b="1" dirty="0" smtClean="0">
                <a:solidFill>
                  <a:srgbClr val="002060"/>
                </a:solidFill>
              </a:rPr>
              <a:t>et violents</a:t>
            </a:r>
          </a:p>
          <a:p>
            <a:pPr marL="0" indent="0" algn="ctr">
              <a:buNone/>
            </a:pPr>
            <a:r>
              <a:rPr lang="en-US" sz="3200" dirty="0" smtClean="0">
                <a:solidFill>
                  <a:srgbClr val="002060"/>
                </a:solidFill>
              </a:rPr>
              <a:t>envers ceux qui leur sont confiés. </a:t>
            </a:r>
            <a:endParaRPr lang="fr-CA" sz="2800" dirty="0">
              <a:solidFill>
                <a:srgbClr val="002060"/>
              </a:solidFill>
            </a:endParaRPr>
          </a:p>
        </p:txBody>
      </p:sp>
      <p:sp>
        <p:nvSpPr>
          <p:cNvPr id="2" name="TextBox 1"/>
          <p:cNvSpPr txBox="1"/>
          <p:nvPr/>
        </p:nvSpPr>
        <p:spPr>
          <a:xfrm>
            <a:off x="433387" y="1200150"/>
            <a:ext cx="7386638" cy="646331"/>
          </a:xfrm>
          <a:prstGeom prst="rect">
            <a:avLst/>
          </a:prstGeom>
          <a:noFill/>
        </p:spPr>
        <p:txBody>
          <a:bodyPr wrap="square" rtlCol="0">
            <a:spAutoFit/>
          </a:bodyPr>
          <a:lstStyle/>
          <a:p>
            <a:r>
              <a:rPr lang="en-US" sz="3600" b="1" dirty="0" smtClean="0">
                <a:solidFill>
                  <a:schemeClr val="bg1"/>
                </a:solidFill>
                <a:latin typeface="+mj-lt"/>
              </a:rPr>
              <a:t>MÊME DANS NOTRE PROPRE ÉGLISE...</a:t>
            </a:r>
            <a:endParaRPr lang="fr-CA" sz="3600" b="1" dirty="0">
              <a:solidFill>
                <a:schemeClr val="bg1"/>
              </a:solidFill>
              <a:latin typeface="+mj-lt"/>
            </a:endParaRPr>
          </a:p>
        </p:txBody>
      </p:sp>
    </p:spTree>
    <p:extLst>
      <p:ext uri="{BB962C8B-B14F-4D97-AF65-F5344CB8AC3E}">
        <p14:creationId xmlns:p14="http://schemas.microsoft.com/office/powerpoint/2010/main" val="74290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385623"/>
            <a:ext cx="7886700" cy="4681698"/>
          </a:xfrm>
        </p:spPr>
        <p:txBody>
          <a:bodyPr>
            <a:noAutofit/>
          </a:bodyPr>
          <a:lstStyle/>
          <a:p>
            <a:pPr marL="0" indent="0" algn="ctr">
              <a:lnSpc>
                <a:spcPct val="100000"/>
              </a:lnSpc>
              <a:buNone/>
            </a:pPr>
            <a:r>
              <a:rPr lang="en-US" sz="3200" dirty="0" smtClean="0">
                <a:solidFill>
                  <a:srgbClr val="002060"/>
                </a:solidFill>
              </a:rPr>
              <a:t>Pas simplement l’absence de violence,</a:t>
            </a:r>
          </a:p>
          <a:p>
            <a:pPr marL="0" indent="0" algn="ctr">
              <a:lnSpc>
                <a:spcPct val="100000"/>
              </a:lnSpc>
              <a:buNone/>
            </a:pPr>
            <a:r>
              <a:rPr lang="en-US" sz="3200" dirty="0" smtClean="0">
                <a:solidFill>
                  <a:srgbClr val="002060"/>
                </a:solidFill>
              </a:rPr>
              <a:t>mais </a:t>
            </a:r>
            <a:r>
              <a:rPr lang="en-US" sz="3200" b="1" dirty="0">
                <a:solidFill>
                  <a:srgbClr val="002060"/>
                </a:solidFill>
              </a:rPr>
              <a:t>l’entretien intentionnel</a:t>
            </a:r>
          </a:p>
          <a:p>
            <a:pPr marL="0" indent="0" algn="ctr">
              <a:lnSpc>
                <a:spcPct val="100000"/>
              </a:lnSpc>
              <a:buNone/>
            </a:pPr>
            <a:r>
              <a:rPr lang="en-US" sz="3200" dirty="0" smtClean="0">
                <a:solidFill>
                  <a:srgbClr val="002060"/>
                </a:solidFill>
              </a:rPr>
              <a:t>du </a:t>
            </a:r>
            <a:r>
              <a:rPr lang="en-US" sz="3200" b="1" dirty="0">
                <a:solidFill>
                  <a:srgbClr val="002060"/>
                </a:solidFill>
              </a:rPr>
              <a:t>respect mutuel</a:t>
            </a:r>
          </a:p>
          <a:p>
            <a:pPr marL="0" indent="0" algn="ctr">
              <a:lnSpc>
                <a:spcPct val="100000"/>
              </a:lnSpc>
              <a:buNone/>
            </a:pPr>
            <a:r>
              <a:rPr lang="en-US" sz="3200" dirty="0" smtClean="0">
                <a:solidFill>
                  <a:srgbClr val="002060"/>
                </a:solidFill>
              </a:rPr>
              <a:t>et de </a:t>
            </a:r>
            <a:r>
              <a:rPr lang="en-US" sz="3200" b="1" dirty="0">
                <a:solidFill>
                  <a:srgbClr val="002060"/>
                </a:solidFill>
              </a:rPr>
              <a:t>l'édification positive.</a:t>
            </a:r>
          </a:p>
          <a:p>
            <a:pPr marL="0" indent="0" algn="ctr">
              <a:lnSpc>
                <a:spcPct val="100000"/>
              </a:lnSpc>
              <a:buNone/>
            </a:pPr>
            <a:endParaRPr lang="fr-CA" sz="2000" dirty="0" smtClean="0">
              <a:solidFill>
                <a:srgbClr val="002060"/>
              </a:solidFill>
            </a:endParaRPr>
          </a:p>
          <a:p>
            <a:pPr marL="0" indent="0" algn="ctr">
              <a:lnSpc>
                <a:spcPct val="100000"/>
              </a:lnSpc>
              <a:buNone/>
            </a:pPr>
            <a:r>
              <a:rPr lang="en-US" sz="3200" dirty="0" smtClean="0">
                <a:solidFill>
                  <a:srgbClr val="002060"/>
                </a:solidFill>
              </a:rPr>
              <a:t>Ceux pour qui le Christ s’est sacrifié méritent notre amour sincère et notre estime des plus authentiques. </a:t>
            </a:r>
          </a:p>
        </p:txBody>
      </p:sp>
      <p:sp>
        <p:nvSpPr>
          <p:cNvPr id="2" name="TextBox 1"/>
          <p:cNvSpPr txBox="1"/>
          <p:nvPr/>
        </p:nvSpPr>
        <p:spPr>
          <a:xfrm>
            <a:off x="395287" y="758330"/>
            <a:ext cx="5900737" cy="1200329"/>
          </a:xfrm>
          <a:prstGeom prst="rect">
            <a:avLst/>
          </a:prstGeom>
          <a:noFill/>
        </p:spPr>
        <p:txBody>
          <a:bodyPr wrap="square" rtlCol="0">
            <a:spAutoFit/>
          </a:bodyPr>
          <a:lstStyle/>
          <a:p>
            <a:r>
              <a:rPr lang="en-US" sz="3600" b="1" dirty="0" smtClean="0">
                <a:solidFill>
                  <a:srgbClr val="002060"/>
                </a:solidFill>
                <a:latin typeface="+mj-lt"/>
              </a:rPr>
              <a:t>CE DONT LE FOYER CHRÉTIEN A BESOIN :</a:t>
            </a:r>
            <a:endParaRPr lang="fr-CA" sz="3600" b="1" dirty="0">
              <a:solidFill>
                <a:srgbClr val="002060"/>
              </a:solidFill>
              <a:latin typeface="+mj-lt"/>
            </a:endParaRPr>
          </a:p>
        </p:txBody>
      </p:sp>
    </p:spTree>
    <p:extLst>
      <p:ext uri="{BB962C8B-B14F-4D97-AF65-F5344CB8AC3E}">
        <p14:creationId xmlns:p14="http://schemas.microsoft.com/office/powerpoint/2010/main" val="188307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2" name="Title 1"/>
          <p:cNvSpPr>
            <a:spLocks noGrp="1"/>
          </p:cNvSpPr>
          <p:nvPr>
            <p:ph type="title"/>
          </p:nvPr>
        </p:nvSpPr>
        <p:spPr>
          <a:xfrm>
            <a:off x="471488" y="1154766"/>
            <a:ext cx="7886700" cy="806449"/>
          </a:xfrm>
        </p:spPr>
        <p:txBody>
          <a:bodyPr>
            <a:normAutofit/>
          </a:bodyPr>
          <a:lstStyle/>
          <a:p>
            <a:r>
              <a:rPr lang="en-US" sz="3600" b="1" dirty="0" smtClean="0">
                <a:solidFill>
                  <a:schemeClr val="bg1"/>
                </a:solidFill>
              </a:rPr>
              <a:t>ROMAINS 12:9, 10</a:t>
            </a:r>
            <a:endParaRPr lang="fr-CA" b="1" dirty="0">
              <a:solidFill>
                <a:schemeClr val="bg1"/>
              </a:solidFill>
            </a:endParaRPr>
          </a:p>
        </p:txBody>
      </p:sp>
      <p:sp>
        <p:nvSpPr>
          <p:cNvPr id="3" name="Content Placeholder 2"/>
          <p:cNvSpPr>
            <a:spLocks noGrp="1"/>
          </p:cNvSpPr>
          <p:nvPr>
            <p:ph idx="1"/>
          </p:nvPr>
        </p:nvSpPr>
        <p:spPr>
          <a:xfrm>
            <a:off x="0" y="2243792"/>
            <a:ext cx="7886700" cy="3928407"/>
          </a:xfrm>
        </p:spPr>
        <p:txBody>
          <a:bodyPr>
            <a:noAutofit/>
          </a:bodyPr>
          <a:lstStyle/>
          <a:p>
            <a:pPr marL="0" indent="0" algn="ctr">
              <a:buNone/>
            </a:pPr>
            <a:r>
              <a:rPr dirty="0" smtClean="0"/>
              <a:t> </a:t>
            </a:r>
            <a:r>
              <a:rPr lang="en-US" sz="3200" dirty="0">
                <a:solidFill>
                  <a:srgbClr val="002060"/>
                </a:solidFill>
              </a:rPr>
              <a:t>« Que la charité soit sans hypocrisie. </a:t>
            </a:r>
            <a:endParaRPr lang="fr-CA" sz="3200" dirty="0" smtClean="0">
              <a:solidFill>
                <a:srgbClr val="002060"/>
              </a:solidFill>
            </a:endParaRPr>
          </a:p>
          <a:p>
            <a:pPr marL="0" indent="0" algn="ctr">
              <a:buNone/>
            </a:pPr>
            <a:r>
              <a:rPr lang="en-US" sz="3200" dirty="0" smtClean="0">
                <a:solidFill>
                  <a:srgbClr val="002060"/>
                </a:solidFill>
              </a:rPr>
              <a:t>Ayez le mal en horreur; </a:t>
            </a:r>
            <a:endParaRPr lang="fr-CA" sz="3200" dirty="0" smtClean="0">
              <a:solidFill>
                <a:srgbClr val="002060"/>
              </a:solidFill>
            </a:endParaRPr>
          </a:p>
          <a:p>
            <a:pPr marL="0" indent="0" algn="ctr">
              <a:buNone/>
            </a:pPr>
            <a:r>
              <a:rPr lang="en-US" sz="3200" dirty="0" smtClean="0">
                <a:solidFill>
                  <a:srgbClr val="002060"/>
                </a:solidFill>
              </a:rPr>
              <a:t>attachez-vous fortement au bien. </a:t>
            </a:r>
            <a:endParaRPr lang="fr-CA" sz="3200" dirty="0" smtClean="0">
              <a:solidFill>
                <a:srgbClr val="002060"/>
              </a:solidFill>
            </a:endParaRPr>
          </a:p>
          <a:p>
            <a:pPr marL="0" indent="0" algn="ctr">
              <a:buNone/>
            </a:pPr>
            <a:r>
              <a:rPr lang="en-US" sz="3200" dirty="0" smtClean="0">
                <a:solidFill>
                  <a:srgbClr val="002060"/>
                </a:solidFill>
              </a:rPr>
              <a:t>Par amour fraternel, soyez pleins d’affection</a:t>
            </a:r>
          </a:p>
          <a:p>
            <a:pPr marL="0" indent="0" algn="ctr">
              <a:buNone/>
            </a:pPr>
            <a:r>
              <a:rPr lang="en-US" sz="3200" dirty="0" smtClean="0">
                <a:solidFill>
                  <a:srgbClr val="002060"/>
                </a:solidFill>
              </a:rPr>
              <a:t>les uns pour les autres; </a:t>
            </a:r>
            <a:endParaRPr lang="fr-CA" sz="3200" dirty="0" smtClean="0">
              <a:solidFill>
                <a:srgbClr val="002060"/>
              </a:solidFill>
            </a:endParaRPr>
          </a:p>
          <a:p>
            <a:pPr marL="0" indent="0" algn="ctr">
              <a:buNone/>
            </a:pPr>
            <a:r>
              <a:rPr lang="en-US" sz="3200" dirty="0" smtClean="0">
                <a:solidFill>
                  <a:srgbClr val="002060"/>
                </a:solidFill>
              </a:rPr>
              <a:t>par honneur, usez de prévenances</a:t>
            </a:r>
          </a:p>
          <a:p>
            <a:pPr marL="0" indent="0" algn="ctr">
              <a:buNone/>
            </a:pPr>
            <a:r>
              <a:rPr lang="en-US" sz="3200" dirty="0" smtClean="0">
                <a:solidFill>
                  <a:srgbClr val="002060"/>
                </a:solidFill>
              </a:rPr>
              <a:t>réciproques. »</a:t>
            </a:r>
            <a:endParaRPr lang="fr-CA" sz="2800" dirty="0">
              <a:solidFill>
                <a:srgbClr val="002060"/>
              </a:solidFill>
            </a:endParaRPr>
          </a:p>
        </p:txBody>
      </p:sp>
    </p:spTree>
    <p:extLst>
      <p:ext uri="{BB962C8B-B14F-4D97-AF65-F5344CB8AC3E}">
        <p14:creationId xmlns:p14="http://schemas.microsoft.com/office/powerpoint/2010/main" val="26542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027898" cy="6858000"/>
          </a:xfrm>
          <a:prstGeom prst="rect">
            <a:avLst/>
          </a:prstGeom>
        </p:spPr>
      </p:pic>
      <p:sp>
        <p:nvSpPr>
          <p:cNvPr id="2" name="Title 1"/>
          <p:cNvSpPr>
            <a:spLocks noGrp="1"/>
          </p:cNvSpPr>
          <p:nvPr>
            <p:ph type="title"/>
          </p:nvPr>
        </p:nvSpPr>
        <p:spPr>
          <a:xfrm>
            <a:off x="604457" y="884237"/>
            <a:ext cx="7886700" cy="1325563"/>
          </a:xfrm>
        </p:spPr>
        <p:txBody>
          <a:bodyPr>
            <a:normAutofit/>
          </a:bodyPr>
          <a:lstStyle/>
          <a:p>
            <a:pPr algn="ctr"/>
            <a:r>
              <a:rPr lang="en-US" sz="3600" b="1" dirty="0" smtClean="0">
                <a:solidFill>
                  <a:schemeClr val="bg1"/>
                </a:solidFill>
              </a:rPr>
              <a:t>ÊTRE </a:t>
            </a:r>
            <a:r>
              <a:rPr lang="en-US" sz="3600" b="1" dirty="0" smtClean="0">
                <a:solidFill>
                  <a:srgbClr val="00B0F0"/>
                </a:solidFill>
              </a:rPr>
              <a:t>RENOUVELÉS </a:t>
            </a:r>
            <a:r>
              <a:rPr lang="en-US" sz="3600" b="1" dirty="0" smtClean="0">
                <a:solidFill>
                  <a:schemeClr val="bg1"/>
                </a:solidFill>
              </a:rPr>
              <a:t>PAR SON ESPRIT</a:t>
            </a:r>
            <a:endParaRPr lang="fr-CA" sz="3600" dirty="0">
              <a:solidFill>
                <a:schemeClr val="bg1"/>
              </a:solidFill>
            </a:endParaRPr>
          </a:p>
        </p:txBody>
      </p:sp>
      <p:sp>
        <p:nvSpPr>
          <p:cNvPr id="3" name="Content Placeholder 2"/>
          <p:cNvSpPr>
            <a:spLocks noGrp="1"/>
          </p:cNvSpPr>
          <p:nvPr>
            <p:ph idx="1"/>
          </p:nvPr>
        </p:nvSpPr>
        <p:spPr>
          <a:xfrm>
            <a:off x="604457" y="2419350"/>
            <a:ext cx="7886700" cy="4229099"/>
          </a:xfrm>
        </p:spPr>
        <p:txBody>
          <a:bodyPr>
            <a:noAutofit/>
          </a:bodyPr>
          <a:lstStyle/>
          <a:p>
            <a:pPr marL="0" indent="0" algn="ctr">
              <a:buNone/>
            </a:pPr>
            <a:r>
              <a:rPr dirty="0" smtClean="0"/>
              <a:t> </a:t>
            </a:r>
            <a:r>
              <a:rPr lang="fr-CA" sz="2400" dirty="0" smtClean="0">
                <a:solidFill>
                  <a:srgbClr val="002060"/>
                </a:solidFill>
              </a:rPr>
              <a:t>« Tout ce que vous voulez que les hommes fassent pour vous, faites-le de même pour eux. » (Matthieu 7:12)</a:t>
            </a:r>
          </a:p>
          <a:p>
            <a:pPr marL="0" indent="0" algn="ctr">
              <a:buNone/>
            </a:pPr>
            <a:endParaRPr lang="fr-CA" sz="2800" dirty="0" smtClean="0">
              <a:solidFill>
                <a:srgbClr val="002060"/>
              </a:solidFill>
            </a:endParaRPr>
          </a:p>
          <a:p>
            <a:pPr marL="0" indent="0" algn="ctr">
              <a:buNone/>
            </a:pPr>
            <a:r>
              <a:rPr lang="fr-CA" sz="3200" dirty="0" smtClean="0">
                <a:solidFill>
                  <a:srgbClr val="002060"/>
                </a:solidFill>
              </a:rPr>
              <a:t>En une seule ordonnance bien simple et pratique, Jésus a résumé toutes</a:t>
            </a:r>
          </a:p>
          <a:p>
            <a:pPr marL="0" indent="0" algn="ctr">
              <a:buNone/>
            </a:pPr>
            <a:r>
              <a:rPr lang="fr-CA" sz="3200" dirty="0" smtClean="0">
                <a:solidFill>
                  <a:srgbClr val="002060"/>
                </a:solidFill>
              </a:rPr>
              <a:t>les Écritures et présenté tout le principe de fonctionnement de la société céleste.</a:t>
            </a:r>
            <a:r>
              <a:rPr lang="fr-CA" dirty="0" smtClean="0"/>
              <a:t> </a:t>
            </a:r>
            <a:endParaRPr lang="fr-CA" sz="3200" dirty="0">
              <a:solidFill>
                <a:srgbClr val="002060"/>
              </a:solidFill>
            </a:endParaRPr>
          </a:p>
        </p:txBody>
      </p:sp>
    </p:spTree>
    <p:extLst>
      <p:ext uri="{BB962C8B-B14F-4D97-AF65-F5344CB8AC3E}">
        <p14:creationId xmlns:p14="http://schemas.microsoft.com/office/powerpoint/2010/main" val="2393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79141" y="2410886"/>
            <a:ext cx="8136209" cy="4303514"/>
          </a:xfrm>
        </p:spPr>
        <p:txBody>
          <a:bodyPr>
            <a:noAutofit/>
          </a:bodyPr>
          <a:lstStyle/>
          <a:p>
            <a:pPr marL="0" indent="0" algn="ctr">
              <a:lnSpc>
                <a:spcPct val="100000"/>
              </a:lnSpc>
              <a:buNone/>
            </a:pPr>
            <a:r>
              <a:rPr lang="en-US" sz="2600" dirty="0" smtClean="0"/>
              <a:t>« Quoique invisible, le vent produit des effets visibles et sensibles. De même, l’action de l’Esprit sur l’âme sera manifestée dans tous les actes de celui qui en a éprouvé le pouvoir salutaire. Quand l’Esprit de Dieu prend possession d’un cœur, la vie est transformée. On met de côté les pensées de péché, on renonce aux mauvaises actions; l’amour, l’humilité et la paix succèdent à la colère, à l’envie, aux querelles. La joie remplace la tristesse, et le visage reflète la lumière céleste. Personne n’aperçoit la main qui soulève le fardeau; personne ne voit la lumière qui descend des parvis célestes. »</a:t>
            </a:r>
            <a:endParaRPr lang="fr-CA" sz="2600" dirty="0"/>
          </a:p>
        </p:txBody>
      </p:sp>
    </p:spTree>
    <p:extLst>
      <p:ext uri="{BB962C8B-B14F-4D97-AF65-F5344CB8AC3E}">
        <p14:creationId xmlns:p14="http://schemas.microsoft.com/office/powerpoint/2010/main" val="42132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309640"/>
            <a:ext cx="7886700" cy="3883803"/>
          </a:xfrm>
        </p:spPr>
        <p:txBody>
          <a:bodyPr>
            <a:normAutofit fontScale="85000" lnSpcReduction="10000"/>
          </a:bodyPr>
          <a:lstStyle/>
          <a:p>
            <a:pPr marL="0" indent="0" algn="ctr">
              <a:lnSpc>
                <a:spcPct val="110000"/>
              </a:lnSpc>
              <a:buNone/>
            </a:pPr>
            <a:r>
              <a:rPr lang="en-US" sz="2800" dirty="0" smtClean="0"/>
              <a:t>« La bénédiction est acquise quand une âme capitule devant Dieu. Alors une puissance invisible crée un être nouveau à l’image de Dieu. Des esprits finis ne sauraient comprendre l’œuvre de la rédemption. Il y a là un mystère qui dépasse l’entendement humain; toutefois celui qui a passé de la mort à la vie sait qu’il s’agit d’une divine réalité. Dès ici-bas il nous est donné de connaître la phase initiale de la rédemption, grâce à une expérience personnelle. Les résultats atteignent les âges éternels. »</a:t>
            </a:r>
          </a:p>
          <a:p>
            <a:pPr marL="0" indent="0" algn="ctr">
              <a:lnSpc>
                <a:spcPct val="110000"/>
              </a:lnSpc>
              <a:buNone/>
            </a:pPr>
            <a:r>
              <a:rPr lang="en-US" sz="2800" i="1" dirty="0" smtClean="0"/>
              <a:t>Jésus-Christ</a:t>
            </a:r>
            <a:r>
              <a:rPr lang="en-US" sz="2800" dirty="0" smtClean="0"/>
              <a:t>, p. 154 :</a:t>
            </a:r>
            <a:endParaRPr lang="fr-CA" sz="2800" dirty="0"/>
          </a:p>
        </p:txBody>
      </p:sp>
    </p:spTree>
    <p:extLst>
      <p:ext uri="{BB962C8B-B14F-4D97-AF65-F5344CB8AC3E}">
        <p14:creationId xmlns:p14="http://schemas.microsoft.com/office/powerpoint/2010/main" val="212810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918580" y="2316277"/>
            <a:ext cx="7578648" cy="1927111"/>
          </a:xfrm>
        </p:spPr>
        <p:txBody>
          <a:bodyPr>
            <a:normAutofit fontScale="92500" lnSpcReduction="10000"/>
          </a:bodyPr>
          <a:lstStyle/>
          <a:p>
            <a:pPr marL="0" indent="0" algn="ctr">
              <a:lnSpc>
                <a:spcPct val="100000"/>
              </a:lnSpc>
              <a:buNone/>
            </a:pPr>
            <a:r>
              <a:rPr lang="en-US" sz="2800" dirty="0"/>
              <a:t>La </a:t>
            </a:r>
            <a:r>
              <a:rPr lang="en-US" sz="2800" b="1" i="1" dirty="0"/>
              <a:t>violence</a:t>
            </a:r>
            <a:r>
              <a:rPr lang="en-US" sz="2800" dirty="0"/>
              <a:t> est un mot auquel nous sommes devenus immunisés, car il désigne une chose que les </a:t>
            </a:r>
            <a:r>
              <a:rPr lang="en-US" sz="2800" dirty="0" err="1"/>
              <a:t>autres</a:t>
            </a:r>
            <a:r>
              <a:rPr lang="en-US" sz="2800" dirty="0"/>
              <a:t> </a:t>
            </a:r>
            <a:r>
              <a:rPr lang="en-US" sz="2800" dirty="0" smtClean="0"/>
              <a:t>font : </a:t>
            </a:r>
            <a:r>
              <a:rPr lang="en-US" sz="2800" dirty="0"/>
              <a:t>des gens horribles qui vivent dans des endroits horribles et qui font des choses horribles que nous ne faisons pas. </a:t>
            </a:r>
            <a:endParaRPr lang="fr-CA" sz="2800" dirty="0"/>
          </a:p>
          <a:p>
            <a:pPr>
              <a:lnSpc>
                <a:spcPct val="100000"/>
              </a:lnSpc>
            </a:pPr>
            <a:endParaRPr lang="fr-CA" sz="2800" dirty="0"/>
          </a:p>
        </p:txBody>
      </p:sp>
      <p:sp>
        <p:nvSpPr>
          <p:cNvPr id="4" name="TextBox 3"/>
          <p:cNvSpPr txBox="1"/>
          <p:nvPr/>
        </p:nvSpPr>
        <p:spPr>
          <a:xfrm>
            <a:off x="2081212" y="4446971"/>
            <a:ext cx="4981575" cy="1815882"/>
          </a:xfrm>
          <a:prstGeom prst="rect">
            <a:avLst/>
          </a:prstGeom>
          <a:noFill/>
        </p:spPr>
        <p:txBody>
          <a:bodyPr wrap="square" rtlCol="0">
            <a:spAutoFit/>
          </a:bodyPr>
          <a:lstStyle/>
          <a:p>
            <a:pPr algn="ctr"/>
            <a:r>
              <a:rPr lang="en-US" sz="2800" dirty="0"/>
              <a:t>Nous avons tous besoin de la puissance de Dieu</a:t>
            </a:r>
          </a:p>
          <a:p>
            <a:pPr algn="ctr"/>
            <a:r>
              <a:rPr lang="en-US" sz="2800" dirty="0" smtClean="0"/>
              <a:t>pour surmonter notre tendance</a:t>
            </a:r>
          </a:p>
          <a:p>
            <a:pPr algn="ctr"/>
            <a:r>
              <a:rPr lang="en-US" sz="2800" dirty="0" smtClean="0"/>
              <a:t>à nous élever </a:t>
            </a:r>
          </a:p>
          <a:p>
            <a:pPr algn="ctr"/>
            <a:r>
              <a:rPr lang="en-US" sz="2800" dirty="0" smtClean="0"/>
              <a:t>en écrasant les autres.</a:t>
            </a:r>
            <a:endParaRPr lang="fr-CA" sz="2800" dirty="0"/>
          </a:p>
        </p:txBody>
      </p:sp>
      <p:sp>
        <p:nvSpPr>
          <p:cNvPr id="7" name="TextBox 6"/>
          <p:cNvSpPr txBox="1"/>
          <p:nvPr/>
        </p:nvSpPr>
        <p:spPr>
          <a:xfrm>
            <a:off x="361949" y="1146149"/>
            <a:ext cx="8543925" cy="646331"/>
          </a:xfrm>
          <a:prstGeom prst="rect">
            <a:avLst/>
          </a:prstGeom>
          <a:noFill/>
        </p:spPr>
        <p:txBody>
          <a:bodyPr wrap="square" rtlCol="0">
            <a:spAutoFit/>
          </a:bodyPr>
          <a:lstStyle/>
          <a:p>
            <a:pPr algn="ctr"/>
            <a:r>
              <a:rPr lang="en-US" sz="3600" b="1" dirty="0" smtClean="0">
                <a:solidFill>
                  <a:schemeClr val="bg1"/>
                </a:solidFill>
                <a:latin typeface="+mj-lt"/>
              </a:rPr>
              <a:t>INTRODUCTION</a:t>
            </a:r>
            <a:endParaRPr lang="fr-CA" sz="3600" b="1" dirty="0">
              <a:solidFill>
                <a:schemeClr val="bg1"/>
              </a:solidFill>
              <a:latin typeface="+mj-lt"/>
            </a:endParaRPr>
          </a:p>
        </p:txBody>
      </p:sp>
    </p:spTree>
    <p:extLst>
      <p:ext uri="{BB962C8B-B14F-4D97-AF65-F5344CB8AC3E}">
        <p14:creationId xmlns:p14="http://schemas.microsoft.com/office/powerpoint/2010/main" val="2050348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027898" cy="6858000"/>
          </a:xfrm>
          <a:prstGeom prst="rect">
            <a:avLst/>
          </a:prstGeom>
        </p:spPr>
      </p:pic>
      <p:sp>
        <p:nvSpPr>
          <p:cNvPr id="2" name="Title 1"/>
          <p:cNvSpPr>
            <a:spLocks noGrp="1"/>
          </p:cNvSpPr>
          <p:nvPr>
            <p:ph type="title"/>
          </p:nvPr>
        </p:nvSpPr>
        <p:spPr>
          <a:xfrm>
            <a:off x="628650" y="900379"/>
            <a:ext cx="7886700" cy="1325563"/>
          </a:xfrm>
        </p:spPr>
        <p:txBody>
          <a:bodyPr>
            <a:normAutofit/>
          </a:bodyPr>
          <a:lstStyle/>
          <a:p>
            <a:pPr algn="ctr"/>
            <a:r>
              <a:rPr lang="en-US" sz="4000" b="1" dirty="0" smtClean="0">
                <a:solidFill>
                  <a:schemeClr val="bg1"/>
                </a:solidFill>
              </a:rPr>
              <a:t>CONCLUSION</a:t>
            </a:r>
            <a:endParaRPr lang="fr-CA" sz="4000" dirty="0">
              <a:solidFill>
                <a:schemeClr val="bg1"/>
              </a:solidFill>
            </a:endParaRPr>
          </a:p>
        </p:txBody>
      </p:sp>
      <p:sp>
        <p:nvSpPr>
          <p:cNvPr id="3" name="Content Placeholder 2"/>
          <p:cNvSpPr>
            <a:spLocks noGrp="1"/>
          </p:cNvSpPr>
          <p:nvPr>
            <p:ph idx="1"/>
          </p:nvPr>
        </p:nvSpPr>
        <p:spPr>
          <a:xfrm>
            <a:off x="963186" y="2896138"/>
            <a:ext cx="7154901" cy="2456445"/>
          </a:xfrm>
        </p:spPr>
        <p:txBody>
          <a:bodyPr>
            <a:normAutofit/>
          </a:bodyPr>
          <a:lstStyle/>
          <a:p>
            <a:pPr marL="0" indent="0" algn="ctr">
              <a:lnSpc>
                <a:spcPct val="100000"/>
              </a:lnSpc>
              <a:buNone/>
            </a:pPr>
            <a:r>
              <a:rPr lang="en-US" sz="3600" dirty="0" smtClean="0">
                <a:solidFill>
                  <a:srgbClr val="002060"/>
                </a:solidFill>
              </a:rPr>
              <a:t>VOICI QUELQUES PROMESSES DE PARDON ET DE VICTOIRE À GARDER À L’ESPRIT : </a:t>
            </a:r>
          </a:p>
        </p:txBody>
      </p:sp>
    </p:spTree>
    <p:extLst>
      <p:ext uri="{BB962C8B-B14F-4D97-AF65-F5344CB8AC3E}">
        <p14:creationId xmlns:p14="http://schemas.microsoft.com/office/powerpoint/2010/main" val="66624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5762" y="1283775"/>
            <a:ext cx="7886700" cy="1092199"/>
          </a:xfrm>
        </p:spPr>
        <p:txBody>
          <a:bodyPr/>
          <a:lstStyle/>
          <a:p>
            <a:r>
              <a:rPr lang="en-US" sz="3600" b="1" dirty="0" smtClean="0">
                <a:solidFill>
                  <a:srgbClr val="002060"/>
                </a:solidFill>
              </a:rPr>
              <a:t>HÉBREUX 4:15, 16</a:t>
            </a:r>
            <a:r>
              <a:t/>
            </a:r>
            <a:br/>
            <a:endParaRPr lang="fr-CA" dirty="0">
              <a:solidFill>
                <a:srgbClr val="002060"/>
              </a:solidFill>
            </a:endParaRPr>
          </a:p>
        </p:txBody>
      </p:sp>
      <p:sp>
        <p:nvSpPr>
          <p:cNvPr id="3" name="Content Placeholder 2"/>
          <p:cNvSpPr>
            <a:spLocks noGrp="1"/>
          </p:cNvSpPr>
          <p:nvPr>
            <p:ph idx="1"/>
          </p:nvPr>
        </p:nvSpPr>
        <p:spPr>
          <a:xfrm>
            <a:off x="518881" y="2337885"/>
            <a:ext cx="7886700" cy="3748589"/>
          </a:xfrm>
        </p:spPr>
        <p:txBody>
          <a:bodyPr>
            <a:noAutofit/>
          </a:bodyPr>
          <a:lstStyle/>
          <a:p>
            <a:pPr marL="0" indent="0" algn="ctr">
              <a:buNone/>
            </a:pPr>
            <a:r>
              <a:rPr lang="fr-CA" sz="2800" dirty="0" smtClean="0"/>
              <a:t>« Car nous n’avons pas un souverain sacrificateur</a:t>
            </a:r>
          </a:p>
          <a:p>
            <a:pPr marL="0" indent="0" algn="ctr">
              <a:buNone/>
            </a:pPr>
            <a:r>
              <a:rPr lang="fr-CA" sz="2800" dirty="0" smtClean="0"/>
              <a:t>qui ne puisse compatir à nos faiblesses; </a:t>
            </a:r>
          </a:p>
          <a:p>
            <a:pPr marL="0" indent="0" algn="ctr">
              <a:buNone/>
            </a:pPr>
            <a:r>
              <a:rPr lang="fr-CA" sz="2800" dirty="0" smtClean="0"/>
              <a:t>au contraire, il a été tenté comme nous en toutes</a:t>
            </a:r>
          </a:p>
          <a:p>
            <a:pPr marL="0" indent="0" algn="ctr">
              <a:buNone/>
            </a:pPr>
            <a:r>
              <a:rPr lang="fr-CA" sz="2800" dirty="0" smtClean="0"/>
              <a:t>choses, sans commettre de péché.</a:t>
            </a:r>
          </a:p>
          <a:p>
            <a:pPr marL="0" indent="0" algn="ctr">
              <a:buNone/>
            </a:pPr>
            <a:r>
              <a:rPr lang="fr-CA" sz="2800" dirty="0" smtClean="0"/>
              <a:t>Approchons-nous donc avec assurance du trône de la grâce afin d’obtenir miséricorde et</a:t>
            </a:r>
          </a:p>
          <a:p>
            <a:pPr marL="0" indent="0" algn="ctr">
              <a:buNone/>
            </a:pPr>
            <a:r>
              <a:rPr lang="fr-CA" sz="2800" dirty="0" smtClean="0"/>
              <a:t>de trouver grâce, pour être secourus dans nos besoins. »</a:t>
            </a:r>
            <a:endParaRPr lang="fr-CA" sz="1200" dirty="0" smtClean="0"/>
          </a:p>
          <a:p>
            <a:pPr marL="0" indent="0">
              <a:buNone/>
            </a:pPr>
            <a:endParaRPr lang="fr-CA" sz="2800" dirty="0"/>
          </a:p>
          <a:p>
            <a:endParaRPr lang="fr-CA" sz="2800" dirty="0"/>
          </a:p>
        </p:txBody>
      </p:sp>
    </p:spTree>
    <p:extLst>
      <p:ext uri="{BB962C8B-B14F-4D97-AF65-F5344CB8AC3E}">
        <p14:creationId xmlns:p14="http://schemas.microsoft.com/office/powerpoint/2010/main" val="189248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0294" y="1183763"/>
            <a:ext cx="7886700" cy="1325563"/>
          </a:xfrm>
        </p:spPr>
        <p:txBody>
          <a:bodyPr/>
          <a:lstStyle/>
          <a:p>
            <a:r>
              <a:rPr lang="en-US" sz="3600" b="1" dirty="0" smtClean="0">
                <a:solidFill>
                  <a:srgbClr val="002060"/>
                </a:solidFill>
              </a:rPr>
              <a:t>1 JEAN 2:1</a:t>
            </a:r>
            <a:r>
              <a:t/>
            </a:r>
            <a:br/>
            <a:endParaRPr lang="fr-CA" dirty="0">
              <a:solidFill>
                <a:srgbClr val="002060"/>
              </a:solidFill>
            </a:endParaRPr>
          </a:p>
        </p:txBody>
      </p:sp>
      <p:sp>
        <p:nvSpPr>
          <p:cNvPr id="3" name="Content Placeholder 2"/>
          <p:cNvSpPr>
            <a:spLocks noGrp="1"/>
          </p:cNvSpPr>
          <p:nvPr>
            <p:ph idx="1"/>
          </p:nvPr>
        </p:nvSpPr>
        <p:spPr>
          <a:xfrm>
            <a:off x="504594" y="2837949"/>
            <a:ext cx="7886700" cy="3214726"/>
          </a:xfrm>
        </p:spPr>
        <p:txBody>
          <a:bodyPr>
            <a:noAutofit/>
          </a:bodyPr>
          <a:lstStyle/>
          <a:p>
            <a:pPr marL="0" indent="0" algn="ctr">
              <a:buNone/>
            </a:pPr>
            <a:r>
              <a:rPr lang="en-US" sz="2800" dirty="0" smtClean="0"/>
              <a:t>« Mes petits enfants, je vous écris ces choses, </a:t>
            </a:r>
            <a:endParaRPr lang="fr-CA" sz="2800" dirty="0" smtClean="0"/>
          </a:p>
          <a:p>
            <a:pPr marL="0" indent="0" algn="ctr">
              <a:buNone/>
            </a:pPr>
            <a:r>
              <a:rPr lang="en-US" sz="2800" dirty="0" smtClean="0"/>
              <a:t>afin que vous ne péchiez point. </a:t>
            </a:r>
            <a:endParaRPr lang="fr-CA" sz="2800" dirty="0" smtClean="0"/>
          </a:p>
          <a:p>
            <a:pPr marL="0" indent="0" algn="ctr">
              <a:buNone/>
            </a:pPr>
            <a:r>
              <a:rPr lang="en-US" sz="2800" dirty="0" smtClean="0"/>
              <a:t>Et si quelqu’un a péché, nous avons un avocat </a:t>
            </a:r>
            <a:endParaRPr lang="fr-CA" sz="2800" dirty="0" smtClean="0"/>
          </a:p>
          <a:p>
            <a:pPr marL="0" indent="0" algn="ctr">
              <a:buNone/>
            </a:pPr>
            <a:r>
              <a:rPr lang="en-US" sz="2800" dirty="0" smtClean="0"/>
              <a:t>auprès du Père,</a:t>
            </a:r>
          </a:p>
          <a:p>
            <a:pPr marL="0" indent="0" algn="ctr">
              <a:buNone/>
            </a:pPr>
            <a:r>
              <a:rPr lang="en-US" sz="2800" dirty="0" smtClean="0"/>
              <a:t>Jésus Christ le juste. »</a:t>
            </a:r>
            <a:endParaRPr lang="fr-CA" sz="2800" dirty="0"/>
          </a:p>
          <a:p>
            <a:endParaRPr lang="fr-CA" sz="2800" dirty="0"/>
          </a:p>
        </p:txBody>
      </p:sp>
    </p:spTree>
    <p:extLst>
      <p:ext uri="{BB962C8B-B14F-4D97-AF65-F5344CB8AC3E}">
        <p14:creationId xmlns:p14="http://schemas.microsoft.com/office/powerpoint/2010/main" val="88456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773963" y="2462153"/>
            <a:ext cx="7288714" cy="4395847"/>
          </a:xfrm>
        </p:spPr>
        <p:txBody>
          <a:bodyPr>
            <a:normAutofit/>
          </a:bodyPr>
          <a:lstStyle/>
          <a:p>
            <a:pPr marL="0" lvl="0" indent="0" algn="ctr">
              <a:buNone/>
            </a:pPr>
            <a:r>
              <a:rPr lang="en-US" sz="2800" dirty="0" smtClean="0"/>
              <a:t>« Si Dieu est pour nous, qui sera contre nous? Lui, qui n’a point épargné son propre Fils, mais qui l’a livré pour nous tous, comment ne nous donnera-t-il pas aussi toutes choses avec lui? ... Car j’ai l’assurance que ni la mort ni la vie, ni les anges ni les dominations, ni les choses présentes ni les choses à venir, ni les puissances, ni la hauteur, ni la profondeur, ni aucune autre créature ne pourra nous séparer de l’amour de Dieu manifesté en Jésus Christ notre Seigneur. » </a:t>
            </a:r>
          </a:p>
        </p:txBody>
      </p:sp>
      <p:sp>
        <p:nvSpPr>
          <p:cNvPr id="5" name="TextBox 4"/>
          <p:cNvSpPr txBox="1"/>
          <p:nvPr/>
        </p:nvSpPr>
        <p:spPr>
          <a:xfrm>
            <a:off x="596605" y="1250331"/>
            <a:ext cx="5614987" cy="923330"/>
          </a:xfrm>
          <a:prstGeom prst="rect">
            <a:avLst/>
          </a:prstGeom>
          <a:noFill/>
        </p:spPr>
        <p:txBody>
          <a:bodyPr wrap="square" rtlCol="0">
            <a:spAutoFit/>
          </a:bodyPr>
          <a:lstStyle/>
          <a:p>
            <a:pPr lvl="0"/>
            <a:r>
              <a:rPr lang="en-US" sz="3600" b="1" dirty="0" smtClean="0">
                <a:solidFill>
                  <a:srgbClr val="002060"/>
                </a:solidFill>
                <a:latin typeface="+mj-lt"/>
              </a:rPr>
              <a:t>ROMAINS</a:t>
            </a:r>
            <a:r>
              <a:rPr dirty="0" smtClean="0"/>
              <a:t>  </a:t>
            </a:r>
            <a:r>
              <a:rPr lang="en-US" sz="3600" b="1" dirty="0" smtClean="0">
                <a:solidFill>
                  <a:srgbClr val="002060"/>
                </a:solidFill>
                <a:latin typeface="+mj-lt"/>
              </a:rPr>
              <a:t>8:31-39</a:t>
            </a:r>
            <a:endParaRPr lang="fr-CA" sz="3600" b="1" dirty="0">
              <a:solidFill>
                <a:srgbClr val="002060"/>
              </a:solidFill>
              <a:latin typeface="+mj-lt"/>
            </a:endParaRPr>
          </a:p>
          <a:p>
            <a:endParaRPr lang="fr-CA" dirty="0">
              <a:solidFill>
                <a:srgbClr val="002060"/>
              </a:solidFill>
            </a:endParaRPr>
          </a:p>
        </p:txBody>
      </p:sp>
    </p:spTree>
    <p:extLst>
      <p:ext uri="{BB962C8B-B14F-4D97-AF65-F5344CB8AC3E}">
        <p14:creationId xmlns:p14="http://schemas.microsoft.com/office/powerpoint/2010/main" val="88256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341562"/>
            <a:ext cx="7400227" cy="4351338"/>
          </a:xfrm>
        </p:spPr>
        <p:txBody>
          <a:bodyPr>
            <a:noAutofit/>
          </a:bodyPr>
          <a:lstStyle/>
          <a:p>
            <a:pPr marL="0" indent="0" algn="ctr">
              <a:lnSpc>
                <a:spcPct val="100000"/>
              </a:lnSpc>
              <a:buNone/>
            </a:pPr>
            <a:r>
              <a:rPr lang="en-US" sz="2800" dirty="0"/>
              <a:t>« Sonde-moi, ô Dieu,</a:t>
            </a:r>
          </a:p>
          <a:p>
            <a:pPr marL="0" indent="0" algn="ctr">
              <a:lnSpc>
                <a:spcPct val="100000"/>
              </a:lnSpc>
              <a:buNone/>
            </a:pPr>
            <a:r>
              <a:rPr lang="en-US" sz="2800" dirty="0" smtClean="0"/>
              <a:t>et connais mon cœur!</a:t>
            </a:r>
          </a:p>
          <a:p>
            <a:pPr marL="0" indent="0" algn="ctr">
              <a:lnSpc>
                <a:spcPct val="100000"/>
              </a:lnSpc>
              <a:buNone/>
            </a:pPr>
            <a:r>
              <a:rPr lang="en-US" sz="2800" dirty="0" smtClean="0"/>
              <a:t>Éprouve-moi, et connais mes pensées!</a:t>
            </a:r>
          </a:p>
          <a:p>
            <a:pPr marL="0" indent="0" algn="ctr">
              <a:lnSpc>
                <a:spcPct val="100000"/>
              </a:lnSpc>
              <a:buNone/>
            </a:pPr>
            <a:r>
              <a:rPr lang="en-US" sz="2800" dirty="0" smtClean="0"/>
              <a:t>Regarde si je suis sur une mauvaise voie,</a:t>
            </a:r>
          </a:p>
          <a:p>
            <a:pPr marL="0" indent="0" algn="ctr">
              <a:lnSpc>
                <a:spcPct val="100000"/>
              </a:lnSpc>
              <a:buNone/>
            </a:pPr>
            <a:r>
              <a:rPr lang="en-US" sz="2800" dirty="0" smtClean="0"/>
              <a:t>et conduis-moi sur la voie de l’éternité! »</a:t>
            </a:r>
            <a:r>
              <a:rPr lang="en-US" sz="2400" dirty="0">
                <a:solidFill>
                  <a:srgbClr val="002060"/>
                </a:solidFill>
              </a:rPr>
              <a:t> </a:t>
            </a:r>
          </a:p>
        </p:txBody>
      </p:sp>
      <p:sp>
        <p:nvSpPr>
          <p:cNvPr id="5" name="TextBox 4"/>
          <p:cNvSpPr txBox="1"/>
          <p:nvPr/>
        </p:nvSpPr>
        <p:spPr>
          <a:xfrm>
            <a:off x="507206" y="1250332"/>
            <a:ext cx="8129587" cy="646331"/>
          </a:xfrm>
          <a:prstGeom prst="rect">
            <a:avLst/>
          </a:prstGeom>
          <a:noFill/>
        </p:spPr>
        <p:txBody>
          <a:bodyPr wrap="square" rtlCol="0">
            <a:spAutoFit/>
          </a:bodyPr>
          <a:lstStyle/>
          <a:p>
            <a:r>
              <a:rPr lang="en-US" sz="3600" b="1" dirty="0" smtClean="0">
                <a:solidFill>
                  <a:schemeClr val="bg1"/>
                </a:solidFill>
                <a:latin typeface="+mj-lt"/>
              </a:rPr>
              <a:t>PSAUME 139:23, 24</a:t>
            </a:r>
          </a:p>
        </p:txBody>
      </p:sp>
    </p:spTree>
    <p:extLst>
      <p:ext uri="{BB962C8B-B14F-4D97-AF65-F5344CB8AC3E}">
        <p14:creationId xmlns:p14="http://schemas.microsoft.com/office/powerpoint/2010/main" val="2045377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1009651" y="2055815"/>
            <a:ext cx="6700837" cy="4268107"/>
          </a:xfrm>
        </p:spPr>
        <p:txBody>
          <a:bodyPr>
            <a:noAutofit/>
          </a:bodyPr>
          <a:lstStyle/>
          <a:p>
            <a:pPr marL="0" indent="0" algn="ctr">
              <a:lnSpc>
                <a:spcPct val="100000"/>
              </a:lnSpc>
              <a:buNone/>
            </a:pPr>
            <a:r>
              <a:rPr lang="en-US" sz="2400" i="1" dirty="0">
                <a:solidFill>
                  <a:srgbClr val="002060"/>
                </a:solidFill>
              </a:rPr>
              <a:t>Et quand l’Esprit de vérité vous convaincra de vos péchés, </a:t>
            </a:r>
            <a:r>
              <a:rPr lang="en-US" sz="2400" b="1" i="1" dirty="0">
                <a:solidFill>
                  <a:srgbClr val="002060"/>
                </a:solidFill>
              </a:rPr>
              <a:t>ne soyez pas découragés. Courez plutôt vers Jésus, </a:t>
            </a:r>
            <a:r>
              <a:rPr lang="en-US" sz="2400" i="1" dirty="0">
                <a:solidFill>
                  <a:srgbClr val="002060"/>
                </a:solidFill>
              </a:rPr>
              <a:t>celui qui a fait la </a:t>
            </a:r>
            <a:r>
              <a:rPr lang="en-US" sz="2400" i="1" dirty="0" err="1">
                <a:solidFill>
                  <a:srgbClr val="002060"/>
                </a:solidFill>
              </a:rPr>
              <a:t>promesse</a:t>
            </a:r>
            <a:r>
              <a:rPr lang="en-US" sz="2400" i="1" dirty="0">
                <a:solidFill>
                  <a:srgbClr val="002060"/>
                </a:solidFill>
              </a:rPr>
              <a:t> </a:t>
            </a:r>
            <a:r>
              <a:rPr lang="en-US" sz="2400" i="1" dirty="0" err="1" smtClean="0">
                <a:solidFill>
                  <a:srgbClr val="002060"/>
                </a:solidFill>
              </a:rPr>
              <a:t>suivante</a:t>
            </a:r>
            <a:r>
              <a:rPr lang="en-US" sz="2400" i="1" dirty="0" smtClean="0">
                <a:solidFill>
                  <a:srgbClr val="002060"/>
                </a:solidFill>
              </a:rPr>
              <a:t> :</a:t>
            </a:r>
            <a:endParaRPr lang="en-US" sz="2400" i="1" dirty="0">
              <a:solidFill>
                <a:srgbClr val="002060"/>
              </a:solidFill>
            </a:endParaRPr>
          </a:p>
          <a:p>
            <a:pPr marL="0" indent="0" algn="ctr">
              <a:lnSpc>
                <a:spcPct val="100000"/>
              </a:lnSpc>
              <a:buNone/>
            </a:pPr>
            <a:endParaRPr lang="fr-CA" sz="2800" i="1" dirty="0" smtClean="0">
              <a:solidFill>
                <a:srgbClr val="002060"/>
              </a:solidFill>
            </a:endParaRPr>
          </a:p>
          <a:p>
            <a:pPr marL="0" indent="0" algn="ctr">
              <a:lnSpc>
                <a:spcPct val="100000"/>
              </a:lnSpc>
              <a:buNone/>
            </a:pPr>
            <a:r>
              <a:rPr lang="en-US" sz="2800" dirty="0" smtClean="0">
                <a:solidFill>
                  <a:srgbClr val="002060"/>
                </a:solidFill>
              </a:rPr>
              <a:t>« Si nous confessons nos péchés,</a:t>
            </a:r>
          </a:p>
          <a:p>
            <a:pPr marL="0" indent="0" algn="ctr">
              <a:lnSpc>
                <a:spcPct val="100000"/>
              </a:lnSpc>
              <a:buNone/>
            </a:pPr>
            <a:r>
              <a:rPr lang="en-US" sz="2800" dirty="0" smtClean="0">
                <a:solidFill>
                  <a:srgbClr val="002060"/>
                </a:solidFill>
              </a:rPr>
              <a:t>il est fidèle et juste pour nous les pardonner,</a:t>
            </a:r>
          </a:p>
          <a:p>
            <a:pPr marL="0" indent="0" algn="ctr">
              <a:lnSpc>
                <a:spcPct val="100000"/>
              </a:lnSpc>
              <a:buNone/>
            </a:pPr>
            <a:r>
              <a:rPr lang="en-US" sz="2800" dirty="0" smtClean="0">
                <a:solidFill>
                  <a:srgbClr val="002060"/>
                </a:solidFill>
              </a:rPr>
              <a:t>et pour nous purifier</a:t>
            </a:r>
          </a:p>
          <a:p>
            <a:pPr marL="0" indent="0" algn="ctr">
              <a:lnSpc>
                <a:spcPct val="100000"/>
              </a:lnSpc>
              <a:buNone/>
            </a:pPr>
            <a:r>
              <a:rPr lang="en-US" sz="2800" dirty="0" smtClean="0">
                <a:solidFill>
                  <a:srgbClr val="002060"/>
                </a:solidFill>
              </a:rPr>
              <a:t>de toute iniquité. » </a:t>
            </a:r>
            <a:r>
              <a:rPr lang="en-US" sz="2400" dirty="0">
                <a:solidFill>
                  <a:srgbClr val="002060"/>
                </a:solidFill>
              </a:rPr>
              <a:t> </a:t>
            </a:r>
          </a:p>
        </p:txBody>
      </p:sp>
      <p:sp>
        <p:nvSpPr>
          <p:cNvPr id="5" name="TextBox 4"/>
          <p:cNvSpPr txBox="1"/>
          <p:nvPr/>
        </p:nvSpPr>
        <p:spPr>
          <a:xfrm>
            <a:off x="628650" y="1261550"/>
            <a:ext cx="7886700" cy="646331"/>
          </a:xfrm>
          <a:prstGeom prst="rect">
            <a:avLst/>
          </a:prstGeom>
          <a:noFill/>
        </p:spPr>
        <p:txBody>
          <a:bodyPr wrap="square" rtlCol="0">
            <a:spAutoFit/>
          </a:bodyPr>
          <a:lstStyle/>
          <a:p>
            <a:r>
              <a:rPr lang="en-US" sz="3600" b="1" dirty="0" smtClean="0">
                <a:solidFill>
                  <a:schemeClr val="bg1"/>
                </a:solidFill>
                <a:latin typeface="+mj-lt"/>
              </a:rPr>
              <a:t>1 JEAN 1:9</a:t>
            </a:r>
            <a:endParaRPr lang="fr-CA" sz="3600" b="1" dirty="0">
              <a:solidFill>
                <a:schemeClr val="bg1"/>
              </a:solidFill>
              <a:latin typeface="+mj-lt"/>
            </a:endParaRPr>
          </a:p>
        </p:txBody>
      </p:sp>
    </p:spTree>
    <p:extLst>
      <p:ext uri="{BB962C8B-B14F-4D97-AF65-F5344CB8AC3E}">
        <p14:creationId xmlns:p14="http://schemas.microsoft.com/office/powerpoint/2010/main" val="55745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3029956"/>
            <a:ext cx="7886700" cy="3156532"/>
          </a:xfrm>
        </p:spPr>
        <p:txBody>
          <a:bodyPr>
            <a:normAutofit/>
          </a:bodyPr>
          <a:lstStyle/>
          <a:p>
            <a:pPr marL="0" indent="0" algn="ctr">
              <a:lnSpc>
                <a:spcPct val="100000"/>
              </a:lnSpc>
              <a:buNone/>
            </a:pPr>
            <a:r>
              <a:rPr lang="en-US" sz="2800" dirty="0" smtClean="0">
                <a:solidFill>
                  <a:srgbClr val="002060"/>
                </a:solidFill>
              </a:rPr>
              <a:t>LA GRANDE DIFFÉRENCE ENTRE LE CARACTÈRE DE JÉSUS ET CELUI DE SATAN, C’EST </a:t>
            </a:r>
          </a:p>
          <a:p>
            <a:pPr marL="0" indent="0" algn="ctr">
              <a:lnSpc>
                <a:spcPct val="100000"/>
              </a:lnSpc>
              <a:buNone/>
            </a:pPr>
            <a:r>
              <a:rPr lang="en-US" sz="3600" b="1" dirty="0" smtClean="0">
                <a:solidFill>
                  <a:srgbClr val="002060"/>
                </a:solidFill>
                <a:latin typeface="Bookman Old Style" charset="0"/>
              </a:rPr>
              <a:t>L’ÉGO :</a:t>
            </a:r>
            <a:r>
              <a:rPr dirty="0" smtClean="0"/>
              <a:t> </a:t>
            </a:r>
          </a:p>
          <a:p>
            <a:pPr marL="0" indent="0" algn="ctr">
              <a:lnSpc>
                <a:spcPct val="100000"/>
              </a:lnSpc>
              <a:buNone/>
            </a:pPr>
            <a:r>
              <a:rPr lang="en-US" sz="2800" b="1" dirty="0" smtClean="0">
                <a:solidFill>
                  <a:srgbClr val="002060"/>
                </a:solidFill>
              </a:rPr>
              <a:t>SATAN </a:t>
            </a:r>
            <a:r>
              <a:rPr lang="en-US" sz="2800" dirty="0" smtClean="0">
                <a:solidFill>
                  <a:srgbClr val="002060"/>
                </a:solidFill>
              </a:rPr>
              <a:t>EST TOTALEMENT </a:t>
            </a:r>
            <a:r>
              <a:rPr lang="en-US" sz="2800" b="1" dirty="0" smtClean="0">
                <a:solidFill>
                  <a:srgbClr val="002060"/>
                </a:solidFill>
              </a:rPr>
              <a:t>ÉGOÏSTE </a:t>
            </a:r>
          </a:p>
          <a:p>
            <a:pPr marL="0" indent="0" algn="ctr">
              <a:lnSpc>
                <a:spcPct val="100000"/>
              </a:lnSpc>
              <a:buNone/>
            </a:pPr>
            <a:r>
              <a:rPr lang="en-US" sz="2800" dirty="0" smtClean="0">
                <a:solidFill>
                  <a:srgbClr val="002060"/>
                </a:solidFill>
              </a:rPr>
              <a:t>ALORS QUE </a:t>
            </a:r>
            <a:r>
              <a:rPr lang="en-US" sz="2800" b="1" dirty="0" smtClean="0">
                <a:solidFill>
                  <a:srgbClr val="002060"/>
                </a:solidFill>
              </a:rPr>
              <a:t>CHRIST</a:t>
            </a:r>
            <a:r>
              <a:rPr lang="en-US" sz="2800" dirty="0" smtClean="0">
                <a:solidFill>
                  <a:srgbClr val="002060"/>
                </a:solidFill>
              </a:rPr>
              <a:t> EST TOTALEMENT </a:t>
            </a:r>
            <a:r>
              <a:rPr lang="en-US" sz="2800" b="1" dirty="0" smtClean="0">
                <a:solidFill>
                  <a:srgbClr val="002060"/>
                </a:solidFill>
              </a:rPr>
              <a:t>ALTRUISTE</a:t>
            </a:r>
            <a:r>
              <a:rPr lang="en-US" sz="2800" dirty="0" smtClean="0">
                <a:solidFill>
                  <a:srgbClr val="002060"/>
                </a:solidFill>
              </a:rPr>
              <a:t>.</a:t>
            </a:r>
            <a:r>
              <a:rPr lang="en-US" sz="2800" b="1" dirty="0" smtClean="0">
                <a:solidFill>
                  <a:srgbClr val="002060"/>
                </a:solidFill>
              </a:rPr>
              <a:t> </a:t>
            </a:r>
            <a:endParaRPr lang="fr-CA" sz="2800" b="1" dirty="0">
              <a:solidFill>
                <a:srgbClr val="002060"/>
              </a:solidFill>
            </a:endParaRPr>
          </a:p>
        </p:txBody>
      </p:sp>
    </p:spTree>
    <p:extLst>
      <p:ext uri="{BB962C8B-B14F-4D97-AF65-F5344CB8AC3E}">
        <p14:creationId xmlns:p14="http://schemas.microsoft.com/office/powerpoint/2010/main" val="140847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5473" y="2539304"/>
            <a:ext cx="8058149" cy="2679470"/>
          </a:xfrm>
        </p:spPr>
        <p:txBody>
          <a:bodyPr>
            <a:normAutofit fontScale="92500"/>
          </a:bodyPr>
          <a:lstStyle/>
          <a:p>
            <a:pPr marL="0" indent="0" algn="ctr">
              <a:lnSpc>
                <a:spcPct val="100000"/>
              </a:lnSpc>
              <a:buNone/>
            </a:pPr>
            <a:r>
              <a:rPr lang="en-US" sz="2800" dirty="0" smtClean="0"/>
              <a:t>« Nous tous qui, le visage découvert,</a:t>
            </a:r>
          </a:p>
          <a:p>
            <a:pPr marL="0" indent="0" algn="ctr">
              <a:lnSpc>
                <a:spcPct val="100000"/>
              </a:lnSpc>
              <a:buNone/>
            </a:pPr>
            <a:r>
              <a:rPr lang="en-US" sz="2800" dirty="0" smtClean="0"/>
              <a:t>contemplons comme dans un miroir la gloire du Seigneur,</a:t>
            </a:r>
          </a:p>
          <a:p>
            <a:pPr marL="0" indent="0" algn="ctr">
              <a:lnSpc>
                <a:spcPct val="100000"/>
              </a:lnSpc>
              <a:buNone/>
            </a:pPr>
            <a:r>
              <a:rPr lang="en-US" sz="2800" dirty="0" smtClean="0"/>
              <a:t>nous sommes transformés en la même image,</a:t>
            </a:r>
          </a:p>
          <a:p>
            <a:pPr marL="0" indent="0" algn="ctr">
              <a:lnSpc>
                <a:spcPct val="100000"/>
              </a:lnSpc>
              <a:buNone/>
            </a:pPr>
            <a:r>
              <a:rPr lang="en-US" sz="2800" dirty="0" smtClean="0"/>
              <a:t>de gloire en gloire,</a:t>
            </a:r>
          </a:p>
          <a:p>
            <a:pPr marL="0" indent="0" algn="ctr">
              <a:lnSpc>
                <a:spcPct val="100000"/>
              </a:lnSpc>
              <a:buNone/>
            </a:pPr>
            <a:r>
              <a:rPr lang="en-US" sz="2800" dirty="0" smtClean="0"/>
              <a:t>comme par le Seigneur, l’Esprit. »</a:t>
            </a:r>
            <a:endParaRPr lang="fr-CA" sz="2400" dirty="0"/>
          </a:p>
        </p:txBody>
      </p:sp>
      <p:sp>
        <p:nvSpPr>
          <p:cNvPr id="5" name="TextBox 4"/>
          <p:cNvSpPr txBox="1"/>
          <p:nvPr/>
        </p:nvSpPr>
        <p:spPr>
          <a:xfrm>
            <a:off x="457201" y="1225333"/>
            <a:ext cx="7015162" cy="646331"/>
          </a:xfrm>
          <a:prstGeom prst="rect">
            <a:avLst/>
          </a:prstGeom>
          <a:noFill/>
        </p:spPr>
        <p:txBody>
          <a:bodyPr wrap="square" rtlCol="0">
            <a:spAutoFit/>
          </a:bodyPr>
          <a:lstStyle/>
          <a:p>
            <a:r>
              <a:rPr lang="en-US" sz="3600" dirty="0" smtClean="0">
                <a:solidFill>
                  <a:schemeClr val="bg1"/>
                </a:solidFill>
                <a:latin typeface="+mj-lt"/>
              </a:rPr>
              <a:t>2 CORINTHIENS 3:18</a:t>
            </a:r>
            <a:endParaRPr lang="fr-CA" sz="3600" dirty="0">
              <a:solidFill>
                <a:schemeClr val="bg1"/>
              </a:solidFill>
              <a:latin typeface="+mj-lt"/>
            </a:endParaRPr>
          </a:p>
        </p:txBody>
      </p:sp>
    </p:spTree>
    <p:extLst>
      <p:ext uri="{BB962C8B-B14F-4D97-AF65-F5344CB8AC3E}">
        <p14:creationId xmlns:p14="http://schemas.microsoft.com/office/powerpoint/2010/main" val="178970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07254" y="2872278"/>
            <a:ext cx="8129491" cy="2590260"/>
          </a:xfrm>
        </p:spPr>
        <p:txBody>
          <a:bodyPr>
            <a:normAutofit fontScale="92500" lnSpcReduction="10000"/>
          </a:bodyPr>
          <a:lstStyle/>
          <a:p>
            <a:pPr marL="0" indent="0" algn="ctr">
              <a:lnSpc>
                <a:spcPct val="100000"/>
              </a:lnSpc>
              <a:buNone/>
            </a:pPr>
            <a:r>
              <a:rPr lang="en-US" sz="3200" dirty="0" smtClean="0"/>
              <a:t>« La restauration et le relèvement de l’humanité</a:t>
            </a:r>
          </a:p>
          <a:p>
            <a:pPr marL="0" indent="0" algn="ctr">
              <a:lnSpc>
                <a:spcPct val="100000"/>
              </a:lnSpc>
              <a:buNone/>
            </a:pPr>
            <a:r>
              <a:rPr lang="en-US" sz="3200" dirty="0" smtClean="0"/>
              <a:t>commencent par la famille...  </a:t>
            </a:r>
          </a:p>
          <a:p>
            <a:pPr marL="0" indent="0" algn="ctr">
              <a:lnSpc>
                <a:spcPct val="100000"/>
              </a:lnSpc>
              <a:buNone/>
            </a:pPr>
            <a:r>
              <a:rPr lang="en-US" sz="3200" dirty="0" smtClean="0"/>
              <a:t>C’est du cœur que procèdent “les sources de la vie”</a:t>
            </a:r>
          </a:p>
          <a:p>
            <a:pPr marL="0" indent="0" algn="ctr">
              <a:lnSpc>
                <a:spcPct val="100000"/>
              </a:lnSpc>
              <a:buNone/>
            </a:pPr>
            <a:r>
              <a:rPr lang="en-US" sz="2800" dirty="0" smtClean="0"/>
              <a:t>(Proverbes 4:23). » </a:t>
            </a:r>
          </a:p>
          <a:p>
            <a:pPr marL="0" indent="0" algn="ctr">
              <a:lnSpc>
                <a:spcPct val="100000"/>
              </a:lnSpc>
              <a:buNone/>
            </a:pPr>
            <a:r>
              <a:rPr lang="en-US" sz="2400" i="1" dirty="0" smtClean="0"/>
              <a:t>Le ministère de la guérison</a:t>
            </a:r>
            <a:r>
              <a:rPr lang="en-US" sz="2400" dirty="0" smtClean="0"/>
              <a:t>, p. 295</a:t>
            </a:r>
          </a:p>
          <a:p>
            <a:pPr marL="0" indent="0" algn="ctr">
              <a:lnSpc>
                <a:spcPct val="100000"/>
              </a:lnSpc>
              <a:buNone/>
            </a:pPr>
            <a:endParaRPr lang="fr-CA" sz="2800" dirty="0" smtClean="0"/>
          </a:p>
        </p:txBody>
      </p:sp>
    </p:spTree>
    <p:extLst>
      <p:ext uri="{BB962C8B-B14F-4D97-AF65-F5344CB8AC3E}">
        <p14:creationId xmlns:p14="http://schemas.microsoft.com/office/powerpoint/2010/main" val="136403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7041" y="2762321"/>
            <a:ext cx="8349335" cy="3370848"/>
          </a:xfrm>
        </p:spPr>
        <p:txBody>
          <a:bodyPr>
            <a:normAutofit/>
          </a:bodyPr>
          <a:lstStyle/>
          <a:p>
            <a:pPr marL="0" indent="0" algn="ctr">
              <a:buNone/>
            </a:pPr>
            <a:r>
              <a:rPr lang="en-US" sz="3200" dirty="0" smtClean="0"/>
              <a:t>Dieu voulait que la relation maritale</a:t>
            </a:r>
          </a:p>
          <a:p>
            <a:pPr marL="0" indent="0" algn="ctr">
              <a:buNone/>
            </a:pPr>
            <a:r>
              <a:rPr lang="en-US" sz="3200" dirty="0" smtClean="0"/>
              <a:t>reflète la </a:t>
            </a:r>
            <a:r>
              <a:rPr lang="en-US" sz="3200" b="1" dirty="0" smtClean="0"/>
              <a:t>symbiose sans égo</a:t>
            </a:r>
          </a:p>
          <a:p>
            <a:pPr marL="0" indent="0" algn="ctr">
              <a:buNone/>
            </a:pPr>
            <a:r>
              <a:rPr lang="en-US" sz="3200" dirty="0" smtClean="0"/>
              <a:t>de la Trinité,</a:t>
            </a:r>
          </a:p>
          <a:p>
            <a:pPr marL="0" indent="0" algn="ctr">
              <a:buNone/>
            </a:pPr>
            <a:r>
              <a:rPr lang="en-US" sz="3200" dirty="0" smtClean="0"/>
              <a:t>une réciprocité</a:t>
            </a:r>
          </a:p>
          <a:p>
            <a:pPr marL="0" indent="0" algn="ctr">
              <a:buNone/>
            </a:pPr>
            <a:r>
              <a:rPr lang="en-US" sz="3200" b="1" dirty="0" smtClean="0"/>
              <a:t>d'affection mutuelle </a:t>
            </a:r>
            <a:r>
              <a:rPr lang="en-US" sz="3200" dirty="0" smtClean="0"/>
              <a:t>et de </a:t>
            </a:r>
          </a:p>
          <a:p>
            <a:pPr marL="0" indent="0" algn="ctr">
              <a:buNone/>
            </a:pPr>
            <a:r>
              <a:rPr lang="en-US" sz="3200" b="1" dirty="0" smtClean="0"/>
              <a:t>don de soi</a:t>
            </a:r>
            <a:r>
              <a:rPr lang="en-US" sz="3200" dirty="0"/>
              <a:t>.</a:t>
            </a:r>
            <a:r>
              <a:rPr dirty="0" smtClean="0"/>
              <a:t> </a:t>
            </a:r>
            <a:endParaRPr lang="fr-CA" sz="3200" dirty="0"/>
          </a:p>
        </p:txBody>
      </p:sp>
      <p:sp>
        <p:nvSpPr>
          <p:cNvPr id="2" name="TextBox 1"/>
          <p:cNvSpPr txBox="1"/>
          <p:nvPr/>
        </p:nvSpPr>
        <p:spPr>
          <a:xfrm>
            <a:off x="387041" y="1265487"/>
            <a:ext cx="5414962" cy="646331"/>
          </a:xfrm>
          <a:prstGeom prst="rect">
            <a:avLst/>
          </a:prstGeom>
          <a:noFill/>
        </p:spPr>
        <p:txBody>
          <a:bodyPr wrap="square" rtlCol="0">
            <a:spAutoFit/>
          </a:bodyPr>
          <a:lstStyle/>
          <a:p>
            <a:r>
              <a:rPr lang="en-US" sz="3600" b="1" dirty="0" smtClean="0">
                <a:solidFill>
                  <a:srgbClr val="002060"/>
                </a:solidFill>
                <a:latin typeface="+mj-lt"/>
              </a:rPr>
              <a:t>L’ALLIANCE DU MARIAGE :</a:t>
            </a:r>
            <a:endParaRPr lang="fr-CA" sz="3600" b="1" dirty="0">
              <a:solidFill>
                <a:srgbClr val="002060"/>
              </a:solidFill>
              <a:latin typeface="+mj-lt"/>
            </a:endParaRPr>
          </a:p>
        </p:txBody>
      </p:sp>
    </p:spTree>
    <p:extLst>
      <p:ext uri="{BB962C8B-B14F-4D97-AF65-F5344CB8AC3E}">
        <p14:creationId xmlns:p14="http://schemas.microsoft.com/office/powerpoint/2010/main" val="133575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26198" y="2624676"/>
            <a:ext cx="8091603" cy="3699005"/>
          </a:xfrm>
        </p:spPr>
        <p:txBody>
          <a:bodyPr>
            <a:noAutofit/>
          </a:bodyPr>
          <a:lstStyle/>
          <a:p>
            <a:pPr marL="0" indent="0" algn="ctr">
              <a:lnSpc>
                <a:spcPct val="100000"/>
              </a:lnSpc>
              <a:buNone/>
            </a:pPr>
            <a:r>
              <a:rPr lang="en-US" sz="3200" dirty="0" smtClean="0"/>
              <a:t>« Ne faites rien par</a:t>
            </a:r>
          </a:p>
          <a:p>
            <a:pPr marL="0" indent="0" algn="ctr">
              <a:lnSpc>
                <a:spcPct val="100000"/>
              </a:lnSpc>
              <a:buNone/>
            </a:pPr>
            <a:r>
              <a:rPr lang="en-US" sz="3200" dirty="0" smtClean="0"/>
              <a:t>esprit de parti ou par vaine gloire,</a:t>
            </a:r>
          </a:p>
          <a:p>
            <a:pPr marL="0" indent="0" algn="ctr">
              <a:lnSpc>
                <a:spcPct val="100000"/>
              </a:lnSpc>
              <a:buNone/>
            </a:pPr>
            <a:r>
              <a:rPr lang="en-US" sz="3200" dirty="0" smtClean="0"/>
              <a:t>mais que l’humilité</a:t>
            </a:r>
          </a:p>
          <a:p>
            <a:pPr marL="0" indent="0" algn="ctr">
              <a:lnSpc>
                <a:spcPct val="100000"/>
              </a:lnSpc>
              <a:buNone/>
            </a:pPr>
            <a:r>
              <a:rPr lang="en-US" sz="3200" dirty="0"/>
              <a:t>vous fasse regarder les autres comme étant</a:t>
            </a:r>
          </a:p>
          <a:p>
            <a:pPr marL="0" indent="0" algn="ctr">
              <a:lnSpc>
                <a:spcPct val="100000"/>
              </a:lnSpc>
              <a:buNone/>
            </a:pPr>
            <a:r>
              <a:rPr lang="en-US" sz="3200" dirty="0" smtClean="0"/>
              <a:t>au-dessus de vous-mêmes. »</a:t>
            </a:r>
          </a:p>
          <a:p>
            <a:pPr marL="0" indent="0" algn="ctr">
              <a:lnSpc>
                <a:spcPct val="100000"/>
              </a:lnSpc>
              <a:buNone/>
            </a:pPr>
            <a:r>
              <a:rPr lang="en-US" sz="2800" dirty="0" smtClean="0"/>
              <a:t>(</a:t>
            </a:r>
            <a:r>
              <a:rPr lang="en-US" sz="2800" dirty="0" err="1" smtClean="0"/>
              <a:t>Philippiens</a:t>
            </a:r>
            <a:r>
              <a:rPr lang="en-US" sz="2800" dirty="0" smtClean="0"/>
              <a:t> 2:3)</a:t>
            </a:r>
          </a:p>
        </p:txBody>
      </p:sp>
    </p:spTree>
    <p:extLst>
      <p:ext uri="{BB962C8B-B14F-4D97-AF65-F5344CB8AC3E}">
        <p14:creationId xmlns:p14="http://schemas.microsoft.com/office/powerpoint/2010/main" val="179416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8150" y="916782"/>
            <a:ext cx="7886700" cy="1325563"/>
          </a:xfrm>
        </p:spPr>
        <p:txBody>
          <a:bodyPr>
            <a:normAutofit/>
          </a:bodyPr>
          <a:lstStyle/>
          <a:p>
            <a:r>
              <a:rPr lang="en-US" sz="3600" b="1" dirty="0" smtClean="0">
                <a:latin typeface="+mn-lt"/>
              </a:rPr>
              <a:t>end</a:t>
            </a:r>
            <a:r>
              <a:rPr lang="en-US" sz="3600" b="1" dirty="0" smtClean="0">
                <a:solidFill>
                  <a:srgbClr val="C00000"/>
                </a:solidFill>
                <a:latin typeface="+mn-lt"/>
              </a:rPr>
              <a:t>it</a:t>
            </a:r>
            <a:r>
              <a:rPr lang="en-US" sz="3600" b="1" dirty="0" smtClean="0">
                <a:latin typeface="+mn-lt"/>
              </a:rPr>
              <a:t>now</a:t>
            </a:r>
            <a:r>
              <a:rPr lang="en-US" sz="3600" dirty="0" smtClean="0">
                <a:latin typeface="+mn-lt"/>
              </a:rPr>
              <a:t>®</a:t>
            </a:r>
            <a:endParaRPr lang="fr-CA" sz="3600" dirty="0">
              <a:latin typeface="+mn-lt"/>
            </a:endParaRPr>
          </a:p>
        </p:txBody>
      </p:sp>
      <p:sp>
        <p:nvSpPr>
          <p:cNvPr id="3" name="Content Placeholder 2"/>
          <p:cNvSpPr>
            <a:spLocks noGrp="1"/>
          </p:cNvSpPr>
          <p:nvPr>
            <p:ph idx="1"/>
          </p:nvPr>
        </p:nvSpPr>
        <p:spPr>
          <a:xfrm>
            <a:off x="438150" y="2332833"/>
            <a:ext cx="8081381" cy="4286249"/>
          </a:xfrm>
        </p:spPr>
        <p:txBody>
          <a:bodyPr>
            <a:normAutofit lnSpcReduction="10000"/>
          </a:bodyPr>
          <a:lstStyle/>
          <a:p>
            <a:pPr marL="0" indent="0" algn="ctr">
              <a:lnSpc>
                <a:spcPct val="100000"/>
              </a:lnSpc>
              <a:buNone/>
            </a:pPr>
            <a:r>
              <a:rPr lang="fr-CA" sz="2800" dirty="0" smtClean="0"/>
              <a:t>À l’intérieur même de notre propre mouvement</a:t>
            </a:r>
          </a:p>
          <a:p>
            <a:pPr marL="0" indent="0" algn="ctr">
              <a:lnSpc>
                <a:spcPct val="100000"/>
              </a:lnSpc>
              <a:buNone/>
            </a:pPr>
            <a:r>
              <a:rPr lang="fr-CA" sz="2800" dirty="0" smtClean="0"/>
              <a:t>adventiste, nous voyons des choses qui révèlent que</a:t>
            </a:r>
          </a:p>
          <a:p>
            <a:pPr marL="0" indent="0" algn="ctr">
              <a:lnSpc>
                <a:spcPct val="100000"/>
              </a:lnSpc>
              <a:buNone/>
            </a:pPr>
            <a:r>
              <a:rPr lang="fr-CA" sz="2800" b="1" dirty="0" smtClean="0"/>
              <a:t>le mépris égoïste </a:t>
            </a:r>
            <a:r>
              <a:rPr lang="fr-CA" sz="2800" dirty="0" smtClean="0"/>
              <a:t>et </a:t>
            </a:r>
            <a:r>
              <a:rPr lang="fr-CA" sz="2800" b="1" dirty="0" smtClean="0"/>
              <a:t>violent</a:t>
            </a:r>
          </a:p>
          <a:p>
            <a:pPr marL="0" indent="0" algn="ctr">
              <a:lnSpc>
                <a:spcPct val="100000"/>
              </a:lnSpc>
              <a:buNone/>
            </a:pPr>
            <a:r>
              <a:rPr lang="fr-CA" sz="2800" dirty="0" smtClean="0"/>
              <a:t>envers nos proches est bien trop répandu.</a:t>
            </a:r>
          </a:p>
          <a:p>
            <a:pPr marL="0" indent="0" algn="ctr">
              <a:lnSpc>
                <a:spcPct val="100000"/>
              </a:lnSpc>
              <a:buNone/>
            </a:pPr>
            <a:endParaRPr lang="fr-CA" sz="2800" dirty="0" smtClean="0"/>
          </a:p>
          <a:p>
            <a:pPr marL="0" indent="0" algn="ctr">
              <a:lnSpc>
                <a:spcPct val="100000"/>
              </a:lnSpc>
              <a:buNone/>
            </a:pPr>
            <a:r>
              <a:rPr lang="fr-CA" sz="2800" b="1" dirty="0" smtClean="0"/>
              <a:t>Par la grâce indulgente et</a:t>
            </a:r>
          </a:p>
          <a:p>
            <a:pPr marL="0" indent="0" algn="ctr">
              <a:lnSpc>
                <a:spcPct val="100000"/>
              </a:lnSpc>
              <a:buNone/>
            </a:pPr>
            <a:r>
              <a:rPr lang="fr-CA" sz="2800" b="1" dirty="0" smtClean="0"/>
              <a:t>habilitante de Dieu, il faut </a:t>
            </a:r>
          </a:p>
          <a:p>
            <a:pPr marL="0" indent="0" algn="ctr">
              <a:lnSpc>
                <a:spcPct val="100000"/>
              </a:lnSpc>
              <a:buNone/>
            </a:pPr>
            <a:r>
              <a:rPr lang="fr-CA" sz="3600" b="1" dirty="0" smtClean="0"/>
              <a:t>y mettre un terme (</a:t>
            </a:r>
            <a:r>
              <a:rPr lang="fr-CA" sz="3600" b="1" dirty="0" err="1" smtClean="0"/>
              <a:t>end</a:t>
            </a:r>
            <a:r>
              <a:rPr lang="fr-CA" sz="3600" b="1" dirty="0" err="1" smtClean="0">
                <a:solidFill>
                  <a:srgbClr val="C00000"/>
                </a:solidFill>
              </a:rPr>
              <a:t>it</a:t>
            </a:r>
            <a:r>
              <a:rPr lang="fr-CA" sz="3600" b="1" dirty="0" err="1" smtClean="0"/>
              <a:t>now</a:t>
            </a:r>
            <a:r>
              <a:rPr lang="fr-CA" sz="3600" b="1" dirty="0" smtClean="0"/>
              <a:t>). </a:t>
            </a:r>
          </a:p>
        </p:txBody>
      </p:sp>
    </p:spTree>
    <p:extLst>
      <p:ext uri="{BB962C8B-B14F-4D97-AF65-F5344CB8AC3E}">
        <p14:creationId xmlns:p14="http://schemas.microsoft.com/office/powerpoint/2010/main" val="16779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Une vraie relation d’amour</a:t>
            </a:r>
            <a:endParaRPr lang="fr-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110142" cy="6858000"/>
          </a:xfrm>
          <a:prstGeom prst="rect">
            <a:avLst/>
          </a:prstGeom>
        </p:spPr>
      </p:pic>
      <p:sp>
        <p:nvSpPr>
          <p:cNvPr id="3" name="Content Placeholder 2"/>
          <p:cNvSpPr>
            <a:spLocks noGrp="1"/>
          </p:cNvSpPr>
          <p:nvPr>
            <p:ph idx="1"/>
          </p:nvPr>
        </p:nvSpPr>
        <p:spPr>
          <a:xfrm>
            <a:off x="374574" y="2720934"/>
            <a:ext cx="8460954" cy="3875902"/>
          </a:xfrm>
        </p:spPr>
        <p:txBody>
          <a:bodyPr>
            <a:noAutofit/>
          </a:bodyPr>
          <a:lstStyle/>
          <a:p>
            <a:pPr marL="0" indent="0" algn="ctr">
              <a:buNone/>
            </a:pPr>
            <a:r>
              <a:rPr lang="fr-CA" sz="3200" dirty="0" smtClean="0"/>
              <a:t>La propension </a:t>
            </a:r>
            <a:r>
              <a:rPr lang="fr-CA" sz="3200" b="1" dirty="0" smtClean="0"/>
              <a:t>à maltraiter </a:t>
            </a:r>
            <a:r>
              <a:rPr lang="fr-CA" sz="3200" dirty="0" smtClean="0"/>
              <a:t>ceux que nous</a:t>
            </a:r>
          </a:p>
          <a:p>
            <a:pPr marL="0" indent="0" algn="ctr">
              <a:buNone/>
            </a:pPr>
            <a:r>
              <a:rPr lang="fr-CA" sz="3200" dirty="0" smtClean="0"/>
              <a:t>devons, par alliance et contrat, chérir et élever</a:t>
            </a:r>
          </a:p>
          <a:p>
            <a:pPr marL="0" indent="0" algn="ctr">
              <a:buNone/>
            </a:pPr>
            <a:r>
              <a:rPr lang="fr-CA" sz="3200" dirty="0" smtClean="0"/>
              <a:t>est une tendance qui </a:t>
            </a:r>
            <a:r>
              <a:rPr lang="fr-CA" sz="3200" b="1" dirty="0" smtClean="0"/>
              <a:t>doit être surmontée</a:t>
            </a:r>
          </a:p>
          <a:p>
            <a:pPr marL="0" indent="0" algn="ctr">
              <a:buNone/>
            </a:pPr>
            <a:r>
              <a:rPr lang="fr-CA" sz="3200" dirty="0" smtClean="0"/>
              <a:t>par la grâce régénératrice</a:t>
            </a:r>
          </a:p>
          <a:p>
            <a:pPr marL="0" indent="0" algn="ctr">
              <a:buNone/>
            </a:pPr>
            <a:r>
              <a:rPr lang="fr-CA" sz="3200" dirty="0" smtClean="0"/>
              <a:t>que seul Jésus Christ peut offrir.</a:t>
            </a:r>
            <a:endParaRPr lang="fr-CA" sz="3200" dirty="0"/>
          </a:p>
        </p:txBody>
      </p:sp>
      <p:sp>
        <p:nvSpPr>
          <p:cNvPr id="5" name="TextBox 4"/>
          <p:cNvSpPr txBox="1"/>
          <p:nvPr/>
        </p:nvSpPr>
        <p:spPr>
          <a:xfrm>
            <a:off x="533398" y="1211132"/>
            <a:ext cx="8077201" cy="646331"/>
          </a:xfrm>
          <a:prstGeom prst="rect">
            <a:avLst/>
          </a:prstGeom>
          <a:noFill/>
        </p:spPr>
        <p:txBody>
          <a:bodyPr wrap="square" rtlCol="0">
            <a:spAutoFit/>
          </a:bodyPr>
          <a:lstStyle/>
          <a:p>
            <a:pPr algn="ctr"/>
            <a:r>
              <a:rPr lang="en-US" sz="3600" b="1" dirty="0" smtClean="0">
                <a:solidFill>
                  <a:schemeClr val="bg1"/>
                </a:solidFill>
                <a:latin typeface="+mj-lt"/>
              </a:rPr>
              <a:t>UNE VRAIE RELATION D’AMOUR</a:t>
            </a:r>
            <a:endParaRPr lang="fr-CA" sz="3600" b="1" dirty="0">
              <a:solidFill>
                <a:schemeClr val="bg1"/>
              </a:solidFill>
              <a:latin typeface="+mj-lt"/>
            </a:endParaRPr>
          </a:p>
        </p:txBody>
      </p:sp>
    </p:spTree>
    <p:extLst>
      <p:ext uri="{BB962C8B-B14F-4D97-AF65-F5344CB8AC3E}">
        <p14:creationId xmlns:p14="http://schemas.microsoft.com/office/powerpoint/2010/main" val="1030479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1954</TotalTime>
  <Words>1067</Words>
  <Application>Microsoft Office PowerPoint</Application>
  <PresentationFormat>On-screen Show (4:3)</PresentationFormat>
  <Paragraphs>211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Abadi MT Condensed Light</vt:lpstr>
      <vt:lpstr>Arial</vt:lpstr>
      <vt:lpstr>Bookman Old Style</vt:lpstr>
      <vt:lpstr>Calibri</vt:lpstr>
      <vt:lpstr>Calibri Light</vt:lpstr>
      <vt:lpstr>Palatino Linotype</vt:lpstr>
      <vt:lpstr>Office Theme</vt:lpstr>
      <vt:lpstr>APPRENDRE  à AIMER  comme LUI par Nancy Wilson   </vt:lpstr>
      <vt:lpstr>PowerPoint Presentation</vt:lpstr>
      <vt:lpstr>PowerPoint Presentation</vt:lpstr>
      <vt:lpstr>PowerPoint Presentation</vt:lpstr>
      <vt:lpstr>PowerPoint Presentation</vt:lpstr>
      <vt:lpstr>PowerPoint Presentation</vt:lpstr>
      <vt:lpstr>PowerPoint Presentation</vt:lpstr>
      <vt:lpstr>enditnow®</vt:lpstr>
      <vt:lpstr>Une vraie relation d’amour</vt:lpstr>
      <vt:lpstr>Une vraie relation d’amour</vt:lpstr>
      <vt:lpstr>PowerPoint Presentation</vt:lpstr>
      <vt:lpstr>PowerPoint Presentation</vt:lpstr>
      <vt:lpstr>PowerPoint Presentation</vt:lpstr>
      <vt:lpstr>PowerPoint Presentation</vt:lpstr>
      <vt:lpstr>PowerPoint Presentation</vt:lpstr>
      <vt:lpstr>ROMAINS 12:9, 10</vt:lpstr>
      <vt:lpstr>ÊTRE RENOUVELÉS PAR SON ESPRIT</vt:lpstr>
      <vt:lpstr>PowerPoint Presentation</vt:lpstr>
      <vt:lpstr>PowerPoint Presentation</vt:lpstr>
      <vt:lpstr>CONCLUSION</vt:lpstr>
      <vt:lpstr>HÉBREUX 4:15, 16 </vt:lpstr>
      <vt:lpstr>1 JEAN 2:1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LOVE AS HE LOVED SERMON by Nancy Wilson</dc:title>
  <dc:creator>Arrais, Raquel</dc:creator>
  <cp:lastModifiedBy>marie-michele robitaille</cp:lastModifiedBy>
  <cp:revision>57</cp:revision>
  <cp:lastPrinted>2016-04-12T21:45:52Z</cp:lastPrinted>
  <dcterms:created xsi:type="dcterms:W3CDTF">2016-04-11T15:37:05Z</dcterms:created>
  <dcterms:modified xsi:type="dcterms:W3CDTF">2016-05-20T01:13:46Z</dcterms:modified>
</cp:coreProperties>
</file>