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58" r:id="rId6"/>
    <p:sldId id="261" r:id="rId7"/>
    <p:sldId id="262" r:id="rId8"/>
    <p:sldId id="263" r:id="rId9"/>
    <p:sldId id="264" r:id="rId10"/>
    <p:sldId id="265" r:id="rId11"/>
    <p:sldId id="266" r:id="rId12"/>
    <p:sldId id="512" r:id="rId13"/>
    <p:sldId id="267" r:id="rId14"/>
    <p:sldId id="268" r:id="rId15"/>
    <p:sldId id="490" r:id="rId16"/>
    <p:sldId id="278" r:id="rId17"/>
    <p:sldId id="279" r:id="rId18"/>
    <p:sldId id="269" r:id="rId19"/>
    <p:sldId id="270" r:id="rId20"/>
    <p:sldId id="273" r:id="rId21"/>
    <p:sldId id="271" r:id="rId22"/>
    <p:sldId id="272" r:id="rId23"/>
    <p:sldId id="274" r:id="rId24"/>
    <p:sldId id="275" r:id="rId25"/>
    <p:sldId id="276" r:id="rId26"/>
    <p:sldId id="502"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199" autoAdjust="0"/>
    <p:restoredTop sz="94660"/>
  </p:normalViewPr>
  <p:slideViewPr>
    <p:cSldViewPr snapToGrid="0">
      <p:cViewPr varScale="1">
        <p:scale>
          <a:sx n="113" d="100"/>
          <a:sy n="113" d="100"/>
        </p:scale>
        <p:origin x="-1584" y="-114"/>
      </p:cViewPr>
      <p:guideLst>
        <p:guide orient="horz" pos="2160"/>
        <p:guide pos="2880"/>
      </p:guideLst>
    </p:cSldViewPr>
  </p:slideViewPr>
  <p:notesTextViewPr>
    <p:cViewPr>
      <p:scale>
        <a:sx n="1" d="1"/>
        <a:sy n="1" d="1"/>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CBDEA-8B3F-7E46-8898-DC97CE343F0C}" type="datetimeFigureOut">
              <a:rPr lang="fr-FR" smtClean="0"/>
              <a:t>21/07/2021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A0680-8108-F04B-853F-CFA707C5084C}" type="slidenum">
              <a:rPr lang="fr-FR" smtClean="0"/>
              <a:t>‹N°›</a:t>
            </a:fld>
            <a:endParaRPr lang="fr-FR"/>
          </a:p>
        </p:txBody>
      </p:sp>
    </p:spTree>
    <p:extLst>
      <p:ext uri="{BB962C8B-B14F-4D97-AF65-F5344CB8AC3E}">
        <p14:creationId xmlns:p14="http://schemas.microsoft.com/office/powerpoint/2010/main" val="312696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Figure 2: </a:t>
            </a:r>
            <a:r>
              <a:rPr lang="en-US" sz="1200" b="1" i="0" kern="1200" dirty="0">
                <a:solidFill>
                  <a:schemeClr val="tx1"/>
                </a:solidFill>
                <a:effectLst/>
                <a:latin typeface="+mn-lt"/>
                <a:ea typeface="+mn-ea"/>
                <a:cs typeface="+mn-cs"/>
              </a:rPr>
              <a:t>Role of genes and the environment in development of obesity and</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type 2 diabetes</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Interaction of genes that </a:t>
            </a:r>
            <a:r>
              <a:rPr lang="en-US" sz="1200" b="1" i="0" kern="1200" dirty="0" err="1">
                <a:solidFill>
                  <a:schemeClr val="tx1"/>
                </a:solidFill>
                <a:effectLst/>
                <a:latin typeface="+mn-lt"/>
                <a:ea typeface="+mn-ea"/>
                <a:cs typeface="+mn-cs"/>
              </a:rPr>
              <a:t>aff</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ect</a:t>
            </a:r>
            <a:r>
              <a:rPr lang="en-US" sz="1200" b="1" i="0" kern="1200" dirty="0">
                <a:solidFill>
                  <a:schemeClr val="tx1"/>
                </a:solidFill>
                <a:effectLst/>
                <a:latin typeface="+mn-lt"/>
                <a:ea typeface="+mn-ea"/>
                <a:cs typeface="+mn-cs"/>
              </a:rPr>
              <a:t> body adiposity with environmental factors results</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in development of obesity and associated insulin resistance. However, only when</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genes for abnormal β-cell function are present along with those for body adiposity</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does interaction with the environment result in development of type 2 diabetes.</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
            </a:r>
            <a:br>
              <a:rPr lang="en-US" sz="1200" b="1"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4E24A77-E6E2-41DF-8EB5-E937BFBDA83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0543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EE9A66ED-3AFC-C64F-A0B6-E3B9FE7EFFED}" type="slidenum">
              <a:rPr lang="fr-FR" smtClean="0"/>
              <a:t>26</a:t>
            </a:fld>
            <a:endParaRPr lang="fr-FR"/>
          </a:p>
        </p:txBody>
      </p:sp>
    </p:spTree>
    <p:extLst>
      <p:ext uri="{BB962C8B-B14F-4D97-AF65-F5344CB8AC3E}">
        <p14:creationId xmlns:p14="http://schemas.microsoft.com/office/powerpoint/2010/main" val="106432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s-ES_tradn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120791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78412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s-ES_tradn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209645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96174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3826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s-ES_tradnl"/>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240979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326816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s-ES_tradn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136694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2"/>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390592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185348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ES_tradnl"/>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302138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ES_tradnl"/>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70C8B8-0CE3-4870-A93E-C6B716EDEEE9}" type="datetimeFigureOut">
              <a:rPr lang="es-ES_tradnl" smtClean="0"/>
              <a:pPr/>
              <a:t>21/07/2021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2851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0C8B8-0CE3-4870-A93E-C6B716EDEEE9}" type="datetimeFigureOut">
              <a:rPr lang="es-ES_tradnl" smtClean="0"/>
              <a:pPr/>
              <a:t>21/07/2021</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7FB34-6A60-422D-9EFB-AD3B7B88F539}" type="slidenum">
              <a:rPr lang="es-ES_tradnl" smtClean="0"/>
              <a:pPr/>
              <a:t>‹N°›</a:t>
            </a:fld>
            <a:endParaRPr lang="es-ES_tradnl"/>
          </a:p>
        </p:txBody>
      </p:sp>
    </p:spTree>
    <p:extLst>
      <p:ext uri="{BB962C8B-B14F-4D97-AF65-F5344CB8AC3E}">
        <p14:creationId xmlns:p14="http://schemas.microsoft.com/office/powerpoint/2010/main" val="23410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3396821" y="1463238"/>
            <a:ext cx="5318185" cy="2387600"/>
          </a:xfrm>
        </p:spPr>
        <p:txBody>
          <a:bodyPr>
            <a:normAutofit fontScale="90000"/>
          </a:bodyPr>
          <a:lstStyle/>
          <a:p>
            <a:r>
              <a:rPr lang="es-ES_tradnl" dirty="0">
                <a:solidFill>
                  <a:schemeClr val="bg1"/>
                </a:solidFill>
                <a:latin typeface="Arial" panose="020B0604020202020204" pitchFamily="34" charset="0"/>
                <a:cs typeface="Arial" panose="020B0604020202020204" pitchFamily="34" charset="0"/>
              </a:rPr>
              <a:t>ET ENSUITE ?</a:t>
            </a:r>
            <a:br>
              <a:rPr lang="es-ES_tradnl"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a:r>
            <a:br>
              <a:rPr lang="fr-FR" dirty="0">
                <a:solidFill>
                  <a:schemeClr val="bg1"/>
                </a:solidFill>
                <a:latin typeface="Arial" panose="020B0604020202020204" pitchFamily="34" charset="0"/>
                <a:cs typeface="Arial" panose="020B0604020202020204" pitchFamily="34" charset="0"/>
              </a:rPr>
            </a:br>
            <a:r>
              <a:rPr lang="fr-FR" sz="4900" dirty="0">
                <a:solidFill>
                  <a:schemeClr val="bg1"/>
                </a:solidFill>
                <a:latin typeface="Arial" panose="020B0604020202020204" pitchFamily="34" charset="0"/>
                <a:cs typeface="Arial" panose="020B0604020202020204" pitchFamily="34" charset="0"/>
              </a:rPr>
              <a:t>Comment prendre soin de notre digestion ?</a:t>
            </a:r>
          </a:p>
        </p:txBody>
      </p:sp>
      <p:sp>
        <p:nvSpPr>
          <p:cNvPr id="3" name="Subtitle 2"/>
          <p:cNvSpPr>
            <a:spLocks noGrp="1"/>
          </p:cNvSpPr>
          <p:nvPr>
            <p:ph type="subTitle" idx="1"/>
          </p:nvPr>
        </p:nvSpPr>
        <p:spPr>
          <a:xfrm>
            <a:off x="3758838" y="6044794"/>
            <a:ext cx="2207623" cy="813207"/>
          </a:xfrm>
        </p:spPr>
        <p:txBody>
          <a:bodyPr>
            <a:normAutofit fontScale="92500" lnSpcReduction="20000"/>
          </a:bodyPr>
          <a:lstStyle/>
          <a:p>
            <a:pPr>
              <a:spcBef>
                <a:spcPts val="0"/>
              </a:spcBef>
            </a:pPr>
            <a:r>
              <a:rPr lang="fr-FR" sz="1600" dirty="0">
                <a:solidFill>
                  <a:schemeClr val="bg1"/>
                </a:solidFill>
                <a:latin typeface="Arial" panose="020B0604020202020204" pitchFamily="34" charset="0"/>
                <a:cs typeface="Arial" panose="020B0604020202020204" pitchFamily="34" charset="0"/>
              </a:rPr>
              <a:t>Lidia Belkis </a:t>
            </a:r>
            <a:r>
              <a:rPr lang="fr-FR" sz="1600" dirty="0" err="1">
                <a:solidFill>
                  <a:schemeClr val="bg1"/>
                </a:solidFill>
                <a:latin typeface="Arial" panose="020B0604020202020204" pitchFamily="34" charset="0"/>
                <a:cs typeface="Arial" panose="020B0604020202020204" pitchFamily="34" charset="0"/>
              </a:rPr>
              <a:t>Archbold</a:t>
            </a:r>
            <a:endParaRPr lang="fr-FR" sz="1600" dirty="0">
              <a:solidFill>
                <a:schemeClr val="bg1"/>
              </a:solidFill>
              <a:latin typeface="Arial" panose="020B0604020202020204" pitchFamily="34" charset="0"/>
              <a:cs typeface="Arial" panose="020B0604020202020204" pitchFamily="34" charset="0"/>
            </a:endParaRPr>
          </a:p>
          <a:p>
            <a:pPr>
              <a:spcBef>
                <a:spcPts val="0"/>
              </a:spcBef>
            </a:pPr>
            <a:r>
              <a:rPr lang="fr-FR" sz="1600" dirty="0">
                <a:solidFill>
                  <a:schemeClr val="bg1"/>
                </a:solidFill>
                <a:latin typeface="Arial" panose="020B0604020202020204" pitchFamily="34" charset="0"/>
                <a:cs typeface="Arial" panose="020B0604020202020204" pitchFamily="34" charset="0"/>
              </a:rPr>
              <a:t>Ministère de la Santé</a:t>
            </a:r>
          </a:p>
          <a:p>
            <a:pPr>
              <a:spcBef>
                <a:spcPts val="0"/>
              </a:spcBef>
            </a:pPr>
            <a:r>
              <a:rPr lang="fr-FR" sz="1600" dirty="0">
                <a:solidFill>
                  <a:schemeClr val="bg1"/>
                </a:solidFill>
                <a:latin typeface="Arial" panose="020B0604020202020204" pitchFamily="34" charset="0"/>
                <a:cs typeface="Arial" panose="020B0604020202020204" pitchFamily="34" charset="0"/>
              </a:rPr>
              <a:t>Division Interaméricaine</a:t>
            </a:r>
          </a:p>
        </p:txBody>
      </p:sp>
    </p:spTree>
    <p:extLst>
      <p:ext uri="{BB962C8B-B14F-4D97-AF65-F5344CB8AC3E}">
        <p14:creationId xmlns:p14="http://schemas.microsoft.com/office/powerpoint/2010/main" val="2918711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1037"/>
          <a:stretch/>
        </p:blipFill>
        <p:spPr>
          <a:xfrm>
            <a:off x="1633" y="-36880"/>
            <a:ext cx="1254034" cy="6894880"/>
          </a:xfrm>
          <a:prstGeom prst="rect">
            <a:avLst/>
          </a:prstGeom>
        </p:spPr>
      </p:pic>
      <p:sp>
        <p:nvSpPr>
          <p:cNvPr id="3" name="Rectangle 2"/>
          <p:cNvSpPr/>
          <p:nvPr/>
        </p:nvSpPr>
        <p:spPr>
          <a:xfrm>
            <a:off x="1544576" y="270414"/>
            <a:ext cx="7212074" cy="3046988"/>
          </a:xfrm>
          <a:prstGeom prst="rect">
            <a:avLst/>
          </a:prstGeom>
        </p:spPr>
        <p:txBody>
          <a:bodyPr wrap="square">
            <a:spAutoFit/>
          </a:bodyPr>
          <a:lstStyle/>
          <a:p>
            <a:r>
              <a:rPr lang="fr-FR" sz="3200" dirty="0">
                <a:solidFill>
                  <a:srgbClr val="000000"/>
                </a:solidFill>
                <a:latin typeface="Arial" panose="020B0604020202020204" pitchFamily="34" charset="0"/>
                <a:ea typeface="MS Mincho"/>
                <a:cs typeface="Arial" panose="020B0604020202020204" pitchFamily="34" charset="0"/>
              </a:rPr>
              <a:t>L’étude suivante illustre bien cela:</a:t>
            </a:r>
          </a:p>
          <a:p>
            <a:endParaRPr lang="en-US" sz="3200" dirty="0">
              <a:effectLst/>
              <a:latin typeface="Arial" panose="020B0604020202020204" pitchFamily="34" charset="0"/>
              <a:ea typeface="Arial Unicode MS"/>
              <a:cs typeface="Arial" panose="020B0604020202020204" pitchFamily="34" charset="0"/>
            </a:endParaRPr>
          </a:p>
          <a:p>
            <a:pPr marL="457200" indent="-457200">
              <a:buFont typeface="Wingdings" panose="05000000000000000000" pitchFamily="2" charset="2"/>
              <a:buChar char="Ø"/>
            </a:pPr>
            <a:r>
              <a:rPr lang="fr-FR" sz="3200" dirty="0">
                <a:solidFill>
                  <a:srgbClr val="000000"/>
                </a:solidFill>
                <a:latin typeface="Arial" panose="020B0604020202020204" pitchFamily="34" charset="0"/>
                <a:ea typeface="MS Mincho"/>
                <a:cs typeface="Arial" panose="020B0604020202020204" pitchFamily="34" charset="0"/>
              </a:rPr>
              <a:t>Un groupe d'étudiants d'une grande université a reçu un petit-déjeuner composé de céréales, de pain grillé, de fruits et d'un œuf</a:t>
            </a:r>
            <a:r>
              <a:rPr lang="es-CO" sz="3200" dirty="0">
                <a:solidFill>
                  <a:srgbClr val="000000"/>
                </a:solidFill>
                <a:latin typeface="Arial" panose="020B0604020202020204" pitchFamily="34" charset="0"/>
                <a:ea typeface="MS Mincho"/>
                <a:cs typeface="Arial" panose="020B0604020202020204" pitchFamily="34" charset="0"/>
              </a:rPr>
              <a:t>. </a:t>
            </a:r>
            <a:endParaRPr lang="en-US" sz="3200" dirty="0">
              <a:effectLst/>
              <a:latin typeface="Arial" panose="020B0604020202020204" pitchFamily="34" charset="0"/>
              <a:ea typeface="Arial Unicode MS"/>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4004" t="1" r="4748" b="22480"/>
          <a:stretch/>
        </p:blipFill>
        <p:spPr>
          <a:xfrm rot="16200000">
            <a:off x="404612" y="3189306"/>
            <a:ext cx="3265715" cy="4071674"/>
          </a:xfrm>
          <a:prstGeom prst="rect">
            <a:avLst/>
          </a:prstGeom>
        </p:spPr>
      </p:pic>
      <p:sp>
        <p:nvSpPr>
          <p:cNvPr id="6" name="Rectangle 5"/>
          <p:cNvSpPr/>
          <p:nvPr/>
        </p:nvSpPr>
        <p:spPr>
          <a:xfrm>
            <a:off x="4232365" y="3591022"/>
            <a:ext cx="4340135" cy="3046988"/>
          </a:xfrm>
          <a:prstGeom prst="rect">
            <a:avLst/>
          </a:prstGeom>
        </p:spPr>
        <p:txBody>
          <a:bodyPr wrap="square">
            <a:spAutoFit/>
          </a:bodyPr>
          <a:lstStyle/>
          <a:p>
            <a:pPr marL="457200" indent="-457200">
              <a:buFont typeface="Wingdings" panose="05000000000000000000" pitchFamily="2" charset="2"/>
              <a:buChar char="Ø"/>
            </a:pPr>
            <a:r>
              <a:rPr lang="fr-FR" sz="3200" dirty="0">
                <a:solidFill>
                  <a:srgbClr val="000000"/>
                </a:solidFill>
                <a:latin typeface="Arial" panose="020B0604020202020204" pitchFamily="34" charset="0"/>
                <a:ea typeface="MS Mincho"/>
                <a:cs typeface="Arial" panose="020B0604020202020204" pitchFamily="34" charset="0"/>
              </a:rPr>
              <a:t>Après quatre heures, des études spéciales ont montré que les estomacs étaient vides.</a:t>
            </a:r>
            <a:endParaRPr lang="en-US" sz="3200"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4426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5" name="Right Brace 4"/>
          <p:cNvSpPr/>
          <p:nvPr/>
        </p:nvSpPr>
        <p:spPr>
          <a:xfrm>
            <a:off x="5623560" y="352697"/>
            <a:ext cx="11658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6" name="Rectangle 5"/>
          <p:cNvSpPr/>
          <p:nvPr/>
        </p:nvSpPr>
        <p:spPr>
          <a:xfrm>
            <a:off x="3871344" y="2774587"/>
            <a:ext cx="5145656" cy="3970318"/>
          </a:xfrm>
          <a:prstGeom prst="rect">
            <a:avLst/>
          </a:prstGeom>
        </p:spPr>
        <p:txBody>
          <a:bodyPr wrap="square">
            <a:spAutoFit/>
          </a:bodyPr>
          <a:lstStyle/>
          <a:p>
            <a:pPr marL="457200" indent="-457200">
              <a:buFont typeface="Wingdings" panose="05000000000000000000" pitchFamily="2" charset="2"/>
              <a:buChar char="Ø"/>
            </a:pPr>
            <a:r>
              <a:rPr lang="fr-FR" sz="2800" dirty="0">
                <a:solidFill>
                  <a:srgbClr val="000000"/>
                </a:solidFill>
                <a:latin typeface="Arial" panose="020B0604020202020204" pitchFamily="34" charset="0"/>
                <a:ea typeface="MS Mincho"/>
                <a:cs typeface="Arial" panose="020B0604020202020204" pitchFamily="34" charset="0"/>
              </a:rPr>
              <a:t>deux heures après avoir mangé, on leur a donné soit</a:t>
            </a:r>
          </a:p>
          <a:p>
            <a:pPr marL="457200" indent="-457200">
              <a:buFont typeface="Wingdings" panose="05000000000000000000" pitchFamily="2" charset="2"/>
              <a:buChar char="Ø"/>
            </a:pPr>
            <a:r>
              <a:rPr lang="es-CO" sz="2800" dirty="0">
                <a:solidFill>
                  <a:srgbClr val="000000"/>
                </a:solidFill>
                <a:latin typeface="Arial" panose="020B0604020202020204" pitchFamily="34" charset="0"/>
                <a:ea typeface="MS Mincho"/>
                <a:cs typeface="Arial" panose="020B0604020202020204" pitchFamily="34" charset="0"/>
              </a:rPr>
              <a:t>... </a:t>
            </a:r>
            <a:r>
              <a:rPr lang="fr-FR" sz="2800" dirty="0">
                <a:solidFill>
                  <a:srgbClr val="000000"/>
                </a:solidFill>
                <a:latin typeface="Arial" panose="020B0604020202020204" pitchFamily="34" charset="0"/>
                <a:ea typeface="MS Mincho"/>
                <a:cs typeface="Arial" panose="020B0604020202020204" pitchFamily="34" charset="0"/>
              </a:rPr>
              <a:t>un sandwich avec de la crème de cacahuète (arachide)</a:t>
            </a:r>
            <a:endParaRPr lang="fr-FR" sz="2800" dirty="0">
              <a:effectLst/>
              <a:latin typeface="Arial" panose="020B0604020202020204" pitchFamily="34" charset="0"/>
              <a:ea typeface="Arial Unicode MS"/>
              <a:cs typeface="Arial" panose="020B0604020202020204" pitchFamily="34" charset="0"/>
            </a:endParaRPr>
          </a:p>
          <a:p>
            <a:pPr marL="457200" indent="-457200">
              <a:buFont typeface="Wingdings" panose="05000000000000000000" pitchFamily="2" charset="2"/>
              <a:buChar char="Ø"/>
            </a:pPr>
            <a:r>
              <a:rPr lang="fr-FR" sz="2800" dirty="0">
                <a:solidFill>
                  <a:srgbClr val="000000"/>
                </a:solidFill>
                <a:latin typeface="Arial" panose="020B0604020202020204" pitchFamily="34" charset="0"/>
                <a:ea typeface="MS Mincho"/>
                <a:cs typeface="Arial" panose="020B0604020202020204" pitchFamily="34" charset="0"/>
              </a:rPr>
              <a:t>Six à neuf heures plus tard, une partie de ces petits déjeuners était encore dans leur estomac !</a:t>
            </a:r>
            <a:endParaRPr lang="en-US" sz="2800" dirty="0">
              <a:effectLst/>
              <a:latin typeface="Arial" panose="020B0604020202020204" pitchFamily="34" charset="0"/>
              <a:ea typeface="Arial Unicode MS"/>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550" t="15238" r="13768" b="8381"/>
          <a:stretch/>
        </p:blipFill>
        <p:spPr>
          <a:xfrm>
            <a:off x="1185454" y="2997927"/>
            <a:ext cx="1776482" cy="1593667"/>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14" b="81224" l="53618" r="96533">
                        <a14:foregroundMark x1="90503" y1="19382" x2="62211" y2="41490"/>
                        <a14:foregroundMark x1="67588" y1="41672" x2="89698" y2="29679"/>
                        <a14:foregroundMark x1="90804" y1="23016" x2="89548" y2="24531"/>
                        <a14:foregroundMark x1="82462" y1="10055" x2="85126" y2="12356"/>
                        <a14:foregroundMark x1="66985" y1="6420" x2="58894" y2="15809"/>
                        <a14:foregroundMark x1="58291" y1="17141" x2="58894" y2="33495"/>
                        <a14:foregroundMark x1="58090" y1="18474" x2="56834" y2="24349"/>
                        <a14:foregroundMark x1="73920" y1="49303" x2="92412" y2="75045"/>
                        <a14:foregroundMark x1="93668" y1="57480" x2="92412" y2="74621"/>
                        <a14:foregroundMark x1="77387" y1="48516" x2="93518" y2="56511"/>
                        <a14:foregroundMark x1="74221" y1="50818" x2="67136" y2="63961"/>
                        <a14:foregroundMark x1="73467" y1="64325" x2="76935" y2="65657"/>
                        <a14:foregroundMark x1="84824" y1="55179" x2="84824" y2="58995"/>
                        <a14:foregroundMark x1="90804" y1="74803" x2="83417" y2="80133"/>
                        <a14:foregroundMark x1="68090" y1="56511" x2="66482" y2="62992"/>
                        <a14:foregroundMark x1="56533" y1="59964" x2="66332" y2="62810"/>
                        <a14:foregroundMark x1="66482" y1="63598" x2="68090" y2="74621"/>
                      </a14:backgroundRemoval>
                    </a14:imgEffect>
                  </a14:imgLayer>
                </a14:imgProps>
              </a:ext>
              <a:ext uri="{28A0092B-C50C-407E-A947-70E740481C1C}">
                <a14:useLocalDpi xmlns:a14="http://schemas.microsoft.com/office/drawing/2010/main" val="0"/>
              </a:ext>
            </a:extLst>
          </a:blip>
          <a:srcRect l="54004" t="1" r="4748" b="22480"/>
          <a:stretch/>
        </p:blipFill>
        <p:spPr>
          <a:xfrm rot="16200000">
            <a:off x="288910" y="3329501"/>
            <a:ext cx="3409405" cy="3987224"/>
          </a:xfrm>
          <a:prstGeom prst="rect">
            <a:avLst/>
          </a:prstGeom>
        </p:spPr>
      </p:pic>
      <p:sp>
        <p:nvSpPr>
          <p:cNvPr id="9" name="Rectangle 8"/>
          <p:cNvSpPr/>
          <p:nvPr/>
        </p:nvSpPr>
        <p:spPr>
          <a:xfrm>
            <a:off x="146711" y="1619794"/>
            <a:ext cx="8997289" cy="1015663"/>
          </a:xfrm>
          <a:prstGeom prst="rect">
            <a:avLst/>
          </a:prstGeom>
        </p:spPr>
        <p:txBody>
          <a:bodyPr wrap="square">
            <a:spAutoFit/>
          </a:bodyPr>
          <a:lstStyle/>
          <a:p>
            <a:pPr marR="995680"/>
            <a:r>
              <a:rPr lang="fr-FR" sz="2800" dirty="0">
                <a:solidFill>
                  <a:srgbClr val="000000"/>
                </a:solidFill>
                <a:latin typeface="Arial" panose="020B0604020202020204" pitchFamily="34" charset="0"/>
                <a:ea typeface="MS Mincho"/>
                <a:cs typeface="Arial" panose="020B0604020202020204" pitchFamily="34" charset="0"/>
              </a:rPr>
              <a:t>Quelques jours plus tard, ces étudiants ont pris le même petit déjeuner </a:t>
            </a:r>
            <a:r>
              <a:rPr lang="fr-FR" sz="3200" dirty="0">
                <a:solidFill>
                  <a:srgbClr val="000000"/>
                </a:solidFill>
                <a:latin typeface="Arial" panose="020B0604020202020204" pitchFamily="34" charset="0"/>
                <a:ea typeface="MS Mincho"/>
                <a:cs typeface="Arial" panose="020B0604020202020204" pitchFamily="34" charset="0"/>
              </a:rPr>
              <a:t>...</a:t>
            </a:r>
            <a:endParaRPr lang="en-US" sz="3200" dirty="0">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26905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2"/>
            <a:ext cx="89154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4"/>
          <p:cNvSpPr txBox="1">
            <a:spLocks noChangeArrowheads="1"/>
          </p:cNvSpPr>
          <p:nvPr/>
        </p:nvSpPr>
        <p:spPr bwMode="auto">
          <a:xfrm>
            <a:off x="2082799" y="457203"/>
            <a:ext cx="4936067"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err="1">
                <a:latin typeface="Times New Roman" charset="0"/>
              </a:rPr>
              <a:t>Quel</a:t>
            </a:r>
            <a:r>
              <a:rPr lang="en-US" sz="3200" dirty="0">
                <a:latin typeface="Times New Roman" charset="0"/>
              </a:rPr>
              <a:t> </a:t>
            </a:r>
            <a:r>
              <a:rPr lang="en-US" sz="3200" dirty="0" err="1">
                <a:latin typeface="Times New Roman" charset="0"/>
              </a:rPr>
              <a:t>est</a:t>
            </a:r>
            <a:r>
              <a:rPr lang="en-US" sz="3200" dirty="0">
                <a:latin typeface="Times New Roman" charset="0"/>
              </a:rPr>
              <a:t> LE </a:t>
            </a:r>
            <a:r>
              <a:rPr lang="en-US" sz="3600" dirty="0">
                <a:latin typeface="Times New Roman" charset="0"/>
              </a:rPr>
              <a:t>PROBLEME</a:t>
            </a:r>
            <a:endParaRPr lang="en-US" sz="3200" dirty="0">
              <a:latin typeface="Times New Roman" charset="0"/>
            </a:endParaRPr>
          </a:p>
          <a:p>
            <a:pPr algn="ctr"/>
            <a:r>
              <a:rPr lang="en-US" sz="3200" dirty="0">
                <a:latin typeface="Times New Roman" charset="0"/>
              </a:rPr>
              <a:t>De la </a:t>
            </a:r>
            <a:r>
              <a:rPr lang="en-US" sz="3200" dirty="0" err="1">
                <a:latin typeface="Times New Roman" charset="0"/>
              </a:rPr>
              <a:t>suralimentation</a:t>
            </a:r>
            <a:r>
              <a:rPr lang="en-US" sz="3200" dirty="0">
                <a:latin typeface="Times New Roman" charset="0"/>
              </a:rPr>
              <a:t> </a:t>
            </a:r>
            <a:r>
              <a:rPr lang="en-US" sz="3600" dirty="0">
                <a:latin typeface="Times New Roman" charset="0"/>
              </a:rPr>
              <a:t>?</a:t>
            </a:r>
          </a:p>
        </p:txBody>
      </p:sp>
    </p:spTree>
    <p:extLst>
      <p:ext uri="{BB962C8B-B14F-4D97-AF65-F5344CB8AC3E}">
        <p14:creationId xmlns:p14="http://schemas.microsoft.com/office/powerpoint/2010/main" val="424363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5" name="Rectangle 4"/>
          <p:cNvSpPr/>
          <p:nvPr/>
        </p:nvSpPr>
        <p:spPr>
          <a:xfrm>
            <a:off x="480060" y="2211960"/>
            <a:ext cx="8072845" cy="3539430"/>
          </a:xfrm>
          <a:prstGeom prst="rect">
            <a:avLst/>
          </a:prstGeom>
        </p:spPr>
        <p:txBody>
          <a:bodyPr wrap="square">
            <a:spAutoFit/>
          </a:bodyPr>
          <a:lstStyle/>
          <a:p>
            <a:pPr marL="457200" indent="-457200">
              <a:buFont typeface="Wingdings" panose="05000000000000000000" pitchFamily="2" charset="2"/>
              <a:buChar char="Ø"/>
            </a:pPr>
            <a:r>
              <a:rPr lang="fr-FR" sz="2800" dirty="0">
                <a:solidFill>
                  <a:srgbClr val="000000"/>
                </a:solidFill>
                <a:latin typeface="Arial" panose="020B0604020202020204" pitchFamily="34" charset="0"/>
                <a:ea typeface="MS Mincho"/>
                <a:cs typeface="Arial" panose="020B0604020202020204" pitchFamily="34" charset="0"/>
              </a:rPr>
              <a:t>Lorsque nous ajoutons plus de nourriture à l'estomac, avant qu'il n'ait fini de digérer la nourriture précédente, le processus digestif est retardé jusqu'à ce que l'estomac puisse digérer la nouvelle bouchée.</a:t>
            </a:r>
          </a:p>
          <a:p>
            <a:pPr marL="457200" indent="-457200">
              <a:buFont typeface="Wingdings" panose="05000000000000000000" pitchFamily="2" charset="2"/>
              <a:buChar char="Ø"/>
            </a:pPr>
            <a:r>
              <a:rPr lang="fr-FR" sz="2800" dirty="0">
                <a:solidFill>
                  <a:srgbClr val="000000"/>
                </a:solidFill>
                <a:latin typeface="Arial" panose="020B0604020202020204" pitchFamily="34" charset="0"/>
                <a:ea typeface="MS Mincho"/>
                <a:cs typeface="Arial" panose="020B0604020202020204" pitchFamily="34" charset="0"/>
              </a:rPr>
              <a:t>Si nous mangeons trop fréquemment, notre estomac continue de fonctionner toute la journée et parfois jusque tard dans la nuit.</a:t>
            </a:r>
            <a:endParaRPr lang="en-US" sz="2800" dirty="0">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90522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1037"/>
          <a:stretch/>
        </p:blipFill>
        <p:spPr>
          <a:xfrm>
            <a:off x="1633" y="-36880"/>
            <a:ext cx="1254034" cy="6894880"/>
          </a:xfrm>
          <a:prstGeom prst="rect">
            <a:avLst/>
          </a:prstGeom>
        </p:spPr>
      </p:pic>
      <p:sp>
        <p:nvSpPr>
          <p:cNvPr id="3" name="Rectangle 2"/>
          <p:cNvSpPr/>
          <p:nvPr/>
        </p:nvSpPr>
        <p:spPr>
          <a:xfrm>
            <a:off x="1632615" y="795756"/>
            <a:ext cx="6766560" cy="3046988"/>
          </a:xfrm>
          <a:prstGeom prst="rect">
            <a:avLst/>
          </a:prstGeom>
        </p:spPr>
        <p:txBody>
          <a:bodyPr wrap="square">
            <a:spAutoFit/>
          </a:bodyPr>
          <a:lstStyle/>
          <a:p>
            <a:r>
              <a:rPr lang="fr-FR" sz="3200" dirty="0">
                <a:latin typeface="Arial" pitchFamily="34" charset="0"/>
                <a:cs typeface="Arial" pitchFamily="34" charset="0"/>
              </a:rPr>
              <a:t>Quelle influence la suralimentation peut-elle exercer sur l’estomac? Celui-ci est affaibli, les organes digestifs s’étiolent, et la maladie, avec son cortège de maux, en est la conséquence.</a:t>
            </a:r>
            <a:r>
              <a:rPr lang="es-ES_tradnl" sz="3200" dirty="0">
                <a:latin typeface="Arial" pitchFamily="34" charset="0"/>
                <a:cs typeface="Arial" pitchFamily="34" charset="0"/>
              </a:rPr>
              <a:t> CNA 119</a:t>
            </a: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1800" y="2961098"/>
            <a:ext cx="2362200" cy="389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01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17723"/>
            <a:ext cx="9144000" cy="6562725"/>
          </a:xfrm>
          <a:prstGeom prst="rect">
            <a:avLst/>
          </a:prstGeom>
        </p:spPr>
      </p:pic>
      <p:sp>
        <p:nvSpPr>
          <p:cNvPr id="6" name="Rectangle 5"/>
          <p:cNvSpPr/>
          <p:nvPr/>
        </p:nvSpPr>
        <p:spPr>
          <a:xfrm>
            <a:off x="388620" y="5585460"/>
            <a:ext cx="19431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1480" y="4046220"/>
            <a:ext cx="19431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669030" y="2297089"/>
            <a:ext cx="1188720" cy="400110"/>
          </a:xfrm>
          <a:prstGeom prst="rect">
            <a:avLst/>
          </a:prstGeom>
          <a:noFill/>
        </p:spPr>
        <p:txBody>
          <a:bodyPr wrap="square" rtlCol="0">
            <a:spAutoFit/>
          </a:bodyPr>
          <a:lstStyle/>
          <a:p>
            <a:pPr algn="ctr"/>
            <a:r>
              <a:rPr lang="en-US" sz="2000" b="1" dirty="0">
                <a:solidFill>
                  <a:prstClr val="black"/>
                </a:solidFill>
              </a:rPr>
              <a:t>EXTERNE</a:t>
            </a:r>
          </a:p>
        </p:txBody>
      </p:sp>
      <p:sp>
        <p:nvSpPr>
          <p:cNvPr id="10" name="TextBox 9"/>
          <p:cNvSpPr txBox="1"/>
          <p:nvPr/>
        </p:nvSpPr>
        <p:spPr>
          <a:xfrm flipH="1">
            <a:off x="3477493" y="3180312"/>
            <a:ext cx="1558637" cy="369332"/>
          </a:xfrm>
          <a:prstGeom prst="rect">
            <a:avLst/>
          </a:prstGeom>
          <a:noFill/>
        </p:spPr>
        <p:txBody>
          <a:bodyPr wrap="square" rtlCol="0">
            <a:spAutoFit/>
          </a:bodyPr>
          <a:lstStyle/>
          <a:p>
            <a:pPr algn="ctr"/>
            <a:r>
              <a:rPr lang="en-US" b="1" dirty="0">
                <a:solidFill>
                  <a:prstClr val="black"/>
                </a:solidFill>
                <a:effectLst>
                  <a:outerShdw blurRad="38100" dist="38100" dir="2700000" algn="tl">
                    <a:srgbClr val="000000">
                      <a:alpha val="43137"/>
                    </a:srgbClr>
                  </a:outerShdw>
                </a:effectLst>
              </a:rPr>
              <a:t>INGREDIENTS</a:t>
            </a:r>
          </a:p>
        </p:txBody>
      </p:sp>
      <p:sp>
        <p:nvSpPr>
          <p:cNvPr id="11" name="TextBox 10"/>
          <p:cNvSpPr txBox="1"/>
          <p:nvPr/>
        </p:nvSpPr>
        <p:spPr>
          <a:xfrm>
            <a:off x="811530" y="3025140"/>
            <a:ext cx="2188845" cy="369332"/>
          </a:xfrm>
          <a:prstGeom prst="rect">
            <a:avLst/>
          </a:prstGeom>
          <a:noFill/>
        </p:spPr>
        <p:txBody>
          <a:bodyPr wrap="square" rtlCol="0">
            <a:spAutoFit/>
          </a:bodyPr>
          <a:lstStyle/>
          <a:p>
            <a:r>
              <a:rPr lang="en-US" dirty="0">
                <a:solidFill>
                  <a:prstClr val="black"/>
                </a:solidFill>
              </a:rPr>
              <a:t>PROCESSED FOODS</a:t>
            </a:r>
          </a:p>
        </p:txBody>
      </p:sp>
      <p:sp>
        <p:nvSpPr>
          <p:cNvPr id="8" name="TextBox 7"/>
          <p:cNvSpPr txBox="1"/>
          <p:nvPr/>
        </p:nvSpPr>
        <p:spPr>
          <a:xfrm>
            <a:off x="4238090" y="5538865"/>
            <a:ext cx="1840089" cy="523220"/>
          </a:xfrm>
          <a:prstGeom prst="rect">
            <a:avLst/>
          </a:prstGeom>
          <a:solidFill>
            <a:srgbClr val="C00000"/>
          </a:solidFill>
        </p:spPr>
        <p:txBody>
          <a:bodyPr wrap="square" rtlCol="0">
            <a:spAutoFit/>
          </a:bodyPr>
          <a:lstStyle/>
          <a:p>
            <a:pPr algn="ctr"/>
            <a:r>
              <a:rPr lang="en-US" sz="2800" b="1" dirty="0">
                <a:solidFill>
                  <a:prstClr val="white"/>
                </a:solidFill>
              </a:rPr>
              <a:t>MALADIE</a:t>
            </a:r>
          </a:p>
        </p:txBody>
      </p:sp>
      <p:sp>
        <p:nvSpPr>
          <p:cNvPr id="12" name="TextBox 11"/>
          <p:cNvSpPr txBox="1"/>
          <p:nvPr/>
        </p:nvSpPr>
        <p:spPr>
          <a:xfrm>
            <a:off x="4238090" y="365125"/>
            <a:ext cx="1840089" cy="523220"/>
          </a:xfrm>
          <a:prstGeom prst="rect">
            <a:avLst/>
          </a:prstGeom>
          <a:solidFill>
            <a:schemeClr val="accent1">
              <a:lumMod val="75000"/>
            </a:schemeClr>
          </a:solidFill>
        </p:spPr>
        <p:txBody>
          <a:bodyPr wrap="square" rtlCol="0">
            <a:spAutoFit/>
          </a:bodyPr>
          <a:lstStyle/>
          <a:p>
            <a:pPr algn="ctr"/>
            <a:r>
              <a:rPr lang="en-US" sz="2800" b="1" dirty="0">
                <a:solidFill>
                  <a:prstClr val="white"/>
                </a:solidFill>
              </a:rPr>
              <a:t>SANTÉ</a:t>
            </a:r>
          </a:p>
        </p:txBody>
      </p:sp>
      <p:sp>
        <p:nvSpPr>
          <p:cNvPr id="13" name="TextBox 12"/>
          <p:cNvSpPr txBox="1"/>
          <p:nvPr/>
        </p:nvSpPr>
        <p:spPr>
          <a:xfrm>
            <a:off x="5515145" y="2283565"/>
            <a:ext cx="1169672" cy="400110"/>
          </a:xfrm>
          <a:prstGeom prst="rect">
            <a:avLst/>
          </a:prstGeom>
          <a:solidFill>
            <a:schemeClr val="accent6">
              <a:lumMod val="60000"/>
              <a:lumOff val="40000"/>
            </a:schemeClr>
          </a:solidFill>
        </p:spPr>
        <p:txBody>
          <a:bodyPr wrap="square" rtlCol="0">
            <a:spAutoFit/>
          </a:bodyPr>
          <a:lstStyle/>
          <a:p>
            <a:pPr algn="ctr"/>
            <a:r>
              <a:rPr lang="en-US" sz="2000" b="1" dirty="0">
                <a:solidFill>
                  <a:prstClr val="black"/>
                </a:solidFill>
              </a:rPr>
              <a:t>INTERNE</a:t>
            </a:r>
          </a:p>
        </p:txBody>
      </p:sp>
      <p:sp>
        <p:nvSpPr>
          <p:cNvPr id="14" name="Rectangle 13"/>
          <p:cNvSpPr/>
          <p:nvPr/>
        </p:nvSpPr>
        <p:spPr>
          <a:xfrm>
            <a:off x="457200" y="387927"/>
            <a:ext cx="148590" cy="387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53740" y="1584031"/>
            <a:ext cx="148590" cy="387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5598273" y="3205023"/>
            <a:ext cx="1003417" cy="369332"/>
          </a:xfrm>
          <a:prstGeom prst="rect">
            <a:avLst/>
          </a:prstGeom>
          <a:solidFill>
            <a:schemeClr val="accent6">
              <a:lumMod val="60000"/>
              <a:lumOff val="40000"/>
            </a:schemeClr>
          </a:solidFill>
        </p:spPr>
        <p:txBody>
          <a:bodyPr wrap="square" rtlCol="0">
            <a:spAutoFit/>
          </a:bodyPr>
          <a:lstStyle/>
          <a:p>
            <a:pPr algn="ctr"/>
            <a:r>
              <a:rPr lang="en-US" b="1" dirty="0">
                <a:solidFill>
                  <a:prstClr val="black"/>
                </a:solidFill>
              </a:rPr>
              <a:t>MENTAL</a:t>
            </a:r>
          </a:p>
        </p:txBody>
      </p:sp>
      <p:sp>
        <p:nvSpPr>
          <p:cNvPr id="17" name="TextBox 16"/>
          <p:cNvSpPr txBox="1"/>
          <p:nvPr/>
        </p:nvSpPr>
        <p:spPr>
          <a:xfrm>
            <a:off x="5338165" y="2740439"/>
            <a:ext cx="1587568" cy="307777"/>
          </a:xfrm>
          <a:prstGeom prst="rect">
            <a:avLst/>
          </a:prstGeom>
          <a:solidFill>
            <a:schemeClr val="accent6">
              <a:lumMod val="20000"/>
              <a:lumOff val="80000"/>
            </a:schemeClr>
          </a:solidFill>
        </p:spPr>
        <p:txBody>
          <a:bodyPr wrap="square" rtlCol="0">
            <a:spAutoFit/>
          </a:bodyPr>
          <a:lstStyle/>
          <a:p>
            <a:pPr algn="ctr"/>
            <a:r>
              <a:rPr lang="en-US" sz="1400" b="1" dirty="0">
                <a:solidFill>
                  <a:prstClr val="black"/>
                </a:solidFill>
              </a:rPr>
              <a:t>ENVIRONNEMENT</a:t>
            </a:r>
          </a:p>
        </p:txBody>
      </p:sp>
      <p:sp>
        <p:nvSpPr>
          <p:cNvPr id="18" name="TextBox 17"/>
          <p:cNvSpPr txBox="1"/>
          <p:nvPr/>
        </p:nvSpPr>
        <p:spPr>
          <a:xfrm>
            <a:off x="7121334" y="2740439"/>
            <a:ext cx="1743266" cy="307777"/>
          </a:xfrm>
          <a:prstGeom prst="rect">
            <a:avLst/>
          </a:prstGeom>
          <a:solidFill>
            <a:schemeClr val="accent6">
              <a:lumMod val="20000"/>
              <a:lumOff val="80000"/>
            </a:schemeClr>
          </a:solidFill>
        </p:spPr>
        <p:txBody>
          <a:bodyPr wrap="square" rtlCol="0">
            <a:spAutoFit/>
          </a:bodyPr>
          <a:lstStyle/>
          <a:p>
            <a:pPr algn="ctr"/>
            <a:r>
              <a:rPr lang="en-US" sz="1400" b="1" dirty="0">
                <a:solidFill>
                  <a:prstClr val="black"/>
                </a:solidFill>
              </a:rPr>
              <a:t>ENVIRONNEMENT</a:t>
            </a:r>
          </a:p>
        </p:txBody>
      </p:sp>
      <p:sp>
        <p:nvSpPr>
          <p:cNvPr id="19" name="TextBox 18"/>
          <p:cNvSpPr txBox="1"/>
          <p:nvPr/>
        </p:nvSpPr>
        <p:spPr>
          <a:xfrm>
            <a:off x="7390845" y="2274021"/>
            <a:ext cx="1253622" cy="400110"/>
          </a:xfrm>
          <a:prstGeom prst="rect">
            <a:avLst/>
          </a:prstGeom>
          <a:solidFill>
            <a:schemeClr val="accent4">
              <a:lumMod val="60000"/>
              <a:lumOff val="40000"/>
            </a:schemeClr>
          </a:solidFill>
        </p:spPr>
        <p:txBody>
          <a:bodyPr wrap="square" rtlCol="0">
            <a:spAutoFit/>
          </a:bodyPr>
          <a:lstStyle/>
          <a:p>
            <a:pPr algn="ctr"/>
            <a:r>
              <a:rPr lang="en-US" sz="2000" b="1" cap="all" dirty="0">
                <a:solidFill>
                  <a:prstClr val="black"/>
                </a:solidFill>
              </a:rPr>
              <a:t>spirituel</a:t>
            </a:r>
          </a:p>
        </p:txBody>
      </p:sp>
      <p:sp>
        <p:nvSpPr>
          <p:cNvPr id="20" name="TextBox 19"/>
          <p:cNvSpPr txBox="1"/>
          <p:nvPr/>
        </p:nvSpPr>
        <p:spPr>
          <a:xfrm>
            <a:off x="7261061" y="3168262"/>
            <a:ext cx="1446554" cy="369332"/>
          </a:xfrm>
          <a:prstGeom prst="rect">
            <a:avLst/>
          </a:prstGeom>
          <a:solidFill>
            <a:schemeClr val="accent4">
              <a:lumMod val="60000"/>
              <a:lumOff val="40000"/>
            </a:schemeClr>
          </a:solidFill>
        </p:spPr>
        <p:txBody>
          <a:bodyPr wrap="square" rtlCol="0">
            <a:spAutoFit/>
          </a:bodyPr>
          <a:lstStyle/>
          <a:p>
            <a:pPr algn="ctr"/>
            <a:r>
              <a:rPr lang="en-US" b="1" dirty="0">
                <a:solidFill>
                  <a:prstClr val="black"/>
                </a:solidFill>
              </a:rPr>
              <a:t>EXISTENTIEL</a:t>
            </a:r>
          </a:p>
        </p:txBody>
      </p:sp>
      <p:sp>
        <p:nvSpPr>
          <p:cNvPr id="21" name="ZoneTexte 20">
            <a:extLst>
              <a:ext uri="{FF2B5EF4-FFF2-40B4-BE49-F238E27FC236}">
                <a16:creationId xmlns="" xmlns:a16="http://schemas.microsoft.com/office/drawing/2014/main" id="{236419EC-D2BC-474C-84CC-1F3509B0BBE3}"/>
              </a:ext>
            </a:extLst>
          </p:cNvPr>
          <p:cNvSpPr txBox="1"/>
          <p:nvPr/>
        </p:nvSpPr>
        <p:spPr>
          <a:xfrm>
            <a:off x="291754" y="1"/>
            <a:ext cx="2588317" cy="1015663"/>
          </a:xfrm>
          <a:prstGeom prst="rect">
            <a:avLst/>
          </a:prstGeom>
          <a:solidFill>
            <a:schemeClr val="accent5">
              <a:lumMod val="40000"/>
              <a:lumOff val="60000"/>
            </a:schemeClr>
          </a:solidFill>
        </p:spPr>
        <p:txBody>
          <a:bodyPr wrap="square" rtlCol="0">
            <a:spAutoFit/>
          </a:bodyPr>
          <a:lstStyle/>
          <a:p>
            <a:pPr algn="ctr"/>
            <a:r>
              <a:rPr lang="fr-FR" sz="2000" b="1" dirty="0"/>
              <a:t>Dépense énergétique</a:t>
            </a:r>
          </a:p>
          <a:p>
            <a:pPr algn="ctr"/>
            <a:r>
              <a:rPr lang="fr-FR" sz="2000" b="1" dirty="0"/>
              <a:t>(exercice physique/</a:t>
            </a:r>
          </a:p>
          <a:p>
            <a:pPr algn="ctr"/>
            <a:r>
              <a:rPr lang="fr-FR" sz="2000" b="1" dirty="0"/>
              <a:t>calories ingérées</a:t>
            </a:r>
          </a:p>
        </p:txBody>
      </p:sp>
      <p:sp>
        <p:nvSpPr>
          <p:cNvPr id="22" name="ZoneTexte 21">
            <a:extLst>
              <a:ext uri="{FF2B5EF4-FFF2-40B4-BE49-F238E27FC236}">
                <a16:creationId xmlns="" xmlns:a16="http://schemas.microsoft.com/office/drawing/2014/main" id="{008182C5-7AE4-4E44-8E28-B617CDA6BB38}"/>
              </a:ext>
            </a:extLst>
          </p:cNvPr>
          <p:cNvSpPr txBox="1"/>
          <p:nvPr/>
        </p:nvSpPr>
        <p:spPr>
          <a:xfrm>
            <a:off x="322870" y="1493867"/>
            <a:ext cx="2536131" cy="830997"/>
          </a:xfrm>
          <a:prstGeom prst="rect">
            <a:avLst/>
          </a:prstGeom>
          <a:solidFill>
            <a:schemeClr val="accent5">
              <a:lumMod val="40000"/>
              <a:lumOff val="60000"/>
            </a:schemeClr>
          </a:solidFill>
        </p:spPr>
        <p:txBody>
          <a:bodyPr wrap="square" rtlCol="0">
            <a:spAutoFit/>
          </a:bodyPr>
          <a:lstStyle/>
          <a:p>
            <a:pPr algn="ctr"/>
            <a:r>
              <a:rPr lang="fr-FR" sz="2000" b="1" dirty="0"/>
              <a:t>Prise calorique (quantités</a:t>
            </a:r>
            <a:r>
              <a:rPr lang="fr-FR" sz="2800" b="1" dirty="0"/>
              <a:t>)</a:t>
            </a:r>
          </a:p>
        </p:txBody>
      </p:sp>
      <p:sp>
        <p:nvSpPr>
          <p:cNvPr id="23" name="ZoneTexte 22">
            <a:extLst>
              <a:ext uri="{FF2B5EF4-FFF2-40B4-BE49-F238E27FC236}">
                <a16:creationId xmlns="" xmlns:a16="http://schemas.microsoft.com/office/drawing/2014/main" id="{1D317980-67B6-C544-BF47-51C335F27FD5}"/>
              </a:ext>
            </a:extLst>
          </p:cNvPr>
          <p:cNvSpPr txBox="1"/>
          <p:nvPr/>
        </p:nvSpPr>
        <p:spPr>
          <a:xfrm>
            <a:off x="354098" y="2642964"/>
            <a:ext cx="2504903" cy="1015663"/>
          </a:xfrm>
          <a:prstGeom prst="rect">
            <a:avLst/>
          </a:prstGeom>
          <a:solidFill>
            <a:schemeClr val="accent5">
              <a:lumMod val="40000"/>
              <a:lumOff val="60000"/>
            </a:schemeClr>
          </a:solidFill>
        </p:spPr>
        <p:txBody>
          <a:bodyPr wrap="square" rtlCol="0">
            <a:spAutoFit/>
          </a:bodyPr>
          <a:lstStyle/>
          <a:p>
            <a:pPr algn="ctr"/>
            <a:r>
              <a:rPr lang="fr-FR" sz="2000" b="1" dirty="0"/>
              <a:t>Qualité  de la nourriture</a:t>
            </a:r>
          </a:p>
          <a:p>
            <a:pPr algn="ctr"/>
            <a:r>
              <a:rPr lang="fr-FR" sz="2000" b="1" dirty="0"/>
              <a:t>Produits  transformés</a:t>
            </a:r>
          </a:p>
        </p:txBody>
      </p:sp>
      <p:sp>
        <p:nvSpPr>
          <p:cNvPr id="24" name="ZoneTexte 23">
            <a:extLst>
              <a:ext uri="{FF2B5EF4-FFF2-40B4-BE49-F238E27FC236}">
                <a16:creationId xmlns="" xmlns:a16="http://schemas.microsoft.com/office/drawing/2014/main" id="{031F2390-F5FF-0B42-9CA8-927467B34EF4}"/>
              </a:ext>
            </a:extLst>
          </p:cNvPr>
          <p:cNvSpPr txBox="1"/>
          <p:nvPr/>
        </p:nvSpPr>
        <p:spPr>
          <a:xfrm>
            <a:off x="388621" y="3930791"/>
            <a:ext cx="2491451" cy="1200328"/>
          </a:xfrm>
          <a:prstGeom prst="rect">
            <a:avLst/>
          </a:prstGeom>
          <a:solidFill>
            <a:schemeClr val="accent5">
              <a:lumMod val="40000"/>
              <a:lumOff val="60000"/>
            </a:schemeClr>
          </a:solidFill>
        </p:spPr>
        <p:txBody>
          <a:bodyPr wrap="square" rtlCol="0">
            <a:spAutoFit/>
          </a:bodyPr>
          <a:lstStyle/>
          <a:p>
            <a:r>
              <a:rPr lang="fr-FR" sz="2400" b="1" dirty="0"/>
              <a:t>Exposition aux produits toxiques ( air, eau, sols….)</a:t>
            </a:r>
          </a:p>
        </p:txBody>
      </p:sp>
      <p:sp>
        <p:nvSpPr>
          <p:cNvPr id="25" name="ZoneTexte 24">
            <a:extLst>
              <a:ext uri="{FF2B5EF4-FFF2-40B4-BE49-F238E27FC236}">
                <a16:creationId xmlns="" xmlns:a16="http://schemas.microsoft.com/office/drawing/2014/main" id="{B2633589-56BE-E642-91B7-8BE9A9C53F8D}"/>
              </a:ext>
            </a:extLst>
          </p:cNvPr>
          <p:cNvSpPr txBox="1"/>
          <p:nvPr/>
        </p:nvSpPr>
        <p:spPr>
          <a:xfrm>
            <a:off x="291754" y="5467989"/>
            <a:ext cx="2685182" cy="830997"/>
          </a:xfrm>
          <a:prstGeom prst="rect">
            <a:avLst/>
          </a:prstGeom>
          <a:solidFill>
            <a:schemeClr val="accent5">
              <a:lumMod val="40000"/>
              <a:lumOff val="60000"/>
            </a:schemeClr>
          </a:solidFill>
        </p:spPr>
        <p:txBody>
          <a:bodyPr wrap="square" rtlCol="0">
            <a:spAutoFit/>
          </a:bodyPr>
          <a:lstStyle/>
          <a:p>
            <a:pPr algn="ctr"/>
            <a:r>
              <a:rPr lang="fr-FR" sz="2400" b="1" dirty="0"/>
              <a:t>Etat du </a:t>
            </a:r>
            <a:r>
              <a:rPr lang="fr-FR" sz="2400" b="1" dirty="0" err="1"/>
              <a:t>microbiome</a:t>
            </a:r>
            <a:r>
              <a:rPr lang="fr-FR" sz="2400" b="1" dirty="0"/>
              <a:t> et du </a:t>
            </a:r>
            <a:r>
              <a:rPr lang="fr-FR" sz="2400" b="1" dirty="0" err="1"/>
              <a:t>microbiote</a:t>
            </a:r>
            <a:endParaRPr lang="fr-FR" sz="2400" b="1" dirty="0"/>
          </a:p>
        </p:txBody>
      </p:sp>
      <p:sp>
        <p:nvSpPr>
          <p:cNvPr id="26" name="ZoneTexte 25">
            <a:extLst>
              <a:ext uri="{FF2B5EF4-FFF2-40B4-BE49-F238E27FC236}">
                <a16:creationId xmlns="" xmlns:a16="http://schemas.microsoft.com/office/drawing/2014/main" id="{D1F2F389-E687-9048-9345-4E5647C909EE}"/>
              </a:ext>
            </a:extLst>
          </p:cNvPr>
          <p:cNvSpPr txBox="1"/>
          <p:nvPr/>
        </p:nvSpPr>
        <p:spPr>
          <a:xfrm>
            <a:off x="3477493" y="2756262"/>
            <a:ext cx="1601135" cy="307777"/>
          </a:xfrm>
          <a:prstGeom prst="rect">
            <a:avLst/>
          </a:prstGeom>
          <a:solidFill>
            <a:schemeClr val="accent6">
              <a:lumMod val="20000"/>
              <a:lumOff val="80000"/>
            </a:schemeClr>
          </a:solidFill>
        </p:spPr>
        <p:txBody>
          <a:bodyPr wrap="square" rtlCol="0">
            <a:spAutoFit/>
          </a:bodyPr>
          <a:lstStyle/>
          <a:p>
            <a:pPr algn="ctr"/>
            <a:r>
              <a:rPr lang="fr-FR" sz="1400" b="1" dirty="0"/>
              <a:t>ENVIRONNEMENT</a:t>
            </a:r>
          </a:p>
        </p:txBody>
      </p:sp>
    </p:spTree>
    <p:extLst>
      <p:ext uri="{BB962C8B-B14F-4D97-AF65-F5344CB8AC3E}">
        <p14:creationId xmlns:p14="http://schemas.microsoft.com/office/powerpoint/2010/main" val="301049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BE958BB-8DB8-2B45-B0CE-14A5FD620F74}"/>
              </a:ext>
            </a:extLst>
          </p:cNvPr>
          <p:cNvSpPr>
            <a:spLocks noGrp="1"/>
          </p:cNvSpPr>
          <p:nvPr>
            <p:ph type="title"/>
          </p:nvPr>
        </p:nvSpPr>
        <p:spPr>
          <a:xfrm>
            <a:off x="107157" y="365126"/>
            <a:ext cx="9036844" cy="1325563"/>
          </a:xfrm>
        </p:spPr>
        <p:txBody>
          <a:bodyPr>
            <a:noAutofit/>
          </a:bodyPr>
          <a:lstStyle/>
          <a:p>
            <a:pPr algn="ctr"/>
            <a:r>
              <a:rPr lang="fr-FR" sz="4000" dirty="0">
                <a:latin typeface="Arial"/>
                <a:cs typeface="Arial"/>
              </a:rPr>
              <a:t>Dommages causés </a:t>
            </a:r>
            <a:br>
              <a:rPr lang="fr-FR" sz="4000" dirty="0">
                <a:latin typeface="Arial"/>
                <a:cs typeface="Arial"/>
              </a:rPr>
            </a:br>
            <a:r>
              <a:rPr lang="fr-FR" sz="4000" dirty="0" smtClean="0">
                <a:latin typeface="Arial"/>
                <a:cs typeface="Arial"/>
              </a:rPr>
              <a:t>par </a:t>
            </a:r>
            <a:r>
              <a:rPr lang="fr-FR" sz="4000" dirty="0">
                <a:latin typeface="Arial"/>
                <a:cs typeface="Arial"/>
              </a:rPr>
              <a:t>la suralimentation</a:t>
            </a:r>
            <a:r>
              <a:rPr lang="fr-FR" sz="4800" dirty="0">
                <a:latin typeface="Arial"/>
                <a:cs typeface="Arial"/>
              </a:rPr>
              <a:t/>
            </a:r>
            <a:br>
              <a:rPr lang="fr-FR" sz="4800" dirty="0">
                <a:latin typeface="Arial"/>
                <a:cs typeface="Arial"/>
              </a:rPr>
            </a:br>
            <a:r>
              <a:rPr lang="fr-FR" sz="4800" dirty="0">
                <a:latin typeface="Arial"/>
                <a:cs typeface="Arial"/>
              </a:rPr>
              <a:t>      </a:t>
            </a:r>
          </a:p>
        </p:txBody>
      </p:sp>
      <p:sp>
        <p:nvSpPr>
          <p:cNvPr id="3" name="Espace réservé du contenu 2">
            <a:extLst>
              <a:ext uri="{FF2B5EF4-FFF2-40B4-BE49-F238E27FC236}">
                <a16:creationId xmlns="" xmlns:a16="http://schemas.microsoft.com/office/drawing/2014/main" id="{759AA1E4-6AD5-FB4D-B61F-F9F99CF8AA7D}"/>
              </a:ext>
            </a:extLst>
          </p:cNvPr>
          <p:cNvSpPr>
            <a:spLocks noGrp="1"/>
          </p:cNvSpPr>
          <p:nvPr>
            <p:ph sz="quarter" idx="13"/>
          </p:nvPr>
        </p:nvSpPr>
        <p:spPr>
          <a:xfrm>
            <a:off x="313268" y="1659466"/>
            <a:ext cx="8466666" cy="5080001"/>
          </a:xfrm>
        </p:spPr>
        <p:txBody>
          <a:bodyPr>
            <a:normAutofit/>
          </a:bodyPr>
          <a:lstStyle/>
          <a:p>
            <a:r>
              <a:rPr lang="fr-FR" sz="3600" cap="none" dirty="0"/>
              <a:t>«</a:t>
            </a:r>
            <a:r>
              <a:rPr lang="fr-FR" sz="3200" cap="none" dirty="0"/>
              <a:t>embouteillages, surcharges, </a:t>
            </a:r>
            <a:r>
              <a:rPr lang="mr-IN" sz="3200" cap="none" dirty="0"/>
              <a:t>…</a:t>
            </a:r>
            <a:r>
              <a:rPr lang="fr-FR" sz="3200" cap="none" dirty="0"/>
              <a:t>. »</a:t>
            </a:r>
          </a:p>
          <a:p>
            <a:r>
              <a:rPr lang="fr-FR" sz="3200" cap="none" dirty="0"/>
              <a:t>«congestion des réseaux »</a:t>
            </a:r>
          </a:p>
          <a:p>
            <a:r>
              <a:rPr lang="fr-FR" sz="3200" cap="none" dirty="0"/>
              <a:t>«viscosité» du sang,  </a:t>
            </a:r>
            <a:r>
              <a:rPr lang="fr-FR" sz="3200" dirty="0"/>
              <a:t>pas </a:t>
            </a:r>
            <a:r>
              <a:rPr lang="fr-FR" sz="3200" cap="none" dirty="0"/>
              <a:t>fluide, </a:t>
            </a:r>
            <a:r>
              <a:rPr lang="fr-FR" sz="3200" dirty="0"/>
              <a:t>é</a:t>
            </a:r>
            <a:r>
              <a:rPr lang="fr-FR" sz="3200" cap="none" dirty="0"/>
              <a:t>pais , sécrétions collantes… </a:t>
            </a:r>
          </a:p>
          <a:p>
            <a:r>
              <a:rPr lang="fr-FR" sz="3200" dirty="0"/>
              <a:t>«</a:t>
            </a:r>
            <a:r>
              <a:rPr lang="fr-FR" sz="3200" cap="none" dirty="0"/>
              <a:t>acidification </a:t>
            </a:r>
            <a:r>
              <a:rPr lang="fr-FR" sz="3200" dirty="0"/>
              <a:t>et </a:t>
            </a:r>
            <a:r>
              <a:rPr lang="fr-FR" sz="3200" cap="none" dirty="0"/>
              <a:t>asphyxie = hypoxie cellulaire »</a:t>
            </a:r>
          </a:p>
          <a:p>
            <a:r>
              <a:rPr lang="fr-FR" sz="3200" dirty="0"/>
              <a:t>«</a:t>
            </a:r>
            <a:r>
              <a:rPr lang="fr-FR" sz="3200" cap="none" dirty="0"/>
              <a:t>pro-inflammation»</a:t>
            </a:r>
          </a:p>
          <a:p>
            <a:r>
              <a:rPr lang="fr-FR" sz="3200" cap="none" dirty="0"/>
              <a:t>«adaptation et remaniement réversible »</a:t>
            </a:r>
          </a:p>
          <a:p>
            <a:r>
              <a:rPr lang="fr-FR" sz="3200" cap="none" dirty="0"/>
              <a:t>«adaptation </a:t>
            </a:r>
            <a:r>
              <a:rPr lang="fr-FR" sz="3200" dirty="0"/>
              <a:t>et</a:t>
            </a:r>
            <a:r>
              <a:rPr lang="fr-FR" sz="3200" cap="none" dirty="0"/>
              <a:t> remaniement irréversible</a:t>
            </a:r>
            <a:r>
              <a:rPr lang="fr-FR" sz="3600" cap="none" dirty="0"/>
              <a:t> »</a:t>
            </a:r>
          </a:p>
          <a:p>
            <a:pPr marL="0" indent="0">
              <a:buNone/>
            </a:pPr>
            <a:endParaRPr lang="fr-FR" sz="3200" dirty="0"/>
          </a:p>
          <a:p>
            <a:endParaRPr lang="fr-FR" sz="3200" dirty="0"/>
          </a:p>
        </p:txBody>
      </p:sp>
    </p:spTree>
    <p:extLst>
      <p:ext uri="{BB962C8B-B14F-4D97-AF65-F5344CB8AC3E}">
        <p14:creationId xmlns:p14="http://schemas.microsoft.com/office/powerpoint/2010/main" val="91245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kumc.edu/instruction/medicine/anatomy/histoweb/male/small/Male06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1" y="118533"/>
            <a:ext cx="8881532" cy="6646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1338" y="3429001"/>
            <a:ext cx="6447599" cy="913007"/>
          </a:xfrm>
          <a:prstGeom prst="rect">
            <a:avLst/>
          </a:prstGeom>
          <a:solidFill>
            <a:srgbClr val="C00000"/>
          </a:solidFill>
        </p:spPr>
        <p:txBody>
          <a:bodyPr wrap="none" rtlCol="0">
            <a:spAutoFit/>
          </a:bodyPr>
          <a:lstStyle/>
          <a:p>
            <a:r>
              <a:rPr lang="en-US" sz="5333" b="1" dirty="0">
                <a:solidFill>
                  <a:schemeClr val="bg2"/>
                </a:solidFill>
              </a:rPr>
              <a:t>The Cellular MEDIUM </a:t>
            </a:r>
          </a:p>
        </p:txBody>
      </p:sp>
      <p:sp>
        <p:nvSpPr>
          <p:cNvPr id="3" name="ZoneTexte 2">
            <a:extLst>
              <a:ext uri="{FF2B5EF4-FFF2-40B4-BE49-F238E27FC236}">
                <a16:creationId xmlns="" xmlns:a16="http://schemas.microsoft.com/office/drawing/2014/main" id="{1A1CD614-4EA5-4243-9B2B-AF79BB521E74}"/>
              </a:ext>
            </a:extLst>
          </p:cNvPr>
          <p:cNvSpPr txBox="1"/>
          <p:nvPr/>
        </p:nvSpPr>
        <p:spPr>
          <a:xfrm>
            <a:off x="2281338" y="3312958"/>
            <a:ext cx="5054411" cy="1815882"/>
          </a:xfrm>
          <a:prstGeom prst="rect">
            <a:avLst/>
          </a:prstGeom>
          <a:solidFill>
            <a:schemeClr val="accent4">
              <a:lumMod val="40000"/>
              <a:lumOff val="60000"/>
            </a:schemeClr>
          </a:solidFill>
        </p:spPr>
        <p:txBody>
          <a:bodyPr wrap="square" rtlCol="0">
            <a:spAutoFit/>
          </a:bodyPr>
          <a:lstStyle/>
          <a:p>
            <a:r>
              <a:rPr lang="fr-FR" sz="2800" b="1" dirty="0"/>
              <a:t>Le flux sanguin  transporte toutes sortes de toxines, graisses, sucres,  virus, bactéries microbes, fumées, radiations, </a:t>
            </a:r>
          </a:p>
        </p:txBody>
      </p:sp>
    </p:spTree>
    <p:extLst>
      <p:ext uri="{BB962C8B-B14F-4D97-AF65-F5344CB8AC3E}">
        <p14:creationId xmlns:p14="http://schemas.microsoft.com/office/powerpoint/2010/main" val="235365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5" name="Right Brace 4"/>
          <p:cNvSpPr/>
          <p:nvPr/>
        </p:nvSpPr>
        <p:spPr>
          <a:xfrm>
            <a:off x="5623560" y="352697"/>
            <a:ext cx="11658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6" name="Rectangle 5"/>
          <p:cNvSpPr/>
          <p:nvPr/>
        </p:nvSpPr>
        <p:spPr>
          <a:xfrm>
            <a:off x="292463" y="1949157"/>
            <a:ext cx="7671163" cy="3785652"/>
          </a:xfrm>
          <a:prstGeom prst="rect">
            <a:avLst/>
          </a:prstGeom>
        </p:spPr>
        <p:txBody>
          <a:bodyPr wrap="square">
            <a:spAutoFit/>
          </a:bodyPr>
          <a:lstStyle/>
          <a:p>
            <a:pPr algn="just"/>
            <a:r>
              <a:rPr lang="fr-FR" sz="2000" dirty="0">
                <a:latin typeface="Arial" pitchFamily="34" charset="0"/>
                <a:cs typeface="Arial" pitchFamily="34" charset="0"/>
              </a:rPr>
              <a:t>Les soins apportés au bon fonctionnement de l’estomac sont récompensés par une pensée claire et un esprit vigoureux. Vos organes digestifs ne seront pas prématurément usés pour porter témoignage contre vous. Nous devons prouver que nous apprécions l’intelligence que Dieu nous a donnée, en mangeant, en étudiant et en agissant avec sagesse. C’est pour nous un devoir sacré de maintenir notre corps dans un état de santé tel que nous aurons une haleine pure et agréable. Nous devons montrer que nous estimons la lumière que Dieu nous a donnée relativement à la réforme sanitaire, en projetant cette clarté, par </a:t>
            </a:r>
            <a:endParaRPr lang="fr-FR" sz="2000" dirty="0" smtClean="0">
              <a:latin typeface="Arial" pitchFamily="34" charset="0"/>
              <a:cs typeface="Arial" pitchFamily="34" charset="0"/>
            </a:endParaRPr>
          </a:p>
          <a:p>
            <a:pPr algn="just"/>
            <a:r>
              <a:rPr lang="fr-FR" sz="2000" dirty="0" smtClean="0">
                <a:latin typeface="Arial" pitchFamily="34" charset="0"/>
                <a:cs typeface="Arial" pitchFamily="34" charset="0"/>
              </a:rPr>
              <a:t>la </a:t>
            </a:r>
            <a:r>
              <a:rPr lang="fr-FR" sz="2000" dirty="0">
                <a:latin typeface="Arial" pitchFamily="34" charset="0"/>
                <a:cs typeface="Arial" pitchFamily="34" charset="0"/>
              </a:rPr>
              <a:t>parole et par l’action, pour le bien d’autrui</a:t>
            </a:r>
            <a:r>
              <a:rPr lang="fr-FR" sz="2000" dirty="0"/>
              <a:t>.</a:t>
            </a:r>
            <a:r>
              <a:rPr lang="es-ES_tradnl" sz="2000" dirty="0">
                <a:latin typeface="Arial" panose="020B0604020202020204" pitchFamily="34" charset="0"/>
                <a:cs typeface="Arial" panose="020B0604020202020204" pitchFamily="34" charset="0"/>
              </a:rPr>
              <a:t>—</a:t>
            </a:r>
          </a:p>
          <a:p>
            <a:pPr algn="just"/>
            <a:r>
              <a:rPr lang="es-ES_tradnl" sz="2000" dirty="0">
                <a:latin typeface="Arial" panose="020B0604020202020204" pitchFamily="34" charset="0"/>
                <a:cs typeface="Arial" panose="020B0604020202020204" pitchFamily="34" charset="0"/>
              </a:rPr>
              <a:t>CNA 119.</a:t>
            </a:r>
            <a:endParaRPr lang="es-ES_tradnl" sz="2800" dirty="0">
              <a:latin typeface="Arial" panose="020B0604020202020204" pitchFamily="34" charset="0"/>
              <a:cs typeface="Arial" panose="020B0604020202020204" pitchFamily="34" charset="0"/>
            </a:endParaRP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45289" y="3841983"/>
            <a:ext cx="1917326" cy="31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80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2" name="Title 1"/>
          <p:cNvSpPr>
            <a:spLocks noGrp="1"/>
          </p:cNvSpPr>
          <p:nvPr>
            <p:ph type="title"/>
          </p:nvPr>
        </p:nvSpPr>
        <p:spPr>
          <a:xfrm>
            <a:off x="628650" y="202791"/>
            <a:ext cx="7886700" cy="1325563"/>
          </a:xfrm>
        </p:spPr>
        <p:txBody>
          <a:bodyPr/>
          <a:lstStyle/>
          <a:p>
            <a:r>
              <a:rPr lang="fr-FR" dirty="0">
                <a:solidFill>
                  <a:schemeClr val="bg1"/>
                </a:solidFill>
                <a:latin typeface="Arial" panose="020B0604020202020204" pitchFamily="34" charset="0"/>
                <a:cs typeface="Arial" panose="020B0604020202020204" pitchFamily="34" charset="0"/>
              </a:rPr>
              <a:t>Qu'est-ce qui retarde la digestion?</a:t>
            </a:r>
            <a:endParaRPr lang="es-ES_tradnl"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514350" indent="-514350" algn="just">
              <a:lnSpc>
                <a:spcPct val="120000"/>
              </a:lnSpc>
              <a:buAutoNum type="arabicPeriod"/>
            </a:pPr>
            <a:r>
              <a:rPr lang="fr-FR" sz="3000" dirty="0">
                <a:latin typeface="Arial" panose="020B0604020202020204" pitchFamily="34" charset="0"/>
                <a:cs typeface="Arial" panose="020B0604020202020204" pitchFamily="34" charset="0"/>
              </a:rPr>
              <a:t>Manger un repas riche en graisses ralentit également la digestion.</a:t>
            </a:r>
          </a:p>
          <a:p>
            <a:pPr marL="514350" indent="-514350" algn="just">
              <a:lnSpc>
                <a:spcPct val="120000"/>
              </a:lnSpc>
              <a:buFont typeface="Wingdings" pitchFamily="2" charset="2"/>
              <a:buChar char="Ø"/>
            </a:pPr>
            <a:r>
              <a:rPr lang="fr-FR" sz="3000" dirty="0">
                <a:latin typeface="Arial" panose="020B0604020202020204" pitchFamily="34" charset="0"/>
                <a:cs typeface="Arial" panose="020B0604020202020204" pitchFamily="34" charset="0"/>
              </a:rPr>
              <a:t>La graisse, lorsqu'elle est en grande quantité, recouvre la nourriture dans l'estomac et la rend grasse. Cela empêche de nombreuses enzymes d'agir correctement.</a:t>
            </a:r>
          </a:p>
          <a:p>
            <a:pPr marL="514350" indent="-514350" algn="just">
              <a:lnSpc>
                <a:spcPct val="120000"/>
              </a:lnSpc>
              <a:buFont typeface="Wingdings" pitchFamily="2" charset="2"/>
              <a:buChar char="Ø"/>
            </a:pPr>
            <a:r>
              <a:rPr lang="fr-FR" sz="3000" dirty="0">
                <a:latin typeface="Arial" panose="020B0604020202020204" pitchFamily="34" charset="0"/>
                <a:cs typeface="Arial" panose="020B0604020202020204" pitchFamily="34" charset="0"/>
              </a:rPr>
              <a:t>En conséquence, les graisses doivent être dissoutes et l'acide neutralisé par les sucs intestinaux (comme la graisse sur vos mains ne peut pas être éliminée tant qu'elle n'est pas dissoute avec du savon et de l'eau chaude).</a:t>
            </a:r>
            <a:endParaRPr lang="es-ES_tradnl"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7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16" y="365126"/>
            <a:ext cx="6516734" cy="1325563"/>
          </a:xfrm>
        </p:spPr>
        <p:txBody>
          <a:bodyPr/>
          <a:lstStyle/>
          <a:p>
            <a:r>
              <a:rPr lang="es-ES" dirty="0">
                <a:latin typeface="Arial" panose="020B0604020202020204" pitchFamily="34" charset="0"/>
                <a:cs typeface="Arial" panose="020B0604020202020204" pitchFamily="34" charset="0"/>
              </a:rPr>
              <a:t>1 </a:t>
            </a:r>
            <a:r>
              <a:rPr lang="es-ES" dirty="0" err="1">
                <a:latin typeface="Arial" panose="020B0604020202020204" pitchFamily="34" charset="0"/>
                <a:cs typeface="Arial" panose="020B0604020202020204" pitchFamily="34" charset="0"/>
              </a:rPr>
              <a:t>Corinthiens</a:t>
            </a:r>
            <a:r>
              <a:rPr lang="es-ES" dirty="0">
                <a:latin typeface="Arial" panose="020B0604020202020204" pitchFamily="34" charset="0"/>
                <a:cs typeface="Arial" panose="020B0604020202020204" pitchFamily="34" charset="0"/>
              </a:rPr>
              <a:t> 10:31</a:t>
            </a:r>
            <a:br>
              <a:rPr lang="es-ES" dirty="0">
                <a:latin typeface="Arial" panose="020B0604020202020204" pitchFamily="34" charset="0"/>
                <a:cs typeface="Arial" panose="020B0604020202020204" pitchFamily="34" charset="0"/>
              </a:rPr>
            </a:br>
            <a:endParaRPr lang="es-ES_tradn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98617" y="1875730"/>
            <a:ext cx="6516733" cy="3958047"/>
          </a:xfrm>
        </p:spPr>
        <p:txBody>
          <a:bodyPr>
            <a:normAutofit/>
          </a:bodyPr>
          <a:lstStyle/>
          <a:p>
            <a:pPr marL="0" indent="0">
              <a:buNone/>
            </a:pPr>
            <a:r>
              <a:rPr lang="fr-FR" sz="4000" dirty="0">
                <a:latin typeface="Arial" panose="020B0604020202020204" pitchFamily="34" charset="0"/>
                <a:cs typeface="Arial" panose="020B0604020202020204" pitchFamily="34" charset="0"/>
              </a:rPr>
              <a:t> Soit donc que </a:t>
            </a:r>
            <a:r>
              <a:rPr lang="fr-FR" sz="4000" dirty="0" smtClean="0">
                <a:latin typeface="Arial" panose="020B0604020202020204" pitchFamily="34" charset="0"/>
                <a:cs typeface="Arial" panose="020B0604020202020204" pitchFamily="34" charset="0"/>
              </a:rPr>
              <a:t>vous mangiez</a:t>
            </a:r>
            <a:r>
              <a:rPr lang="fr-FR" sz="4000" dirty="0">
                <a:latin typeface="Arial" panose="020B0604020202020204" pitchFamily="34" charset="0"/>
                <a:cs typeface="Arial" panose="020B0604020202020204" pitchFamily="34" charset="0"/>
              </a:rPr>
              <a:t>, soit que vous buviez, soit que vous fassiez quelque autre chose, faites tout pour la gloire de Dieu</a:t>
            </a:r>
            <a:r>
              <a:rPr lang="es-ES" sz="4000" dirty="0">
                <a:latin typeface="Arial" panose="020B0604020202020204" pitchFamily="34" charset="0"/>
                <a:cs typeface="Arial" panose="020B0604020202020204" pitchFamily="34" charset="0"/>
              </a:rPr>
              <a:t>.</a:t>
            </a:r>
          </a:p>
          <a:p>
            <a:pPr marL="0" indent="0">
              <a:buNone/>
            </a:pPr>
            <a:endParaRPr lang="es-ES_tradnl"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1037"/>
          <a:stretch/>
        </p:blipFill>
        <p:spPr>
          <a:xfrm>
            <a:off x="0" y="0"/>
            <a:ext cx="1254034" cy="6858000"/>
          </a:xfrm>
          <a:prstGeom prst="rect">
            <a:avLst/>
          </a:prstGeom>
        </p:spPr>
      </p:pic>
    </p:spTree>
    <p:extLst>
      <p:ext uri="{BB962C8B-B14F-4D97-AF65-F5344CB8AC3E}">
        <p14:creationId xmlns:p14="http://schemas.microsoft.com/office/powerpoint/2010/main" val="240940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3" name="Subtitle 2"/>
          <p:cNvSpPr>
            <a:spLocks noGrp="1"/>
          </p:cNvSpPr>
          <p:nvPr>
            <p:ph type="subTitle" idx="1"/>
          </p:nvPr>
        </p:nvSpPr>
        <p:spPr>
          <a:xfrm>
            <a:off x="756920" y="1970874"/>
            <a:ext cx="7429500" cy="4405493"/>
          </a:xfrm>
        </p:spPr>
        <p:txBody>
          <a:bodyPr>
            <a:noAutofit/>
          </a:bodyPr>
          <a:lstStyle/>
          <a:p>
            <a:pPr algn="l">
              <a:lnSpc>
                <a:spcPct val="100000"/>
              </a:lnSpc>
            </a:pPr>
            <a:r>
              <a:rPr lang="es-ES_tradnl" sz="3200" dirty="0">
                <a:latin typeface="Arial" panose="020B0604020202020204" pitchFamily="34" charset="0"/>
                <a:cs typeface="Arial" panose="020B0604020202020204" pitchFamily="34" charset="0"/>
              </a:rPr>
              <a:t>2. </a:t>
            </a:r>
            <a:r>
              <a:rPr lang="fr-FR" sz="3200" dirty="0">
                <a:latin typeface="Arial" panose="020B0604020202020204" pitchFamily="34" charset="0"/>
                <a:cs typeface="Arial" panose="020B0604020202020204" pitchFamily="34" charset="0"/>
              </a:rPr>
              <a:t>Manger entre les repas ralentit </a:t>
            </a:r>
            <a:r>
              <a:rPr lang="fr-FR" sz="3200" dirty="0" smtClean="0">
                <a:latin typeface="Arial" panose="020B0604020202020204" pitchFamily="34" charset="0"/>
                <a:cs typeface="Arial" panose="020B0604020202020204" pitchFamily="34" charset="0"/>
              </a:rPr>
              <a:t>         également la </a:t>
            </a:r>
            <a:r>
              <a:rPr lang="fr-FR" sz="3200" dirty="0">
                <a:latin typeface="Arial" panose="020B0604020202020204" pitchFamily="34" charset="0"/>
                <a:cs typeface="Arial" panose="020B0604020202020204" pitchFamily="34" charset="0"/>
              </a:rPr>
              <a:t>digestion et </a:t>
            </a:r>
            <a:r>
              <a:rPr lang="fr-FR" sz="3200" dirty="0" smtClean="0">
                <a:latin typeface="Arial" panose="020B0604020202020204" pitchFamily="34" charset="0"/>
                <a:cs typeface="Arial" panose="020B0604020202020204" pitchFamily="34" charset="0"/>
              </a:rPr>
              <a:t>surcharge </a:t>
            </a:r>
            <a:r>
              <a:rPr lang="fr-FR" sz="3200" dirty="0">
                <a:latin typeface="Arial" panose="020B0604020202020204" pitchFamily="34" charset="0"/>
                <a:cs typeface="Arial" panose="020B0604020202020204" pitchFamily="34" charset="0"/>
              </a:rPr>
              <a:t>l'estomac.</a:t>
            </a:r>
            <a:endParaRPr lang="es-CO" sz="3200" dirty="0">
              <a:latin typeface="Arial" panose="020B0604020202020204" pitchFamily="34" charset="0"/>
              <a:cs typeface="Arial" panose="020B0604020202020204" pitchFamily="34" charset="0"/>
            </a:endParaRPr>
          </a:p>
          <a:p>
            <a:pPr marL="457200" indent="-457200" algn="l">
              <a:lnSpc>
                <a:spcPct val="100000"/>
              </a:lnSpc>
              <a:buFont typeface="Wingdings" panose="05000000000000000000" pitchFamily="2" charset="2"/>
              <a:buChar char="Ø"/>
            </a:pPr>
            <a:r>
              <a:rPr lang="fr-FR" sz="3200" dirty="0">
                <a:latin typeface="Arial" panose="020B0604020202020204" pitchFamily="34" charset="0"/>
                <a:cs typeface="Arial" panose="020B0604020202020204" pitchFamily="34" charset="0"/>
              </a:rPr>
              <a:t>comme toute machine qui fonctionne constamment s'use plus rapidement, manger trop souvent peut affaiblir l'estomac et montrer des signes de détresse</a:t>
            </a:r>
            <a:r>
              <a:rPr lang="es-CO"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algn="l"/>
            <a:endParaRPr lang="es-ES_tradnl" sz="3200" dirty="0">
              <a:latin typeface="Arial" panose="020B0604020202020204" pitchFamily="34" charset="0"/>
              <a:cs typeface="Arial" panose="020B0604020202020204" pitchFamily="34" charset="0"/>
            </a:endParaRPr>
          </a:p>
        </p:txBody>
      </p:sp>
      <p:sp>
        <p:nvSpPr>
          <p:cNvPr id="5" name="Right Brace 4"/>
          <p:cNvSpPr/>
          <p:nvPr/>
        </p:nvSpPr>
        <p:spPr>
          <a:xfrm>
            <a:off x="5623560" y="352697"/>
            <a:ext cx="11658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Tree>
    <p:extLst>
      <p:ext uri="{BB962C8B-B14F-4D97-AF65-F5344CB8AC3E}">
        <p14:creationId xmlns:p14="http://schemas.microsoft.com/office/powerpoint/2010/main" val="44807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1037"/>
          <a:stretch/>
        </p:blipFill>
        <p:spPr>
          <a:xfrm>
            <a:off x="1633" y="-36880"/>
            <a:ext cx="1254034" cy="6894880"/>
          </a:xfrm>
          <a:prstGeom prst="rect">
            <a:avLst/>
          </a:prstGeom>
        </p:spPr>
      </p:pic>
      <p:sp>
        <p:nvSpPr>
          <p:cNvPr id="3" name="TextBox 2"/>
          <p:cNvSpPr txBox="1"/>
          <p:nvPr/>
        </p:nvSpPr>
        <p:spPr>
          <a:xfrm>
            <a:off x="1724297" y="573315"/>
            <a:ext cx="7004957" cy="5262979"/>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3. Boire de l’eau </a:t>
            </a:r>
            <a:r>
              <a:rPr lang="fr-FR" sz="2800" b="1" dirty="0">
                <a:latin typeface="Arial" panose="020B0604020202020204" pitchFamily="34" charset="0"/>
                <a:cs typeface="Arial" panose="020B0604020202020204" pitchFamily="34" charset="0"/>
              </a:rPr>
              <a:t>avec</a:t>
            </a:r>
            <a:r>
              <a:rPr lang="fr-FR" sz="2800" dirty="0">
                <a:latin typeface="Arial" panose="020B0604020202020204" pitchFamily="34" charset="0"/>
                <a:cs typeface="Arial" panose="020B0604020202020204" pitchFamily="34" charset="0"/>
              </a:rPr>
              <a:t> les aliments retarde aussi la digestion. </a:t>
            </a:r>
          </a:p>
          <a:p>
            <a:endParaRPr 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Il est bien mieux de boire beaucoup d’eau entre les repas. </a:t>
            </a: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Buvez de l’eau, au moins 30 minutes avant le repas et attendez 2 heures après pour boire de l’eau à nouveau. </a:t>
            </a: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Cela vous gardera bien hydraté et vous protégera de la sensation de faim qui survient parfois entre les repas.</a:t>
            </a:r>
          </a:p>
          <a:p>
            <a:endParaRPr lang="es-ES_trad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678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1037"/>
          <a:stretch/>
        </p:blipFill>
        <p:spPr>
          <a:xfrm>
            <a:off x="1633" y="-36880"/>
            <a:ext cx="1254034" cy="6894880"/>
          </a:xfrm>
          <a:prstGeom prst="rect">
            <a:avLst/>
          </a:prstGeom>
        </p:spPr>
      </p:pic>
      <p:sp>
        <p:nvSpPr>
          <p:cNvPr id="3" name="Rectangle 2"/>
          <p:cNvSpPr/>
          <p:nvPr/>
        </p:nvSpPr>
        <p:spPr>
          <a:xfrm>
            <a:off x="1570808" y="533420"/>
            <a:ext cx="7315199" cy="954107"/>
          </a:xfrm>
          <a:prstGeom prst="rect">
            <a:avLst/>
          </a:prstGeom>
        </p:spPr>
        <p:txBody>
          <a:bodyPr wrap="square">
            <a:spAutoFit/>
          </a:bodyPr>
          <a:lstStyle/>
          <a:p>
            <a:r>
              <a:rPr lang="es-CO" sz="2800" dirty="0">
                <a:solidFill>
                  <a:srgbClr val="000000"/>
                </a:solidFill>
                <a:latin typeface="Arial" panose="020B0604020202020204" pitchFamily="34" charset="0"/>
                <a:ea typeface="MS Mincho"/>
                <a:cs typeface="Arial" panose="020B0604020202020204" pitchFamily="34" charset="0"/>
              </a:rPr>
              <a:t>4. </a:t>
            </a:r>
            <a:r>
              <a:rPr lang="fr-FR" sz="2800" dirty="0">
                <a:solidFill>
                  <a:srgbClr val="000000"/>
                </a:solidFill>
                <a:latin typeface="Arial" panose="020B0604020202020204" pitchFamily="34" charset="0"/>
                <a:ea typeface="MS Mincho"/>
                <a:cs typeface="Arial" panose="020B0604020202020204" pitchFamily="34" charset="0"/>
              </a:rPr>
              <a:t>Manger une grande variété d'aliments en un seul repas</a:t>
            </a:r>
            <a:endParaRPr lang="es-ES_tradnl" sz="2800" dirty="0">
              <a:latin typeface="Arial" panose="020B0604020202020204" pitchFamily="34" charset="0"/>
              <a:cs typeface="Arial" panose="020B0604020202020204" pitchFamily="34" charset="0"/>
            </a:endParaRPr>
          </a:p>
        </p:txBody>
      </p:sp>
      <p:sp>
        <p:nvSpPr>
          <p:cNvPr id="5" name="Rectangle 4"/>
          <p:cNvSpPr/>
          <p:nvPr/>
        </p:nvSpPr>
        <p:spPr>
          <a:xfrm>
            <a:off x="1570809" y="1841251"/>
            <a:ext cx="6257108" cy="4401205"/>
          </a:xfrm>
          <a:prstGeom prst="rect">
            <a:avLst/>
          </a:prstGeom>
        </p:spPr>
        <p:txBody>
          <a:bodyPr wrap="square">
            <a:spAutoFit/>
          </a:bodyPr>
          <a:lstStyle/>
          <a:p>
            <a:pPr marL="457200" indent="-457200">
              <a:buFont typeface="Wingdings" panose="05000000000000000000" pitchFamily="2" charset="2"/>
              <a:buChar char="Ø"/>
            </a:pPr>
            <a:r>
              <a:rPr lang="fr-FR" sz="2800" dirty="0">
                <a:solidFill>
                  <a:srgbClr val="000000"/>
                </a:solidFill>
                <a:latin typeface="Arial" panose="020B0604020202020204" pitchFamily="34" charset="0"/>
                <a:ea typeface="MS Mincho"/>
                <a:cs typeface="Arial" panose="020B0604020202020204" pitchFamily="34" charset="0"/>
              </a:rPr>
              <a:t>Différents types d'aliments dans un repas peuvent provoquer une indigestion</a:t>
            </a:r>
            <a:r>
              <a:rPr lang="es-CO" sz="2800" dirty="0">
                <a:solidFill>
                  <a:srgbClr val="000000"/>
                </a:solidFill>
                <a:latin typeface="Arial" panose="020B0604020202020204" pitchFamily="34" charset="0"/>
                <a:ea typeface="MS Mincho"/>
                <a:cs typeface="Arial" panose="020B0604020202020204" pitchFamily="34" charset="0"/>
              </a:rPr>
              <a:t>. </a:t>
            </a:r>
          </a:p>
          <a:p>
            <a:pPr marL="457200" indent="-457200">
              <a:buFont typeface="Wingdings" panose="05000000000000000000" pitchFamily="2" charset="2"/>
              <a:buChar char="Ø"/>
            </a:pPr>
            <a:r>
              <a:rPr lang="fr-FR" sz="2800" dirty="0">
                <a:solidFill>
                  <a:srgbClr val="000000"/>
                </a:solidFill>
                <a:latin typeface="Arial" panose="020B0604020202020204" pitchFamily="34" charset="0"/>
                <a:ea typeface="MS Mincho"/>
                <a:cs typeface="Arial" panose="020B0604020202020204" pitchFamily="34" charset="0"/>
              </a:rPr>
              <a:t>Le corps peut tolérer trois ou quatre types d'aliments en un seul repas, avec une efficacité maximale et un stress minimal</a:t>
            </a:r>
            <a:r>
              <a:rPr lang="es-CO" sz="2800" dirty="0">
                <a:solidFill>
                  <a:srgbClr val="000000"/>
                </a:solidFill>
                <a:latin typeface="Arial" panose="020B0604020202020204" pitchFamily="34" charset="0"/>
                <a:ea typeface="MS Mincho"/>
                <a:cs typeface="Arial" panose="020B0604020202020204" pitchFamily="34" charset="0"/>
              </a:rPr>
              <a:t>. </a:t>
            </a:r>
          </a:p>
          <a:p>
            <a:pPr marL="457200" indent="-457200">
              <a:buFont typeface="Wingdings" panose="05000000000000000000" pitchFamily="2" charset="2"/>
              <a:buChar char="Ø"/>
            </a:pPr>
            <a:r>
              <a:rPr lang="fr-FR" sz="2800" dirty="0">
                <a:solidFill>
                  <a:srgbClr val="000000"/>
                </a:solidFill>
                <a:latin typeface="Arial" panose="020B0604020202020204" pitchFamily="34" charset="0"/>
                <a:ea typeface="MS Mincho"/>
                <a:cs typeface="Arial" panose="020B0604020202020204" pitchFamily="34" charset="0"/>
              </a:rPr>
              <a:t>Les repas copieux prennent plus de temps à digérer et nous laissent souvent fatigués et somnolents</a:t>
            </a:r>
            <a:r>
              <a:rPr lang="es-CO" sz="2800" dirty="0">
                <a:solidFill>
                  <a:srgbClr val="000000"/>
                </a:solidFill>
                <a:latin typeface="Arial" panose="020B0604020202020204" pitchFamily="34" charset="0"/>
                <a:ea typeface="MS Mincho"/>
                <a:cs typeface="Arial" panose="020B0604020202020204" pitchFamily="34" charset="0"/>
              </a:rPr>
              <a:t>. </a:t>
            </a:r>
            <a:endParaRPr lang="en-US" sz="2800" dirty="0">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46384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5" name="Rectangle 4"/>
          <p:cNvSpPr/>
          <p:nvPr/>
        </p:nvSpPr>
        <p:spPr>
          <a:xfrm>
            <a:off x="685801" y="1786487"/>
            <a:ext cx="7955279" cy="4524315"/>
          </a:xfrm>
          <a:prstGeom prst="rect">
            <a:avLst/>
          </a:prstGeom>
        </p:spPr>
        <p:txBody>
          <a:bodyPr wrap="square">
            <a:spAutoFit/>
          </a:bodyPr>
          <a:lstStyle/>
          <a:p>
            <a:r>
              <a:rPr lang="fr-FR" sz="2400" dirty="0">
                <a:solidFill>
                  <a:srgbClr val="000000"/>
                </a:solidFill>
                <a:latin typeface="Arial" panose="020B0604020202020204" pitchFamily="34" charset="0"/>
                <a:ea typeface="MS Mincho"/>
                <a:cs typeface="Arial" panose="020B0604020202020204" pitchFamily="34" charset="0"/>
              </a:rPr>
              <a:t>Avec un plan de trois repas par jour, avec dîner léger, ou jeûne intermittent (de 15-16h)du soir, sans collation entre eux, vous pouvez résoudre de nombreux problèmes de …</a:t>
            </a:r>
          </a:p>
          <a:p>
            <a:pPr marL="285750" indent="-285750">
              <a:buFont typeface="Wingdings" panose="05000000000000000000" pitchFamily="2" charset="2"/>
              <a:buChar char="Ø"/>
            </a:pPr>
            <a:r>
              <a:rPr lang="fr-FR" sz="2400" dirty="0">
                <a:latin typeface="Arial" panose="020B0604020202020204" pitchFamily="34" charset="0"/>
                <a:cs typeface="Arial" panose="020B0604020202020204" pitchFamily="34" charset="0"/>
              </a:rPr>
              <a:t>Indigestion, </a:t>
            </a:r>
          </a:p>
          <a:p>
            <a:pPr marL="285750" indent="-285750">
              <a:buFont typeface="Wingdings" panose="05000000000000000000" pitchFamily="2" charset="2"/>
              <a:buChar char="Ø"/>
            </a:pPr>
            <a:r>
              <a:rPr lang="fr-FR" sz="2400" dirty="0">
                <a:latin typeface="Arial" panose="020B0604020202020204" pitchFamily="34" charset="0"/>
                <a:cs typeface="Arial" panose="020B0604020202020204" pitchFamily="34" charset="0"/>
              </a:rPr>
              <a:t>Aigreurs, </a:t>
            </a:r>
          </a:p>
          <a:p>
            <a:pPr marL="285750" indent="-285750">
              <a:buFont typeface="Wingdings" panose="05000000000000000000" pitchFamily="2" charset="2"/>
              <a:buChar char="Ø"/>
            </a:pPr>
            <a:r>
              <a:rPr lang="fr-FR" sz="2400" dirty="0">
                <a:latin typeface="Arial" panose="020B0604020202020204" pitchFamily="34" charset="0"/>
                <a:cs typeface="Arial" panose="020B0604020202020204" pitchFamily="34" charset="0"/>
              </a:rPr>
              <a:t>Irritabilité, </a:t>
            </a:r>
          </a:p>
          <a:p>
            <a:pPr marL="285750" indent="-285750">
              <a:buFont typeface="Wingdings" panose="05000000000000000000" pitchFamily="2" charset="2"/>
              <a:buChar char="Ø"/>
            </a:pPr>
            <a:r>
              <a:rPr lang="fr-FR" sz="2400" dirty="0">
                <a:latin typeface="Arial" panose="020B0604020202020204" pitchFamily="34" charset="0"/>
                <a:cs typeface="Arial" panose="020B0604020202020204" pitchFamily="34" charset="0"/>
              </a:rPr>
              <a:t>Insomnie, </a:t>
            </a:r>
          </a:p>
          <a:p>
            <a:pPr marL="285750" indent="-285750">
              <a:buFont typeface="Wingdings" panose="05000000000000000000" pitchFamily="2" charset="2"/>
              <a:buChar char="Ø"/>
            </a:pPr>
            <a:r>
              <a:rPr lang="fr-FR" sz="2400" dirty="0">
                <a:latin typeface="Arial" panose="020B0604020202020204" pitchFamily="34" charset="0"/>
                <a:cs typeface="Arial" panose="020B0604020202020204" pitchFamily="34" charset="0"/>
              </a:rPr>
              <a:t>Fatigue</a:t>
            </a:r>
          </a:p>
          <a:p>
            <a:pPr marL="285750" indent="-285750">
              <a:buFont typeface="Wingdings" panose="05000000000000000000" pitchFamily="2" charset="2"/>
              <a:buChar char="Ø"/>
            </a:pPr>
            <a:r>
              <a:rPr lang="fr-FR" sz="2400" dirty="0">
                <a:latin typeface="Arial" panose="020B0604020202020204" pitchFamily="34" charset="0"/>
                <a:cs typeface="Arial" panose="020B0604020202020204" pitchFamily="34" charset="0"/>
              </a:rPr>
              <a:t>Prise de poids, qui dérange tant de gens aujourd'hui.</a:t>
            </a:r>
          </a:p>
          <a:p>
            <a:r>
              <a:rPr lang="fr-FR" sz="2400" b="1" dirty="0">
                <a:solidFill>
                  <a:srgbClr val="002060"/>
                </a:solidFill>
                <a:latin typeface="Arial" panose="020B0604020202020204" pitchFamily="34" charset="0"/>
                <a:cs typeface="Arial" panose="020B0604020202020204" pitchFamily="34" charset="0"/>
              </a:rPr>
              <a:t>Pour une meilleure santé, les repas doivent être espacés  d’au moins 5 heures.</a:t>
            </a:r>
            <a:r>
              <a:rPr lang="fr-FR"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078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203" y="430441"/>
            <a:ext cx="7767502" cy="1325563"/>
          </a:xfrm>
        </p:spPr>
        <p:txBody>
          <a:bodyPr>
            <a:normAutofit/>
          </a:bodyPr>
          <a:lstStyle/>
          <a:p>
            <a:r>
              <a:rPr lang="fr-FR" sz="4000" dirty="0">
                <a:latin typeface="Arial" panose="020B0604020202020204" pitchFamily="34" charset="0"/>
                <a:cs typeface="Arial" panose="020B0604020202020204" pitchFamily="34" charset="0"/>
              </a:rPr>
              <a:t>Le Sage Salomon connaissait ces principes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1037"/>
          <a:stretch/>
        </p:blipFill>
        <p:spPr>
          <a:xfrm>
            <a:off x="1633" y="-36880"/>
            <a:ext cx="1254034" cy="6894880"/>
          </a:xfrm>
          <a:prstGeom prst="rect">
            <a:avLst/>
          </a:prstGeom>
        </p:spPr>
      </p:pic>
      <p:sp>
        <p:nvSpPr>
          <p:cNvPr id="5" name="Rectangle 4"/>
          <p:cNvSpPr/>
          <p:nvPr/>
        </p:nvSpPr>
        <p:spPr>
          <a:xfrm>
            <a:off x="1785849" y="2565039"/>
            <a:ext cx="6521632" cy="2636619"/>
          </a:xfrm>
          <a:prstGeom prst="rect">
            <a:avLst/>
          </a:prstGeom>
        </p:spPr>
        <p:txBody>
          <a:bodyPr wrap="square">
            <a:spAutoFit/>
          </a:bodyPr>
          <a:lstStyle/>
          <a:p>
            <a:r>
              <a:rPr lang="fr-FR" sz="4000" baseline="30000" dirty="0">
                <a:solidFill>
                  <a:srgbClr val="000000"/>
                </a:solidFill>
                <a:latin typeface="Arial" panose="020B0604020202020204" pitchFamily="34" charset="0"/>
                <a:cs typeface="Arial" panose="020B0604020202020204" pitchFamily="34" charset="0"/>
              </a:rPr>
              <a:t>Ecclésiaste 10:17</a:t>
            </a:r>
          </a:p>
          <a:p>
            <a:endParaRPr lang="fr-FR" sz="3200" b="1" baseline="30000" dirty="0">
              <a:solidFill>
                <a:srgbClr val="000000"/>
              </a:solidFill>
              <a:latin typeface="Arial" panose="020B0604020202020204" pitchFamily="34" charset="0"/>
              <a:cs typeface="Arial" panose="020B0604020202020204" pitchFamily="34" charset="0"/>
            </a:endParaRPr>
          </a:p>
          <a:p>
            <a:endParaRPr lang="fr-FR" sz="3200" b="1" baseline="30000" dirty="0">
              <a:solidFill>
                <a:srgbClr val="000000"/>
              </a:solidFill>
              <a:latin typeface="Arial" panose="020B0604020202020204" pitchFamily="34" charset="0"/>
              <a:cs typeface="Arial" panose="020B0604020202020204" pitchFamily="34" charset="0"/>
            </a:endParaRPr>
          </a:p>
          <a:p>
            <a:r>
              <a:rPr lang="fr-FR" sz="3200" b="1" baseline="30000" dirty="0">
                <a:solidFill>
                  <a:srgbClr val="000000"/>
                </a:solidFill>
                <a:latin typeface="Arial" panose="020B0604020202020204" pitchFamily="34" charset="0"/>
                <a:cs typeface="Arial" panose="020B0604020202020204" pitchFamily="34" charset="0"/>
              </a:rPr>
              <a:t>…</a:t>
            </a:r>
            <a:r>
              <a:rPr lang="fr-FR" sz="3200" dirty="0">
                <a:solidFill>
                  <a:srgbClr val="000000"/>
                </a:solidFill>
                <a:latin typeface="Arial" panose="020B0604020202020204" pitchFamily="34" charset="0"/>
                <a:cs typeface="Arial" panose="020B0604020202020204" pitchFamily="34" charset="0"/>
              </a:rPr>
              <a:t> vos princes mangent à leur heure, pour se ressourcer et non pour boire!</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92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5" name="Right Brace 4"/>
          <p:cNvSpPr/>
          <p:nvPr/>
        </p:nvSpPr>
        <p:spPr>
          <a:xfrm>
            <a:off x="5623560" y="352697"/>
            <a:ext cx="11658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6" name="Rectangle 5"/>
          <p:cNvSpPr/>
          <p:nvPr/>
        </p:nvSpPr>
        <p:spPr>
          <a:xfrm>
            <a:off x="685800" y="1995493"/>
            <a:ext cx="8023860" cy="954107"/>
          </a:xfrm>
          <a:prstGeom prst="rect">
            <a:avLst/>
          </a:prstGeom>
        </p:spPr>
        <p:txBody>
          <a:bodyPr wrap="square">
            <a:spAutoFit/>
          </a:bodyPr>
          <a:lstStyle/>
          <a:p>
            <a:r>
              <a:rPr lang="fr-FR" sz="2800" dirty="0">
                <a:solidFill>
                  <a:srgbClr val="000000"/>
                </a:solidFill>
                <a:latin typeface="Arial" panose="020B0604020202020204" pitchFamily="34" charset="0"/>
                <a:ea typeface="MS Mincho"/>
                <a:cs typeface="Arial" panose="020B0604020202020204" pitchFamily="34" charset="0"/>
              </a:rPr>
              <a:t>L’apôtre Paul nous rappelle notre responsabilité devant Dieu pour notre santé. </a:t>
            </a:r>
            <a:endParaRPr lang="fr-FR" sz="2800" dirty="0">
              <a:latin typeface="Arial" panose="020B0604020202020204" pitchFamily="34" charset="0"/>
              <a:cs typeface="Arial" panose="020B0604020202020204" pitchFamily="34" charset="0"/>
            </a:endParaRPr>
          </a:p>
        </p:txBody>
      </p:sp>
      <p:sp>
        <p:nvSpPr>
          <p:cNvPr id="7" name="Rectangle 6"/>
          <p:cNvSpPr/>
          <p:nvPr/>
        </p:nvSpPr>
        <p:spPr>
          <a:xfrm>
            <a:off x="806450" y="3119364"/>
            <a:ext cx="7543800" cy="3170099"/>
          </a:xfrm>
          <a:prstGeom prst="rect">
            <a:avLst/>
          </a:prstGeom>
        </p:spPr>
        <p:txBody>
          <a:bodyPr wrap="square">
            <a:spAutoFit/>
          </a:bodyPr>
          <a:lstStyle/>
          <a:p>
            <a:r>
              <a:rPr lang="es-CO" sz="2800" dirty="0">
                <a:solidFill>
                  <a:srgbClr val="000000"/>
                </a:solidFill>
                <a:latin typeface="Arial" panose="020B0604020202020204" pitchFamily="34" charset="0"/>
                <a:ea typeface="MS Mincho"/>
                <a:cs typeface="Arial" panose="020B0604020202020204" pitchFamily="34" charset="0"/>
              </a:rPr>
              <a:t>1 </a:t>
            </a:r>
            <a:r>
              <a:rPr lang="fr-FR" sz="2800" dirty="0">
                <a:solidFill>
                  <a:srgbClr val="000000"/>
                </a:solidFill>
                <a:latin typeface="Arial" panose="020B0604020202020204" pitchFamily="34" charset="0"/>
                <a:ea typeface="MS Mincho"/>
                <a:cs typeface="Arial" panose="020B0604020202020204" pitchFamily="34" charset="0"/>
              </a:rPr>
              <a:t>Corinthiens 6:19,20</a:t>
            </a:r>
          </a:p>
          <a:p>
            <a:endParaRPr lang="es-CO" sz="2800" dirty="0">
              <a:solidFill>
                <a:srgbClr val="000000"/>
              </a:solidFill>
              <a:latin typeface="Arial" panose="020B0604020202020204" pitchFamily="34" charset="0"/>
              <a:ea typeface="MS Mincho"/>
              <a:cs typeface="Arial" panose="020B0604020202020204" pitchFamily="34" charset="0"/>
            </a:endParaRPr>
          </a:p>
          <a:p>
            <a:r>
              <a:rPr lang="es-CO" sz="2400" dirty="0">
                <a:solidFill>
                  <a:srgbClr val="000000"/>
                </a:solidFill>
                <a:latin typeface="Arial" panose="020B0604020202020204" pitchFamily="34" charset="0"/>
                <a:ea typeface="MS Mincho"/>
                <a:cs typeface="Arial" panose="020B0604020202020204" pitchFamily="34" charset="0"/>
              </a:rPr>
              <a:t>“</a:t>
            </a:r>
            <a:r>
              <a:rPr lang="fr-FR" sz="2400" dirty="0">
                <a:solidFill>
                  <a:srgbClr val="000000"/>
                </a:solidFill>
                <a:latin typeface="Arial" panose="020B0604020202020204" pitchFamily="34" charset="0"/>
                <a:ea typeface="MS Mincho"/>
                <a:cs typeface="Arial" panose="020B0604020202020204" pitchFamily="34" charset="0"/>
              </a:rPr>
              <a:t>Ne savez-vous pas que votre corps est le temple du Saint Esprit qui est en vous, que vous avez reçu de Dieu, et que vous ne vous appartenez point à vous-mêmes? Car vous avez été rachetés à un grand prix. Glorifiez donc Dieu dans votre corps et dans votre esprit, qui appartiennent à Dieu</a:t>
            </a:r>
            <a:r>
              <a:rPr lang="es-CO" sz="2400" dirty="0">
                <a:solidFill>
                  <a:srgbClr val="000000"/>
                </a:solidFill>
                <a:latin typeface="Arial" panose="020B0604020202020204" pitchFamily="34" charset="0"/>
                <a:ea typeface="MS Mincho"/>
                <a:cs typeface="Arial" panose="020B0604020202020204" pitchFamily="34" charset="0"/>
              </a:rPr>
              <a:t>.”</a:t>
            </a:r>
            <a:endParaRPr lang="en-US" sz="2400" dirty="0">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36131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a:extLst>
              <a:ext uri="{FF2B5EF4-FFF2-40B4-BE49-F238E27FC236}">
                <a16:creationId xmlns="" xmlns:a16="http://schemas.microsoft.com/office/drawing/2014/main" id="{410A9BC5-9676-8F44-9F1F-CBB53761D8E6}"/>
              </a:ext>
            </a:extLst>
          </p:cNvPr>
          <p:cNvSpPr txBox="1"/>
          <p:nvPr/>
        </p:nvSpPr>
        <p:spPr>
          <a:xfrm>
            <a:off x="-76200" y="25836"/>
            <a:ext cx="4594665" cy="5678478"/>
          </a:xfrm>
          <a:prstGeom prst="rect">
            <a:avLst/>
          </a:prstGeom>
          <a:solidFill>
            <a:srgbClr val="C00000"/>
          </a:solidFill>
          <a:ln w="12700">
            <a:solidFill>
              <a:schemeClr val="tx1"/>
            </a:solidFill>
          </a:ln>
        </p:spPr>
        <p:txBody>
          <a:bodyPr wrap="square" rtlCol="0">
            <a:spAutoFit/>
          </a:bodyPr>
          <a:lstStyle/>
          <a:p>
            <a:pPr algn="r"/>
            <a:r>
              <a:rPr lang="en-US" dirty="0" err="1">
                <a:solidFill>
                  <a:schemeClr val="bg1"/>
                </a:solidFill>
              </a:rPr>
              <a:t>Sédentarité</a:t>
            </a:r>
            <a:endParaRPr lang="en-US" dirty="0">
              <a:solidFill>
                <a:schemeClr val="bg1"/>
              </a:solidFill>
            </a:endParaRPr>
          </a:p>
          <a:p>
            <a:pPr algn="r"/>
            <a:r>
              <a:rPr lang="en-US" dirty="0">
                <a:solidFill>
                  <a:schemeClr val="bg1"/>
                </a:solidFill>
              </a:rPr>
              <a:t>Travail </a:t>
            </a:r>
            <a:r>
              <a:rPr lang="en-US" dirty="0" err="1">
                <a:solidFill>
                  <a:schemeClr val="bg1"/>
                </a:solidFill>
              </a:rPr>
              <a:t>excessif</a:t>
            </a:r>
            <a:endParaRPr lang="en-US" dirty="0">
              <a:solidFill>
                <a:schemeClr val="bg1"/>
              </a:solidFill>
            </a:endParaRPr>
          </a:p>
          <a:p>
            <a:pPr algn="r"/>
            <a:r>
              <a:rPr lang="en-US" dirty="0" err="1">
                <a:solidFill>
                  <a:schemeClr val="bg1"/>
                </a:solidFill>
              </a:rPr>
              <a:t>Mauvaise</a:t>
            </a:r>
            <a:r>
              <a:rPr lang="en-US" dirty="0">
                <a:solidFill>
                  <a:schemeClr val="bg1"/>
                </a:solidFill>
              </a:rPr>
              <a:t> alimentation</a:t>
            </a:r>
          </a:p>
          <a:p>
            <a:pPr algn="r"/>
            <a:r>
              <a:rPr lang="en-US" dirty="0">
                <a:solidFill>
                  <a:schemeClr val="bg1"/>
                </a:solidFill>
              </a:rPr>
              <a:t>Stress </a:t>
            </a:r>
            <a:r>
              <a:rPr lang="en-US" dirty="0" err="1">
                <a:solidFill>
                  <a:schemeClr val="bg1"/>
                </a:solidFill>
              </a:rPr>
              <a:t>émotionnel</a:t>
            </a:r>
            <a:endParaRPr lang="en-US" dirty="0">
              <a:solidFill>
                <a:schemeClr val="bg1"/>
              </a:solidFill>
            </a:endParaRPr>
          </a:p>
          <a:p>
            <a:pPr algn="r"/>
            <a:r>
              <a:rPr lang="en-US" dirty="0" err="1">
                <a:solidFill>
                  <a:schemeClr val="bg1"/>
                </a:solidFill>
              </a:rPr>
              <a:t>Anxiété</a:t>
            </a:r>
            <a:endParaRPr lang="en-US" dirty="0">
              <a:solidFill>
                <a:schemeClr val="bg1"/>
              </a:solidFill>
            </a:endParaRPr>
          </a:p>
          <a:p>
            <a:pPr algn="r"/>
            <a:r>
              <a:rPr lang="en-US" dirty="0" err="1">
                <a:solidFill>
                  <a:schemeClr val="bg1"/>
                </a:solidFill>
              </a:rPr>
              <a:t>Déprime</a:t>
            </a:r>
            <a:endParaRPr lang="en-US" dirty="0">
              <a:solidFill>
                <a:schemeClr val="bg1"/>
              </a:solidFill>
            </a:endParaRPr>
          </a:p>
          <a:p>
            <a:pPr algn="r"/>
            <a:r>
              <a:rPr lang="en-US" dirty="0" err="1">
                <a:solidFill>
                  <a:schemeClr val="bg1"/>
                </a:solidFill>
              </a:rPr>
              <a:t>Culpabilité</a:t>
            </a:r>
            <a:endParaRPr lang="en-US" dirty="0">
              <a:solidFill>
                <a:schemeClr val="bg1"/>
              </a:solidFill>
            </a:endParaRPr>
          </a:p>
          <a:p>
            <a:pPr algn="r"/>
            <a:r>
              <a:rPr lang="en-US" dirty="0">
                <a:solidFill>
                  <a:schemeClr val="bg1"/>
                </a:solidFill>
              </a:rPr>
              <a:t>Conscience </a:t>
            </a:r>
            <a:r>
              <a:rPr lang="en-US" dirty="0" err="1">
                <a:solidFill>
                  <a:schemeClr val="bg1"/>
                </a:solidFill>
              </a:rPr>
              <a:t>troublée</a:t>
            </a:r>
            <a:endParaRPr lang="en-US" dirty="0">
              <a:solidFill>
                <a:schemeClr val="bg1"/>
              </a:solidFill>
            </a:endParaRPr>
          </a:p>
          <a:p>
            <a:pPr algn="r"/>
            <a:r>
              <a:rPr lang="en-US" dirty="0" err="1">
                <a:solidFill>
                  <a:schemeClr val="bg1"/>
                </a:solidFill>
              </a:rPr>
              <a:t>Peur</a:t>
            </a:r>
            <a:endParaRPr lang="en-US" dirty="0">
              <a:solidFill>
                <a:schemeClr val="bg1"/>
              </a:solidFill>
            </a:endParaRPr>
          </a:p>
          <a:p>
            <a:pPr algn="r"/>
            <a:r>
              <a:rPr lang="en-US" dirty="0" err="1">
                <a:solidFill>
                  <a:schemeClr val="bg1"/>
                </a:solidFill>
              </a:rPr>
              <a:t>Agressivité</a:t>
            </a:r>
            <a:r>
              <a:rPr lang="en-US" dirty="0">
                <a:solidFill>
                  <a:schemeClr val="bg1"/>
                </a:solidFill>
              </a:rPr>
              <a:t> / </a:t>
            </a:r>
            <a:r>
              <a:rPr lang="en-US" dirty="0" err="1">
                <a:solidFill>
                  <a:schemeClr val="bg1"/>
                </a:solidFill>
              </a:rPr>
              <a:t>colère</a:t>
            </a:r>
            <a:r>
              <a:rPr lang="en-US" dirty="0">
                <a:solidFill>
                  <a:schemeClr val="bg1"/>
                </a:solidFill>
              </a:rPr>
              <a:t> / </a:t>
            </a:r>
            <a:r>
              <a:rPr lang="en-US" dirty="0" err="1">
                <a:solidFill>
                  <a:schemeClr val="bg1"/>
                </a:solidFill>
              </a:rPr>
              <a:t>haine</a:t>
            </a:r>
            <a:endParaRPr lang="en-US" dirty="0">
              <a:solidFill>
                <a:schemeClr val="bg1"/>
              </a:solidFill>
            </a:endParaRPr>
          </a:p>
          <a:p>
            <a:pPr algn="r"/>
            <a:r>
              <a:rPr lang="en-US" dirty="0" err="1">
                <a:solidFill>
                  <a:schemeClr val="bg1"/>
                </a:solidFill>
              </a:rPr>
              <a:t>Conflits</a:t>
            </a:r>
            <a:endParaRPr lang="en-US" dirty="0">
              <a:solidFill>
                <a:schemeClr val="bg1"/>
              </a:solidFill>
            </a:endParaRPr>
          </a:p>
          <a:p>
            <a:pPr algn="r"/>
            <a:r>
              <a:rPr lang="en-US" dirty="0">
                <a:solidFill>
                  <a:schemeClr val="bg1"/>
                </a:solidFill>
              </a:rPr>
              <a:t>Absence de reconnaissance</a:t>
            </a:r>
          </a:p>
          <a:p>
            <a:pPr algn="r"/>
            <a:r>
              <a:rPr lang="en-US" dirty="0" err="1">
                <a:solidFill>
                  <a:schemeClr val="bg1"/>
                </a:solidFill>
              </a:rPr>
              <a:t>Amertume</a:t>
            </a:r>
            <a:r>
              <a:rPr lang="en-US" dirty="0">
                <a:solidFill>
                  <a:schemeClr val="bg1"/>
                </a:solidFill>
              </a:rPr>
              <a:t> / frustration</a:t>
            </a:r>
          </a:p>
          <a:p>
            <a:pPr algn="r"/>
            <a:r>
              <a:rPr lang="en-US" dirty="0">
                <a:solidFill>
                  <a:schemeClr val="bg1"/>
                </a:solidFill>
              </a:rPr>
              <a:t>Manque de relations </a:t>
            </a:r>
            <a:r>
              <a:rPr lang="en-US" dirty="0" err="1">
                <a:solidFill>
                  <a:schemeClr val="bg1"/>
                </a:solidFill>
              </a:rPr>
              <a:t>sociales</a:t>
            </a:r>
            <a:endParaRPr lang="en-US" dirty="0">
              <a:solidFill>
                <a:schemeClr val="bg1"/>
              </a:solidFill>
            </a:endParaRPr>
          </a:p>
          <a:p>
            <a:pPr algn="r"/>
            <a:r>
              <a:rPr lang="en-US" dirty="0">
                <a:solidFill>
                  <a:schemeClr val="bg1"/>
                </a:solidFill>
              </a:rPr>
              <a:t>Addiction </a:t>
            </a:r>
            <a:r>
              <a:rPr lang="en-US" dirty="0" err="1">
                <a:solidFill>
                  <a:schemeClr val="bg1"/>
                </a:solidFill>
              </a:rPr>
              <a:t>à</a:t>
            </a:r>
            <a:r>
              <a:rPr lang="en-US" dirty="0">
                <a:solidFill>
                  <a:schemeClr val="bg1"/>
                </a:solidFill>
              </a:rPr>
              <a:t> la </a:t>
            </a:r>
            <a:r>
              <a:rPr lang="en-US" dirty="0" err="1">
                <a:solidFill>
                  <a:schemeClr val="bg1"/>
                </a:solidFill>
              </a:rPr>
              <a:t>nourriture</a:t>
            </a:r>
            <a:endParaRPr lang="en-US" dirty="0">
              <a:solidFill>
                <a:schemeClr val="bg1"/>
              </a:solidFill>
            </a:endParaRPr>
          </a:p>
          <a:p>
            <a:pPr algn="r"/>
            <a:r>
              <a:rPr lang="en-US" dirty="0">
                <a:solidFill>
                  <a:schemeClr val="bg1"/>
                </a:solidFill>
              </a:rPr>
              <a:t>Co-</a:t>
            </a:r>
            <a:r>
              <a:rPr lang="en-US" dirty="0" err="1">
                <a:solidFill>
                  <a:schemeClr val="bg1"/>
                </a:solidFill>
              </a:rPr>
              <a:t>morbidités</a:t>
            </a:r>
            <a:endParaRPr lang="en-US" dirty="0">
              <a:solidFill>
                <a:schemeClr val="bg1"/>
              </a:solidFill>
            </a:endParaRPr>
          </a:p>
          <a:p>
            <a:pPr algn="r"/>
            <a:r>
              <a:rPr lang="en-US" dirty="0" err="1">
                <a:solidFill>
                  <a:schemeClr val="bg1"/>
                </a:solidFill>
              </a:rPr>
              <a:t>Difficultés</a:t>
            </a:r>
            <a:r>
              <a:rPr lang="en-US" dirty="0">
                <a:solidFill>
                  <a:schemeClr val="bg1"/>
                </a:solidFill>
              </a:rPr>
              <a:t> </a:t>
            </a:r>
            <a:r>
              <a:rPr lang="en-US" dirty="0" err="1">
                <a:solidFill>
                  <a:schemeClr val="bg1"/>
                </a:solidFill>
              </a:rPr>
              <a:t>à</a:t>
            </a:r>
            <a:r>
              <a:rPr lang="en-US" dirty="0">
                <a:solidFill>
                  <a:schemeClr val="bg1"/>
                </a:solidFill>
              </a:rPr>
              <a:t> faire face </a:t>
            </a:r>
          </a:p>
          <a:p>
            <a:pPr algn="r"/>
            <a:r>
              <a:rPr lang="en-US" dirty="0">
                <a:solidFill>
                  <a:schemeClr val="bg1"/>
                </a:solidFill>
              </a:rPr>
              <a:t>Syndrome </a:t>
            </a:r>
            <a:r>
              <a:rPr lang="en-US" dirty="0" err="1">
                <a:solidFill>
                  <a:schemeClr val="bg1"/>
                </a:solidFill>
              </a:rPr>
              <a:t>métabolique</a:t>
            </a:r>
            <a:endParaRPr lang="en-US" dirty="0">
              <a:solidFill>
                <a:schemeClr val="bg1"/>
              </a:solidFill>
            </a:endParaRPr>
          </a:p>
          <a:p>
            <a:pPr algn="r"/>
            <a:r>
              <a:rPr lang="en-US" dirty="0" err="1">
                <a:solidFill>
                  <a:schemeClr val="bg1"/>
                </a:solidFill>
              </a:rPr>
              <a:t>Microbiote</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mauvais</a:t>
            </a:r>
            <a:r>
              <a:rPr lang="en-US" dirty="0">
                <a:solidFill>
                  <a:schemeClr val="bg1"/>
                </a:solidFill>
              </a:rPr>
              <a:t> </a:t>
            </a:r>
            <a:r>
              <a:rPr lang="en-US" dirty="0" err="1">
                <a:solidFill>
                  <a:schemeClr val="bg1"/>
                </a:solidFill>
              </a:rPr>
              <a:t>état</a:t>
            </a:r>
            <a:endParaRPr lang="en-US" dirty="0">
              <a:solidFill>
                <a:schemeClr val="bg1"/>
              </a:solidFill>
            </a:endParaRPr>
          </a:p>
          <a:p>
            <a:pPr algn="ctr"/>
            <a:endParaRPr lang="en-US" sz="2100" dirty="0">
              <a:solidFill>
                <a:schemeClr val="bg1"/>
              </a:solidFill>
            </a:endParaRPr>
          </a:p>
        </p:txBody>
      </p:sp>
      <p:sp>
        <p:nvSpPr>
          <p:cNvPr id="15" name="ZoneTexte 14">
            <a:extLst>
              <a:ext uri="{FF2B5EF4-FFF2-40B4-BE49-F238E27FC236}">
                <a16:creationId xmlns="" xmlns:a16="http://schemas.microsoft.com/office/drawing/2014/main" id="{7DE8BB8D-B103-2343-8C1E-662082E69454}"/>
              </a:ext>
            </a:extLst>
          </p:cNvPr>
          <p:cNvSpPr txBox="1"/>
          <p:nvPr/>
        </p:nvSpPr>
        <p:spPr>
          <a:xfrm>
            <a:off x="4518466" y="31722"/>
            <a:ext cx="4625534" cy="6709529"/>
          </a:xfrm>
          <a:prstGeom prst="rect">
            <a:avLst/>
          </a:prstGeom>
          <a:solidFill>
            <a:schemeClr val="accent6">
              <a:lumMod val="40000"/>
              <a:lumOff val="60000"/>
            </a:schemeClr>
          </a:solidFill>
        </p:spPr>
        <p:txBody>
          <a:bodyPr wrap="square" rtlCol="0">
            <a:spAutoFit/>
          </a:bodyPr>
          <a:lstStyle/>
          <a:p>
            <a:r>
              <a:rPr lang="fr-FR" dirty="0"/>
              <a:t>Exercice physique régulier</a:t>
            </a:r>
          </a:p>
          <a:p>
            <a:r>
              <a:rPr lang="fr-FR" dirty="0"/>
              <a:t>Repos journalier, hebdomadaire, annuel</a:t>
            </a:r>
          </a:p>
          <a:p>
            <a:r>
              <a:rPr lang="fr-FR" dirty="0"/>
              <a:t>Alimentation saine et équilibrée</a:t>
            </a:r>
          </a:p>
          <a:p>
            <a:r>
              <a:rPr lang="fr-FR" dirty="0"/>
              <a:t>Guérison émotionnelle</a:t>
            </a:r>
          </a:p>
          <a:p>
            <a:r>
              <a:rPr lang="fr-FR" dirty="0"/>
              <a:t>Sérénité </a:t>
            </a:r>
          </a:p>
          <a:p>
            <a:r>
              <a:rPr lang="fr-FR" dirty="0"/>
              <a:t>Confiance</a:t>
            </a:r>
          </a:p>
          <a:p>
            <a:r>
              <a:rPr lang="fr-FR" dirty="0"/>
              <a:t>Libération de la culpabilité </a:t>
            </a:r>
          </a:p>
          <a:p>
            <a:r>
              <a:rPr lang="fr-FR" dirty="0"/>
              <a:t>Conscience apaisée; paix de la conscience</a:t>
            </a:r>
          </a:p>
          <a:p>
            <a:r>
              <a:rPr lang="fr-FR" dirty="0"/>
              <a:t>Quiétude  </a:t>
            </a:r>
          </a:p>
          <a:p>
            <a:r>
              <a:rPr lang="fr-FR" dirty="0"/>
              <a:t>Pardon</a:t>
            </a:r>
          </a:p>
          <a:p>
            <a:r>
              <a:rPr lang="fr-FR" dirty="0"/>
              <a:t>Bonnes relations sociales</a:t>
            </a:r>
          </a:p>
          <a:p>
            <a:r>
              <a:rPr lang="fr-FR" dirty="0"/>
              <a:t>Reconnaissance / reconnaître les valeurs de l’autre</a:t>
            </a:r>
          </a:p>
          <a:p>
            <a:r>
              <a:rPr lang="fr-FR" dirty="0"/>
              <a:t>Maîtrise de soi /  résilience</a:t>
            </a:r>
          </a:p>
          <a:p>
            <a:r>
              <a:rPr lang="fr-FR" dirty="0"/>
              <a:t>Fréquentation d’un groupe social</a:t>
            </a:r>
          </a:p>
          <a:p>
            <a:r>
              <a:rPr lang="fr-FR" dirty="0"/>
              <a:t>Périodes de jeûne ou de jeûne intermittent</a:t>
            </a:r>
          </a:p>
          <a:p>
            <a:r>
              <a:rPr lang="fr-FR" dirty="0"/>
              <a:t>Prévention avec le </a:t>
            </a:r>
            <a:r>
              <a:rPr lang="fr-FR" dirty="0" err="1"/>
              <a:t>médeçin</a:t>
            </a:r>
            <a:r>
              <a:rPr lang="fr-FR" dirty="0"/>
              <a:t> traitant </a:t>
            </a:r>
            <a:r>
              <a:rPr lang="fr-FR" sz="1100" dirty="0" err="1"/>
              <a:t>microbiote</a:t>
            </a:r>
            <a:r>
              <a:rPr lang="fr-FR" sz="1100" dirty="0"/>
              <a:t> / </a:t>
            </a:r>
            <a:r>
              <a:rPr lang="fr-FR" sz="1100" dirty="0" err="1"/>
              <a:t>syst.immu</a:t>
            </a:r>
            <a:endParaRPr lang="fr-FR" sz="1100" dirty="0"/>
          </a:p>
          <a:p>
            <a:r>
              <a:rPr lang="fr-FR" dirty="0"/>
              <a:t>Faire face avec un accompagnement  - prof ou pas-</a:t>
            </a:r>
          </a:p>
          <a:p>
            <a:r>
              <a:rPr lang="fr-FR" dirty="0"/>
              <a:t>Lutter contre le syndrome métabolique</a:t>
            </a:r>
          </a:p>
          <a:p>
            <a:r>
              <a:rPr lang="fr-FR" dirty="0" err="1"/>
              <a:t>Microbiote</a:t>
            </a:r>
            <a:r>
              <a:rPr lang="fr-FR" dirty="0"/>
              <a:t> en bon état</a:t>
            </a:r>
          </a:p>
          <a:p>
            <a:endParaRPr lang="fr-FR" sz="1400" dirty="0"/>
          </a:p>
          <a:p>
            <a:endParaRPr lang="fr-FR" sz="1400" dirty="0"/>
          </a:p>
        </p:txBody>
      </p:sp>
      <p:sp>
        <p:nvSpPr>
          <p:cNvPr id="2" name="ZoneTexte 1">
            <a:extLst>
              <a:ext uri="{FF2B5EF4-FFF2-40B4-BE49-F238E27FC236}">
                <a16:creationId xmlns="" xmlns:a16="http://schemas.microsoft.com/office/drawing/2014/main" id="{F99BA18B-A27C-4845-A07D-C22969FE4AC6}"/>
              </a:ext>
            </a:extLst>
          </p:cNvPr>
          <p:cNvSpPr txBox="1"/>
          <p:nvPr/>
        </p:nvSpPr>
        <p:spPr>
          <a:xfrm>
            <a:off x="830297" y="5648715"/>
            <a:ext cx="2781669" cy="830997"/>
          </a:xfrm>
          <a:prstGeom prst="rect">
            <a:avLst/>
          </a:prstGeom>
          <a:solidFill>
            <a:schemeClr val="accent4"/>
          </a:solidFill>
        </p:spPr>
        <p:txBody>
          <a:bodyPr wrap="square" rtlCol="0">
            <a:spAutoFit/>
          </a:bodyPr>
          <a:lstStyle/>
          <a:p>
            <a:pPr algn="ctr"/>
            <a:r>
              <a:rPr lang="fr-FR" sz="1600" b="1" dirty="0"/>
              <a:t>ALTERATION DE L’IMMUNITE ET APPARITION DE LA MALADIE</a:t>
            </a:r>
          </a:p>
        </p:txBody>
      </p:sp>
      <p:sp>
        <p:nvSpPr>
          <p:cNvPr id="3" name="ZoneTexte 2">
            <a:extLst>
              <a:ext uri="{FF2B5EF4-FFF2-40B4-BE49-F238E27FC236}">
                <a16:creationId xmlns="" xmlns:a16="http://schemas.microsoft.com/office/drawing/2014/main" id="{2520C94E-00DB-D846-8B3B-F05445D0F96C}"/>
              </a:ext>
            </a:extLst>
          </p:cNvPr>
          <p:cNvSpPr txBox="1"/>
          <p:nvPr/>
        </p:nvSpPr>
        <p:spPr>
          <a:xfrm>
            <a:off x="5066552" y="6064214"/>
            <a:ext cx="3529361" cy="584775"/>
          </a:xfrm>
          <a:prstGeom prst="rect">
            <a:avLst/>
          </a:prstGeom>
          <a:solidFill>
            <a:schemeClr val="accent4"/>
          </a:solidFill>
        </p:spPr>
        <p:txBody>
          <a:bodyPr wrap="square" rtlCol="0">
            <a:spAutoFit/>
          </a:bodyPr>
          <a:lstStyle/>
          <a:p>
            <a:pPr algn="ctr"/>
            <a:r>
              <a:rPr lang="fr-FR" sz="1600" b="1" dirty="0"/>
              <a:t>ÉVOLUTION VERS LA RÉMISSION/GUÉRISON</a:t>
            </a:r>
          </a:p>
        </p:txBody>
      </p:sp>
    </p:spTree>
    <p:extLst>
      <p:ext uri="{BB962C8B-B14F-4D97-AF65-F5344CB8AC3E}">
        <p14:creationId xmlns:p14="http://schemas.microsoft.com/office/powerpoint/2010/main" val="185730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3" name="Content Placeholder 2"/>
          <p:cNvSpPr>
            <a:spLocks noGrp="1"/>
          </p:cNvSpPr>
          <p:nvPr>
            <p:ph idx="1"/>
          </p:nvPr>
        </p:nvSpPr>
        <p:spPr>
          <a:xfrm>
            <a:off x="1181372" y="2810209"/>
            <a:ext cx="6781256" cy="2676117"/>
          </a:xfrm>
        </p:spPr>
        <p:txBody>
          <a:bodyPr>
            <a:normAutofit/>
          </a:bodyPr>
          <a:lstStyle/>
          <a:p>
            <a:pPr marL="0" indent="0" algn="ctr">
              <a:buNone/>
            </a:pPr>
            <a:r>
              <a:rPr lang="fr-FR" sz="4400" dirty="0">
                <a:latin typeface="Arial" panose="020B0604020202020204" pitchFamily="34" charset="0"/>
                <a:cs typeface="Arial" panose="020B0604020202020204" pitchFamily="34" charset="0"/>
              </a:rPr>
              <a:t>Prions pour que Dieu nous aide à être de fidèles intendants de notre corps.</a:t>
            </a:r>
          </a:p>
        </p:txBody>
      </p:sp>
    </p:spTree>
    <p:extLst>
      <p:ext uri="{BB962C8B-B14F-4D97-AF65-F5344CB8AC3E}">
        <p14:creationId xmlns:p14="http://schemas.microsoft.com/office/powerpoint/2010/main" val="77308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
            <a:ext cx="9144000" cy="6777875"/>
          </a:xfrm>
          <a:prstGeom prst="rect">
            <a:avLst/>
          </a:prstGeom>
        </p:spPr>
      </p:pic>
      <p:sp>
        <p:nvSpPr>
          <p:cNvPr id="2" name="Title 1"/>
          <p:cNvSpPr>
            <a:spLocks noGrp="1"/>
          </p:cNvSpPr>
          <p:nvPr>
            <p:ph type="title"/>
          </p:nvPr>
        </p:nvSpPr>
        <p:spPr>
          <a:xfrm>
            <a:off x="4279348" y="143934"/>
            <a:ext cx="4652985" cy="6309938"/>
          </a:xfrm>
        </p:spPr>
        <p:txBody>
          <a:bodyPr>
            <a:noAutofit/>
          </a:bodyPr>
          <a:lstStyle/>
          <a:p>
            <a:pPr algn="ctr">
              <a:lnSpc>
                <a:spcPct val="100000"/>
              </a:lnSpc>
            </a:pPr>
            <a:r>
              <a:rPr lang="fr-FR" sz="3200" dirty="0">
                <a:latin typeface="Arial" panose="020B0604020202020204" pitchFamily="34" charset="0"/>
                <a:cs typeface="Arial" panose="020B0604020202020204" pitchFamily="34" charset="0"/>
              </a:rPr>
              <a:t>Manger est l'un des plaisirs particuliers de la vie. Dieu voulait que nous apprécions notre nourriture. Il nous a créés avec des papilles gustatives pour apprécier la saveur. Il a mis environ 9 000 de ces papilles sur la langue humaine! </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60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26647"/>
            <a:ext cx="9143999" cy="1528354"/>
          </a:xfrm>
          <a:prstGeom prst="rect">
            <a:avLst/>
          </a:prstGeom>
        </p:spPr>
      </p:pic>
      <p:sp>
        <p:nvSpPr>
          <p:cNvPr id="5" name="Right Brace 4"/>
          <p:cNvSpPr/>
          <p:nvPr/>
        </p:nvSpPr>
        <p:spPr>
          <a:xfrm>
            <a:off x="5623560" y="352697"/>
            <a:ext cx="11658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6" name="TextBox 5"/>
          <p:cNvSpPr txBox="1"/>
          <p:nvPr/>
        </p:nvSpPr>
        <p:spPr>
          <a:xfrm>
            <a:off x="760912" y="2103120"/>
            <a:ext cx="7622177" cy="3539430"/>
          </a:xfrm>
          <a:prstGeom prst="rect">
            <a:avLst/>
          </a:prstGeom>
          <a:noFill/>
        </p:spPr>
        <p:txBody>
          <a:bodyPr wrap="square" rtlCol="0">
            <a:spAutoFit/>
          </a:bodyPr>
          <a:lstStyle/>
          <a:p>
            <a:pPr marL="571500" indent="-571500" algn="just">
              <a:buFont typeface="Wingdings" panose="05000000000000000000" pitchFamily="2" charset="2"/>
              <a:buChar char="Ø"/>
            </a:pPr>
            <a:r>
              <a:rPr lang="fr-FR" sz="2800" dirty="0">
                <a:latin typeface="Arial" panose="020B0604020202020204" pitchFamily="34" charset="0"/>
                <a:cs typeface="Arial" panose="020B0604020202020204" pitchFamily="34" charset="0"/>
              </a:rPr>
              <a:t>Le confinement produit par la pandémie COVID-19 peut avoir un effet positif ou négatif sur notre santé digestive</a:t>
            </a:r>
            <a:r>
              <a:rPr lang="es-ES_tradnl" sz="2800" dirty="0">
                <a:latin typeface="Arial" panose="020B0604020202020204" pitchFamily="34" charset="0"/>
                <a:cs typeface="Arial" panose="020B0604020202020204" pitchFamily="34" charset="0"/>
              </a:rPr>
              <a:t>.</a:t>
            </a:r>
          </a:p>
          <a:p>
            <a:pPr marL="571500" indent="-571500" algn="just">
              <a:buFont typeface="Wingdings" panose="05000000000000000000" pitchFamily="2" charset="2"/>
              <a:buChar char="Ø"/>
            </a:pPr>
            <a:r>
              <a:rPr lang="fr-FR" sz="2800" dirty="0">
                <a:latin typeface="Arial" panose="020B0604020202020204" pitchFamily="34" charset="0"/>
                <a:cs typeface="Arial" panose="020B0604020202020204" pitchFamily="34" charset="0"/>
              </a:rPr>
              <a:t>En ayant plus de temps à la maison et de la nourriture à portée de main toute la journée, nous pouvons faire l'erreur d'abuser de notre système digestif, en mangeant à des heures indues.</a:t>
            </a:r>
            <a:endParaRPr lang="es-ES_trad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98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2" name="Title 1"/>
          <p:cNvSpPr>
            <a:spLocks noGrp="1"/>
          </p:cNvSpPr>
          <p:nvPr>
            <p:ph type="title"/>
          </p:nvPr>
        </p:nvSpPr>
        <p:spPr/>
        <p:txBody>
          <a:bodyPr>
            <a:normAutofit fontScale="90000"/>
          </a:bodyPr>
          <a:lstStyle/>
          <a:p>
            <a:r>
              <a:rPr lang="fr-FR" dirty="0">
                <a:solidFill>
                  <a:schemeClr val="bg1"/>
                </a:solidFill>
                <a:latin typeface="Arial" panose="020B0604020202020204" pitchFamily="34" charset="0"/>
                <a:cs typeface="Arial" panose="020B0604020202020204" pitchFamily="34" charset="0"/>
              </a:rPr>
              <a:t>Le processus de digestion commence dans la bouche.</a:t>
            </a:r>
            <a:r>
              <a:rPr lang="es-ES_tradnl" dirty="0">
                <a:solidFill>
                  <a:schemeClr val="bg1"/>
                </a:solidFill>
                <a:latin typeface="Arial" panose="020B0604020202020204" pitchFamily="34" charset="0"/>
                <a:cs typeface="Arial" panose="020B0604020202020204" pitchFamily="34" charset="0"/>
              </a:rPr>
              <a:t/>
            </a:r>
            <a:br>
              <a:rPr lang="es-ES_tradnl" dirty="0">
                <a:solidFill>
                  <a:schemeClr val="bg1"/>
                </a:solidFill>
                <a:latin typeface="Arial" panose="020B0604020202020204" pitchFamily="34" charset="0"/>
                <a:cs typeface="Arial" panose="020B0604020202020204" pitchFamily="34" charset="0"/>
              </a:rPr>
            </a:br>
            <a:endParaRPr lang="es-ES_tradnl" dirty="0">
              <a:solidFill>
                <a:schemeClr val="bg1"/>
              </a:solidFill>
            </a:endParaRPr>
          </a:p>
        </p:txBody>
      </p:sp>
      <p:sp>
        <p:nvSpPr>
          <p:cNvPr id="3" name="Content Placeholder 2"/>
          <p:cNvSpPr>
            <a:spLocks noGrp="1"/>
          </p:cNvSpPr>
          <p:nvPr>
            <p:ph idx="1"/>
          </p:nvPr>
        </p:nvSpPr>
        <p:spPr>
          <a:xfrm>
            <a:off x="311150" y="1703116"/>
            <a:ext cx="8521700" cy="4351338"/>
          </a:xfrm>
        </p:spPr>
        <p:txBody>
          <a:bodyPr>
            <a:noAutofit/>
          </a:bodyPr>
          <a:lstStyle/>
          <a:p>
            <a:pPr>
              <a:buFont typeface="Wingdings" panose="05000000000000000000" pitchFamily="2" charset="2"/>
              <a:buChar char="Ø"/>
            </a:pPr>
            <a:r>
              <a:rPr lang="fr-FR" dirty="0">
                <a:latin typeface="Arial" panose="020B0604020202020204" pitchFamily="34" charset="0"/>
                <a:cs typeface="Arial" panose="020B0604020202020204" pitchFamily="34" charset="0"/>
              </a:rPr>
              <a:t>La digestion est le processus par lequel le corps décompose les aliments en plusieurs composants</a:t>
            </a:r>
            <a:r>
              <a:rPr lang="es-CO" dirty="0">
                <a:latin typeface="Arial" panose="020B0604020202020204" pitchFamily="34" charset="0"/>
                <a:cs typeface="Arial" panose="020B0604020202020204" pitchFamily="34" charset="0"/>
              </a:rPr>
              <a:t>. </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Ce travail est principalement effectué par des enzymes qui agissent comme des ciseaux, coupant de gros nutriments en petits morceaux</a:t>
            </a:r>
            <a:r>
              <a:rPr lang="es-CO" dirty="0">
                <a:latin typeface="Arial" panose="020B0604020202020204" pitchFamily="34" charset="0"/>
                <a:cs typeface="Arial" panose="020B0604020202020204" pitchFamily="34" charset="0"/>
              </a:rPr>
              <a:t>. </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Ainsi, les glucides peuvent être décomposés en glucose, les graisses en acides gras et les protéines en acides aminés</a:t>
            </a:r>
            <a:r>
              <a:rPr lang="es-CO" dirty="0">
                <a:latin typeface="Arial" panose="020B0604020202020204" pitchFamily="34" charset="0"/>
                <a:cs typeface="Arial" panose="020B0604020202020204" pitchFamily="34" charset="0"/>
              </a:rPr>
              <a:t>. </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Le sang peut collecter ces substances mineures dans les intestins et les distribuer dans le corps.</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99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587" t="9523" r="20032" b="9714"/>
          <a:stretch/>
        </p:blipFill>
        <p:spPr>
          <a:xfrm>
            <a:off x="0" y="1319350"/>
            <a:ext cx="3105695" cy="5538651"/>
          </a:xfrm>
          <a:prstGeom prst="rect">
            <a:avLst/>
          </a:prstGeom>
        </p:spPr>
      </p:pic>
      <p:sp>
        <p:nvSpPr>
          <p:cNvPr id="3" name="Rectangle 2"/>
          <p:cNvSpPr/>
          <p:nvPr/>
        </p:nvSpPr>
        <p:spPr>
          <a:xfrm>
            <a:off x="2968535" y="220602"/>
            <a:ext cx="5574574" cy="6786473"/>
          </a:xfrm>
          <a:prstGeom prst="rect">
            <a:avLst/>
          </a:prstGeom>
          <a:ln>
            <a:solidFill>
              <a:schemeClr val="accent1"/>
            </a:solidFill>
          </a:ln>
        </p:spPr>
        <p:txBody>
          <a:bodyPr wrap="square">
            <a:spAutoFit/>
          </a:bodyPr>
          <a:lstStyle/>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Tandis que nous mâchons et mélangeons la nourriture avec la salive de nos glandes salivaires. </a:t>
            </a:r>
            <a:r>
              <a:rPr lang="es-CO"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Les glucides, par exemple, commencent leur digestion dans la bouche et ce processus se poursuit dans l'intestin grêle</a:t>
            </a:r>
            <a:r>
              <a:rPr lang="es-CO" sz="2800" dirty="0">
                <a:latin typeface="Arial" panose="020B0604020202020204" pitchFamily="34" charset="0"/>
                <a:cs typeface="Arial" panose="020B0604020202020204" pitchFamily="34" charset="0"/>
              </a:rPr>
              <a:t>. </a:t>
            </a: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La digestion des protéines, cependant, commence dans l'estomac et se poursuit dans les intestins.</a:t>
            </a:r>
          </a:p>
          <a:p>
            <a:pPr marL="457200" indent="-457200">
              <a:buFont typeface="Wingdings" panose="05000000000000000000" pitchFamily="2" charset="2"/>
              <a:buChar char="Ø"/>
            </a:pPr>
            <a:r>
              <a:rPr lang="es-CO" sz="2800" dirty="0">
                <a:latin typeface="Arial" panose="020B0604020202020204" pitchFamily="34" charset="0"/>
                <a:cs typeface="Arial" panose="020B0604020202020204" pitchFamily="34" charset="0"/>
              </a:rPr>
              <a:t>La </a:t>
            </a:r>
            <a:r>
              <a:rPr lang="fr-FR" sz="2800" dirty="0">
                <a:latin typeface="Arial" panose="020B0604020202020204" pitchFamily="34" charset="0"/>
                <a:cs typeface="Arial" panose="020B0604020202020204" pitchFamily="34" charset="0"/>
              </a:rPr>
              <a:t>graisse est digérée seulement dans les intestins.</a:t>
            </a:r>
          </a:p>
        </p:txBody>
      </p:sp>
    </p:spTree>
    <p:extLst>
      <p:ext uri="{BB962C8B-B14F-4D97-AF65-F5344CB8AC3E}">
        <p14:creationId xmlns:p14="http://schemas.microsoft.com/office/powerpoint/2010/main" val="230667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5" name="Right Brace 4"/>
          <p:cNvSpPr/>
          <p:nvPr/>
        </p:nvSpPr>
        <p:spPr>
          <a:xfrm>
            <a:off x="5623560" y="352697"/>
            <a:ext cx="11658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1502" r="99966">
                        <a14:foregroundMark x1="21843" y1="11143" x2="23481" y2="92095"/>
                        <a14:foregroundMark x1="24334" y1="34286" x2="28498" y2="24381"/>
                        <a14:foregroundMark x1="85597" y1="33048" x2="90853" y2="91238"/>
                        <a14:foregroundMark x1="90853" y1="91238" x2="90956" y2="92095"/>
                        <a14:foregroundMark x1="57099" y1="44762" x2="50580" y2="39619"/>
                      </a14:backgroundRemoval>
                    </a14:imgEffect>
                  </a14:imgLayer>
                </a14:imgProps>
              </a:ext>
              <a:ext uri="{28A0092B-C50C-407E-A947-70E740481C1C}">
                <a14:useLocalDpi xmlns:a14="http://schemas.microsoft.com/office/drawing/2010/main" val="0"/>
              </a:ext>
            </a:extLst>
          </a:blip>
          <a:stretch>
            <a:fillRect/>
          </a:stretch>
        </p:blipFill>
        <p:spPr>
          <a:xfrm>
            <a:off x="1" y="4514160"/>
            <a:ext cx="4918166" cy="2343839"/>
          </a:xfrm>
          <a:prstGeom prst="rect">
            <a:avLst/>
          </a:prstGeom>
        </p:spPr>
      </p:pic>
      <p:sp>
        <p:nvSpPr>
          <p:cNvPr id="7" name="Rectangle 6"/>
          <p:cNvSpPr/>
          <p:nvPr/>
        </p:nvSpPr>
        <p:spPr>
          <a:xfrm>
            <a:off x="255145" y="1711235"/>
            <a:ext cx="7318046" cy="954107"/>
          </a:xfrm>
          <a:prstGeom prst="rect">
            <a:avLst/>
          </a:prstGeom>
        </p:spPr>
        <p:txBody>
          <a:bodyPr wrap="square">
            <a:spAutoFit/>
          </a:bodyPr>
          <a:lstStyle/>
          <a:p>
            <a:r>
              <a:rPr lang="fr-FR" sz="2800" dirty="0">
                <a:solidFill>
                  <a:srgbClr val="000000"/>
                </a:solidFill>
                <a:latin typeface="Arial" panose="020B0604020202020204" pitchFamily="34" charset="0"/>
                <a:ea typeface="MS Mincho"/>
                <a:cs typeface="Arial" panose="020B0604020202020204" pitchFamily="34" charset="0"/>
              </a:rPr>
              <a:t>L’estomac joue un rôle très important dans la digestion. Il a trois fonctions basiques: </a:t>
            </a:r>
            <a:endParaRPr lang="fr-FR" sz="2800" dirty="0">
              <a:effectLst/>
              <a:latin typeface="Arial" panose="020B0604020202020204" pitchFamily="34" charset="0"/>
              <a:ea typeface="Arial Unicode MS"/>
              <a:cs typeface="Arial" panose="020B0604020202020204" pitchFamily="34" charset="0"/>
            </a:endParaRPr>
          </a:p>
        </p:txBody>
      </p:sp>
      <p:sp>
        <p:nvSpPr>
          <p:cNvPr id="8" name="Rectangle 7"/>
          <p:cNvSpPr/>
          <p:nvPr/>
        </p:nvSpPr>
        <p:spPr>
          <a:xfrm>
            <a:off x="1274552" y="2760232"/>
            <a:ext cx="7469398" cy="2031325"/>
          </a:xfrm>
          <a:prstGeom prst="rect">
            <a:avLst/>
          </a:prstGeom>
        </p:spPr>
        <p:txBody>
          <a:bodyPr wrap="square">
            <a:spAutoFit/>
          </a:bodyPr>
          <a:lstStyle/>
          <a:p>
            <a:pPr marL="342900" marR="0" lvl="0" indent="-342900">
              <a:spcBef>
                <a:spcPts val="0"/>
              </a:spcBef>
              <a:spcAft>
                <a:spcPts val="0"/>
              </a:spcAft>
              <a:buSzPts val="900"/>
              <a:buFont typeface="Wingdings" panose="05000000000000000000" pitchFamily="2" charset="2"/>
              <a:buChar char="Ø"/>
              <a:tabLst>
                <a:tab pos="179705" algn="l"/>
              </a:tabLst>
            </a:pPr>
            <a:r>
              <a:rPr lang="fr-FR" sz="2100" b="1" dirty="0">
                <a:solidFill>
                  <a:srgbClr val="000000"/>
                </a:solidFill>
                <a:latin typeface="Arial" panose="020B0604020202020204" pitchFamily="34" charset="0"/>
                <a:ea typeface="MS Mincho"/>
                <a:cs typeface="Arial" panose="020B0604020202020204" pitchFamily="34" charset="0"/>
              </a:rPr>
              <a:t>Désintègre la nourriture </a:t>
            </a:r>
            <a:r>
              <a:rPr lang="fr-FR" sz="2100" dirty="0">
                <a:solidFill>
                  <a:srgbClr val="000000"/>
                </a:solidFill>
                <a:latin typeface="Arial" panose="020B0604020202020204" pitchFamily="34" charset="0"/>
                <a:ea typeface="MS Mincho"/>
                <a:cs typeface="Arial" panose="020B0604020202020204" pitchFamily="34" charset="0"/>
              </a:rPr>
              <a:t>en particules plus petites lors du broyage et du mélange</a:t>
            </a:r>
          </a:p>
          <a:p>
            <a:pPr marL="342900" marR="0" lvl="0" indent="-342900">
              <a:spcBef>
                <a:spcPts val="0"/>
              </a:spcBef>
              <a:spcAft>
                <a:spcPts val="0"/>
              </a:spcAft>
              <a:buSzPts val="900"/>
              <a:buFont typeface="Wingdings" panose="05000000000000000000" pitchFamily="2" charset="2"/>
              <a:buChar char="Ø"/>
              <a:tabLst>
                <a:tab pos="179705" algn="l"/>
              </a:tabLst>
            </a:pPr>
            <a:r>
              <a:rPr lang="fr-FR" sz="2100" dirty="0">
                <a:solidFill>
                  <a:srgbClr val="000000"/>
                </a:solidFill>
                <a:latin typeface="Arial" panose="020B0604020202020204" pitchFamily="34" charset="0"/>
                <a:ea typeface="MS Mincho"/>
                <a:cs typeface="Arial" panose="020B0604020202020204" pitchFamily="34" charset="0"/>
              </a:rPr>
              <a:t>Donne aux aliments la consistance nécessaire, en ajoutant ou en </a:t>
            </a:r>
            <a:r>
              <a:rPr lang="fr-FR" sz="2100" b="1" dirty="0">
                <a:solidFill>
                  <a:srgbClr val="000000"/>
                </a:solidFill>
                <a:latin typeface="Arial" panose="020B0604020202020204" pitchFamily="34" charset="0"/>
                <a:ea typeface="MS Mincho"/>
                <a:cs typeface="Arial" panose="020B0604020202020204" pitchFamily="34" charset="0"/>
              </a:rPr>
              <a:t>absorbant des liquides. </a:t>
            </a:r>
            <a:endParaRPr lang="fr-FR" sz="2100" b="1" dirty="0">
              <a:effectLst/>
              <a:latin typeface="Arial" panose="020B0604020202020204" pitchFamily="34" charset="0"/>
              <a:ea typeface="Arial Unicode MS"/>
              <a:cs typeface="Arial" panose="020B0604020202020204" pitchFamily="34" charset="0"/>
            </a:endParaRPr>
          </a:p>
          <a:p>
            <a:pPr marL="342900" marR="0" lvl="0" indent="-342900">
              <a:spcBef>
                <a:spcPts val="0"/>
              </a:spcBef>
              <a:spcAft>
                <a:spcPts val="0"/>
              </a:spcAft>
              <a:buSzPts val="900"/>
              <a:buFont typeface="Wingdings" panose="05000000000000000000" pitchFamily="2" charset="2"/>
              <a:buChar char="Ø"/>
              <a:tabLst>
                <a:tab pos="179705" algn="l"/>
              </a:tabLst>
            </a:pPr>
            <a:r>
              <a:rPr lang="fr-FR" sz="2100" b="1" dirty="0">
                <a:solidFill>
                  <a:srgbClr val="000000"/>
                </a:solidFill>
                <a:latin typeface="Arial" panose="020B0604020202020204" pitchFamily="34" charset="0"/>
                <a:ea typeface="MS Mincho"/>
                <a:cs typeface="Arial" panose="020B0604020202020204" pitchFamily="34" charset="0"/>
              </a:rPr>
              <a:t>Sécrète les acides, </a:t>
            </a:r>
            <a:r>
              <a:rPr lang="fr-FR" sz="2100" dirty="0">
                <a:solidFill>
                  <a:srgbClr val="000000"/>
                </a:solidFill>
                <a:latin typeface="Arial" panose="020B0604020202020204" pitchFamily="34" charset="0"/>
                <a:ea typeface="MS Mincho"/>
                <a:cs typeface="Arial" panose="020B0604020202020204" pitchFamily="34" charset="0"/>
              </a:rPr>
              <a:t>qui permettent la digestion de l’aliment</a:t>
            </a:r>
            <a:r>
              <a:rPr lang="fr-FR" sz="2000" dirty="0">
                <a:solidFill>
                  <a:srgbClr val="000000"/>
                </a:solidFill>
                <a:latin typeface="Arial" panose="020B0604020202020204" pitchFamily="34" charset="0"/>
                <a:ea typeface="MS Mincho"/>
                <a:cs typeface="Arial" panose="020B0604020202020204" pitchFamily="34" charset="0"/>
              </a:rPr>
              <a:t>. </a:t>
            </a:r>
            <a:endParaRPr lang="fr-FR" sz="2000" dirty="0">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53252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7714"/>
          <a:stretch/>
        </p:blipFill>
        <p:spPr>
          <a:xfrm>
            <a:off x="1" y="0"/>
            <a:ext cx="9143999" cy="1528354"/>
          </a:xfrm>
          <a:prstGeom prst="rect">
            <a:avLst/>
          </a:prstGeom>
        </p:spPr>
      </p:pic>
      <p:sp>
        <p:nvSpPr>
          <p:cNvPr id="3" name="Content Placeholder 2"/>
          <p:cNvSpPr>
            <a:spLocks noGrp="1"/>
          </p:cNvSpPr>
          <p:nvPr>
            <p:ph idx="1"/>
          </p:nvPr>
        </p:nvSpPr>
        <p:spPr>
          <a:xfrm>
            <a:off x="628650" y="1918758"/>
            <a:ext cx="7886700" cy="4351338"/>
          </a:xfrm>
        </p:spPr>
        <p:txBody>
          <a:bodyPr>
            <a:normAutofit fontScale="92500" lnSpcReduction="10000"/>
          </a:bodyPr>
          <a:lstStyle/>
          <a:p>
            <a:pPr>
              <a:buFont typeface="Wingdings" panose="05000000000000000000" pitchFamily="2" charset="2"/>
              <a:buChar char="Ø"/>
            </a:pPr>
            <a:r>
              <a:rPr lang="fr-FR" dirty="0">
                <a:latin typeface="Arial" panose="020B0604020202020204" pitchFamily="34" charset="0"/>
                <a:cs typeface="Arial" panose="020B0604020202020204" pitchFamily="34" charset="0"/>
              </a:rPr>
              <a:t>Une fois le processus digestif terminé dans l’estomac, l’aliment arrive à l’intestin où la digestion continue. </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Les sucs digestifs produits par le foie et le pancréas aident vraiment dans ce processus</a:t>
            </a:r>
            <a:r>
              <a:rPr lang="es-CO" dirty="0">
                <a:latin typeface="Arial" panose="020B0604020202020204" pitchFamily="34" charset="0"/>
                <a:cs typeface="Arial" panose="020B0604020202020204" pitchFamily="34" charset="0"/>
              </a:rPr>
              <a:t>. </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Enfin, tout déchet inutile est acheminé à travers le gros intestin et jeté comme déchet</a:t>
            </a:r>
            <a:r>
              <a:rPr lang="es-CO" dirty="0">
                <a:latin typeface="Arial" panose="020B0604020202020204" pitchFamily="34" charset="0"/>
                <a:cs typeface="Arial" panose="020B0604020202020204" pitchFamily="34" charset="0"/>
              </a:rPr>
              <a:t>. </a:t>
            </a:r>
          </a:p>
          <a:p>
            <a:pPr>
              <a:buFont typeface="Wingdings" panose="05000000000000000000" pitchFamily="2" charset="2"/>
              <a:buChar char="Ø"/>
            </a:pPr>
            <a:r>
              <a:rPr lang="fr-FR" dirty="0">
                <a:latin typeface="Arial" panose="020B0604020202020204" pitchFamily="34" charset="0"/>
                <a:cs typeface="Arial" panose="020B0604020202020204" pitchFamily="34" charset="0"/>
              </a:rPr>
              <a:t>Le corps a une manière très ordonnée d'utiliser la nourriture. Cependant, beaucoup de choses que nous faisons bouleversent ce système, provoquant une grande tension sur notre corps</a:t>
            </a:r>
            <a:r>
              <a:rPr lang="es-CO"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0" indent="0">
              <a:buNone/>
            </a:pP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71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1037"/>
          <a:stretch/>
        </p:blipFill>
        <p:spPr>
          <a:xfrm>
            <a:off x="1633" y="-36880"/>
            <a:ext cx="1254034" cy="68948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 y="2183709"/>
            <a:ext cx="5251595" cy="4674292"/>
          </a:xfrm>
          <a:prstGeom prst="rect">
            <a:avLst/>
          </a:prstGeom>
        </p:spPr>
      </p:pic>
      <p:sp>
        <p:nvSpPr>
          <p:cNvPr id="5" name="Rectangle 4"/>
          <p:cNvSpPr/>
          <p:nvPr/>
        </p:nvSpPr>
        <p:spPr>
          <a:xfrm>
            <a:off x="1255667" y="42364"/>
            <a:ext cx="6551023" cy="1938992"/>
          </a:xfrm>
          <a:prstGeom prst="rect">
            <a:avLst/>
          </a:prstGeom>
        </p:spPr>
        <p:txBody>
          <a:bodyPr wrap="square">
            <a:spAutoFit/>
          </a:bodyPr>
          <a:lstStyle/>
          <a:p>
            <a:pPr marL="457200" indent="-457200">
              <a:buFont typeface="Wingdings" panose="05000000000000000000" pitchFamily="2" charset="2"/>
              <a:buChar char="Ø"/>
            </a:pPr>
            <a:r>
              <a:rPr lang="fr-FR" sz="2400" dirty="0">
                <a:solidFill>
                  <a:srgbClr val="000000"/>
                </a:solidFill>
                <a:latin typeface="Arial" panose="020B0604020202020204" pitchFamily="34" charset="0"/>
                <a:ea typeface="MS Mincho"/>
                <a:cs typeface="Arial" panose="020B0604020202020204" pitchFamily="34" charset="0"/>
              </a:rPr>
              <a:t>Une de nos pires habitudes est en relation avec les heures où nous mangeons. </a:t>
            </a:r>
          </a:p>
          <a:p>
            <a:pPr marL="457200" indent="-457200">
              <a:buFont typeface="Wingdings" panose="05000000000000000000" pitchFamily="2" charset="2"/>
              <a:buChar char="Ø"/>
            </a:pPr>
            <a:r>
              <a:rPr lang="fr-FR" sz="2400" dirty="0">
                <a:solidFill>
                  <a:srgbClr val="000000"/>
                </a:solidFill>
                <a:latin typeface="Arial" panose="020B0604020202020204" pitchFamily="34" charset="0"/>
                <a:ea typeface="MS Mincho"/>
                <a:cs typeface="Arial" panose="020B0604020202020204" pitchFamily="34" charset="0"/>
              </a:rPr>
              <a:t>Ce n’est pas seulement ce que nous mangeons qui importe, mais aussi </a:t>
            </a:r>
            <a:r>
              <a:rPr lang="fr-FR" sz="2400" b="1" dirty="0">
                <a:solidFill>
                  <a:srgbClr val="000000"/>
                </a:solidFill>
                <a:latin typeface="Arial" panose="020B0604020202020204" pitchFamily="34" charset="0"/>
                <a:ea typeface="MS Mincho"/>
                <a:cs typeface="Arial" panose="020B0604020202020204" pitchFamily="34" charset="0"/>
              </a:rPr>
              <a:t>quand </a:t>
            </a:r>
            <a:r>
              <a:rPr lang="fr-FR" sz="2400" dirty="0">
                <a:solidFill>
                  <a:srgbClr val="000000"/>
                </a:solidFill>
                <a:latin typeface="Arial" panose="020B0604020202020204" pitchFamily="34" charset="0"/>
                <a:ea typeface="MS Mincho"/>
                <a:cs typeface="Arial" panose="020B0604020202020204" pitchFamily="34" charset="0"/>
              </a:rPr>
              <a:t>nous le mangeons.</a:t>
            </a:r>
            <a:endParaRPr lang="fr-FR" sz="2400" dirty="0">
              <a:latin typeface="Arial" panose="020B0604020202020204" pitchFamily="34" charset="0"/>
              <a:cs typeface="Arial" panose="020B0604020202020204" pitchFamily="34" charset="0"/>
            </a:endParaRPr>
          </a:p>
        </p:txBody>
      </p:sp>
      <p:sp>
        <p:nvSpPr>
          <p:cNvPr id="6" name="Rectangle 5"/>
          <p:cNvSpPr/>
          <p:nvPr/>
        </p:nvSpPr>
        <p:spPr>
          <a:xfrm>
            <a:off x="5457498" y="1981356"/>
            <a:ext cx="3393077" cy="4324261"/>
          </a:xfrm>
          <a:prstGeom prst="rect">
            <a:avLst/>
          </a:prstGeom>
        </p:spPr>
        <p:txBody>
          <a:bodyPr wrap="square">
            <a:spAutoFit/>
          </a:bodyPr>
          <a:lstStyle/>
          <a:p>
            <a:pPr marL="457200" indent="-457200">
              <a:buFont typeface="Wingdings" panose="05000000000000000000" pitchFamily="2" charset="2"/>
              <a:buChar char="Ø"/>
            </a:pPr>
            <a:r>
              <a:rPr lang="fr-FR" sz="2500" dirty="0">
                <a:solidFill>
                  <a:srgbClr val="000000"/>
                </a:solidFill>
                <a:latin typeface="Arial" panose="020B0604020202020204" pitchFamily="34" charset="0"/>
                <a:ea typeface="MS Mincho"/>
                <a:cs typeface="Arial" panose="020B0604020202020204" pitchFamily="34" charset="0"/>
              </a:rPr>
              <a:t>La machine digestive fonctionne mieux lorsque nous lui donnons le temps de digérer un repas et le laissons reposer pendant un moment, avant l'heure du prochain repas</a:t>
            </a:r>
            <a:r>
              <a:rPr lang="es-CO" sz="2500" dirty="0">
                <a:solidFill>
                  <a:srgbClr val="000000"/>
                </a:solidFill>
                <a:latin typeface="Arial" panose="020B0604020202020204" pitchFamily="34" charset="0"/>
                <a:ea typeface="MS Mincho"/>
                <a:cs typeface="Arial" panose="020B0604020202020204" pitchFamily="34" charset="0"/>
              </a:rPr>
              <a:t>. </a:t>
            </a:r>
            <a:endParaRPr lang="es-ES_tradnl"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800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1424</Words>
  <Application>Microsoft Office PowerPoint</Application>
  <PresentationFormat>Affichage à l'écran (4:3)</PresentationFormat>
  <Paragraphs>152</Paragraphs>
  <Slides>27</Slides>
  <Notes>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Office Theme</vt:lpstr>
      <vt:lpstr>ET ENSUITE ?  Comment prendre soin de notre digestion ?</vt:lpstr>
      <vt:lpstr>1 Corinthiens 10:31 </vt:lpstr>
      <vt:lpstr>Manger est l'un des plaisirs particuliers de la vie. Dieu voulait que nous apprécions notre nourriture. Il nous a créés avec des papilles gustatives pour apprécier la saveur. Il a mis environ 9 000 de ces papilles sur la langue humaine!  </vt:lpstr>
      <vt:lpstr>Présentation PowerPoint</vt:lpstr>
      <vt:lpstr>Le processus de digestion commence dans la bouche.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Dommages causés  par la suralimentation       </vt:lpstr>
      <vt:lpstr>Présentation PowerPoint</vt:lpstr>
      <vt:lpstr>Présentation PowerPoint</vt:lpstr>
      <vt:lpstr>Qu'est-ce qui retarde la digestion?</vt:lpstr>
      <vt:lpstr>Présentation PowerPoint</vt:lpstr>
      <vt:lpstr>Présentation PowerPoint</vt:lpstr>
      <vt:lpstr>Présentation PowerPoint</vt:lpstr>
      <vt:lpstr>Présentation PowerPoint</vt:lpstr>
      <vt:lpstr>Le Sage Salomon connaissait ces principes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¿DESPUES QUÉ? Como cuidar nuestra digestion</dc:title>
  <dc:creator>Lidia Belkis Archbold</dc:creator>
  <cp:lastModifiedBy>Myriam LOIAL</cp:lastModifiedBy>
  <cp:revision>39</cp:revision>
  <dcterms:created xsi:type="dcterms:W3CDTF">2020-09-06T19:44:38Z</dcterms:created>
  <dcterms:modified xsi:type="dcterms:W3CDTF">2021-07-21T12:29:15Z</dcterms:modified>
</cp:coreProperties>
</file>