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3" r:id="rId3"/>
    <p:sldId id="267" r:id="rId4"/>
    <p:sldId id="257" r:id="rId5"/>
    <p:sldId id="265" r:id="rId6"/>
    <p:sldId id="266" r:id="rId7"/>
    <p:sldId id="258" r:id="rId8"/>
    <p:sldId id="279" r:id="rId9"/>
    <p:sldId id="277" r:id="rId10"/>
    <p:sldId id="271" r:id="rId11"/>
    <p:sldId id="260" r:id="rId12"/>
    <p:sldId id="275" r:id="rId13"/>
    <p:sldId id="278" r:id="rId14"/>
    <p:sldId id="272" r:id="rId15"/>
    <p:sldId id="270" r:id="rId16"/>
    <p:sldId id="259"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64D"/>
    <a:srgbClr val="1B9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E41F4-945D-408B-9687-774C66904C53}" v="5270" dt="2022-06-06T06:18:27.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06" autoAdjust="0"/>
    <p:restoredTop sz="41630" autoAdjust="0"/>
  </p:normalViewPr>
  <p:slideViewPr>
    <p:cSldViewPr snapToGrid="0" snapToObjects="1">
      <p:cViewPr>
        <p:scale>
          <a:sx n="31" d="100"/>
          <a:sy n="31" d="100"/>
        </p:scale>
        <p:origin x="-104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6B6FD-8C32-C244-9963-4B02BA119F2C}"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0D79B-D250-F942-A3D6-F0E999E3AE2B}" type="slidenum">
              <a:rPr lang="en-US" smtClean="0"/>
              <a:t>‹N°›</a:t>
            </a:fld>
            <a:endParaRPr lang="en-US"/>
          </a:p>
        </p:txBody>
      </p:sp>
    </p:spTree>
    <p:extLst>
      <p:ext uri="{BB962C8B-B14F-4D97-AF65-F5344CB8AC3E}">
        <p14:creationId xmlns:p14="http://schemas.microsoft.com/office/powerpoint/2010/main" val="231966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aquilareport.com/sexual-abuse-by-teachers-is-on-the-ris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dc.gov/violenceprevention/pdf/NISVS-StateReportBook.pdf/" TargetMode="External"/><Relationship Id="rId4" Type="http://schemas.openxmlformats.org/officeDocument/2006/relationships/hyperlink" Target="https://www.statista.com/statistics/1079418/number-elected-officials-americans-think-break-law-abuse-pow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1" kern="1200" noProof="1">
                <a:solidFill>
                  <a:schemeClr val="tx1"/>
                </a:solidFill>
                <a:effectLst/>
                <a:latin typeface="+mn-lt"/>
                <a:ea typeface="+mn-ea"/>
                <a:cs typeface="+mn-cs"/>
              </a:rPr>
              <a:t>ABUS DE POUVOIR</a:t>
            </a:r>
          </a:p>
          <a:p>
            <a:r>
              <a:rPr lang="fr-FR" sz="1200" b="0" i="0" kern="1200" noProof="1">
                <a:solidFill>
                  <a:schemeClr val="tx1"/>
                </a:solidFill>
                <a:effectLst/>
                <a:latin typeface="+mn-lt"/>
                <a:ea typeface="+mn-ea"/>
                <a:cs typeface="+mn-cs"/>
              </a:rPr>
              <a:t>Par Ardis et Dick Stenbakken</a:t>
            </a:r>
          </a:p>
          <a:p>
            <a:r>
              <a:rPr lang="fr-FR" sz="1200" b="0" i="0" kern="1200" noProof="1">
                <a:solidFill>
                  <a:schemeClr val="tx1"/>
                </a:solidFill>
                <a:effectLst/>
                <a:latin typeface="+mn-lt"/>
                <a:ea typeface="+mn-ea"/>
                <a:cs typeface="+mn-cs"/>
              </a:rPr>
              <a:t>Pour la Journée spéciale </a:t>
            </a:r>
            <a:r>
              <a:rPr lang="fr-FR" sz="1200" b="1" i="0" kern="1200" noProof="1">
                <a:solidFill>
                  <a:schemeClr val="tx1"/>
                </a:solidFill>
                <a:effectLst/>
                <a:latin typeface="+mn-lt"/>
                <a:ea typeface="+mn-ea"/>
                <a:cs typeface="+mn-cs"/>
              </a:rPr>
              <a:t>enditnow</a:t>
            </a:r>
            <a:r>
              <a:rPr lang="fr-FR" sz="1200" noProof="1"/>
              <a:t>® </a:t>
            </a:r>
            <a:r>
              <a:rPr lang="fr-FR" sz="1200" b="0" i="0" kern="1200" noProof="1">
                <a:solidFill>
                  <a:schemeClr val="tx1"/>
                </a:solidFill>
                <a:effectLst/>
                <a:latin typeface="+mn-lt"/>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noProof="1">
                <a:solidFill>
                  <a:schemeClr val="tx1"/>
                </a:solidFill>
                <a:effectLst/>
                <a:latin typeface="+mn-lt"/>
                <a:ea typeface="+mn-ea"/>
                <a:cs typeface="+mn-cs"/>
              </a:rPr>
              <a:t>Préparé par les Ministères des femmes de la Conférence Générale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noProof="1">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200" noProof="1">
                <a:solidFill>
                  <a:schemeClr val="tx1"/>
                </a:solidFill>
                <a:effectLst/>
                <a:latin typeface="+mn-lt"/>
                <a:ea typeface="+mn-ea"/>
                <a:cs typeface="+mn-cs"/>
              </a:rPr>
              <a:t>[Note au présentateur: </a:t>
            </a:r>
            <a:r>
              <a:rPr lang="fr-FR" sz="1800" i="1" dirty="0">
                <a:effectLst/>
                <a:latin typeface="Times New Roman" panose="02020603050405020304" pitchFamily="18" charset="0"/>
                <a:ea typeface="Arial Unicode MS"/>
              </a:rPr>
              <a:t>En guise d’introduction à votre prédication, montrez à l’assemblée un objet tranchant : un couteau de cuisine (c’est le meilleur exemple) ou un cutter, un couteau pour la sculpture sur bois, ou bien une épée ou une hache. Demandez à une personne de l’assemblée de s’avancer pour examiner le couteau. Demandez-lui : « Cet objet est-il bon ou mauvais ? Dangereux ou utile ? » Si nécessaire, encouragez-la à dire qu’un objet tranchant n’est ni bon ni mauvais en soi, mais que ce qui compte, c’est la manière dont on s’en sert. Remerciez-le pour son aide</a:t>
            </a:r>
            <a:r>
              <a:rPr lang="fr-FR" sz="1200" i="1" kern="1200" noProof="1">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990D79B-D250-F942-A3D6-F0E999E3AE2B}" type="slidenum">
              <a:rPr lang="en-US" smtClean="0"/>
              <a:t>1</a:t>
            </a:fld>
            <a:endParaRPr lang="en-US"/>
          </a:p>
        </p:txBody>
      </p:sp>
    </p:spTree>
    <p:extLst>
      <p:ext uri="{BB962C8B-B14F-4D97-AF65-F5344CB8AC3E}">
        <p14:creationId xmlns:p14="http://schemas.microsoft.com/office/powerpoint/2010/main" val="19239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ILLUSTRATION POSITIVE DANS </a:t>
            </a:r>
            <a:r>
              <a:rPr lang="en-US" sz="1200" b="1" kern="1200" dirty="0">
                <a:solidFill>
                  <a:schemeClr val="tx1"/>
                </a:solidFill>
                <a:effectLst/>
                <a:latin typeface="Corbel" panose="020B0503020204020204" pitchFamily="34" charset="0"/>
                <a:ea typeface="+mn-ea"/>
                <a:cs typeface="+mn-cs"/>
              </a:rPr>
              <a:t>É</a:t>
            </a:r>
            <a:r>
              <a:rPr lang="en-US" sz="1200" b="1" kern="1200" dirty="0">
                <a:solidFill>
                  <a:schemeClr val="tx1"/>
                </a:solidFill>
                <a:effectLst/>
                <a:latin typeface="+mn-lt"/>
                <a:ea typeface="+mn-ea"/>
                <a:cs typeface="+mn-cs"/>
              </a:rPr>
              <a:t>PH</a:t>
            </a:r>
            <a:r>
              <a:rPr lang="en-US" sz="1200" b="1" kern="1200" dirty="0">
                <a:solidFill>
                  <a:schemeClr val="tx1"/>
                </a:solidFill>
                <a:effectLst/>
                <a:latin typeface="Corbel" panose="020B0503020204020204" pitchFamily="34" charset="0"/>
                <a:ea typeface="+mn-ea"/>
                <a:cs typeface="+mn-cs"/>
              </a:rPr>
              <a:t>É</a:t>
            </a:r>
            <a:r>
              <a:rPr lang="en-US" sz="1200" b="1" kern="1200" dirty="0">
                <a:solidFill>
                  <a:schemeClr val="tx1"/>
                </a:solidFill>
                <a:effectLst/>
                <a:latin typeface="+mn-lt"/>
                <a:ea typeface="+mn-ea"/>
                <a:cs typeface="+mn-cs"/>
              </a:rPr>
              <a:t>SIENS</a:t>
            </a:r>
          </a:p>
          <a:p>
            <a:r>
              <a:rPr lang="fr-FR" sz="1800" dirty="0">
                <a:ln>
                  <a:noFill/>
                </a:ln>
                <a:solidFill>
                  <a:srgbClr val="000000"/>
                </a:solidFill>
                <a:effectLst/>
                <a:uFill>
                  <a:solidFill>
                    <a:srgbClr val="000000"/>
                  </a:solidFill>
                </a:uFill>
                <a:latin typeface="Avenir Book"/>
                <a:ea typeface="Avenir Book"/>
                <a:cs typeface="Avenir Book"/>
              </a:rPr>
              <a:t>Voyons ce que Paul a écrit </a:t>
            </a:r>
            <a:r>
              <a:rPr lang="fr-FR" sz="1800" b="0" dirty="0">
                <a:ln>
                  <a:noFill/>
                </a:ln>
                <a:solidFill>
                  <a:srgbClr val="000000"/>
                </a:solidFill>
                <a:effectLst/>
                <a:uFill>
                  <a:solidFill>
                    <a:srgbClr val="000000"/>
                  </a:solidFill>
                </a:uFill>
                <a:latin typeface="Avenir Book"/>
                <a:ea typeface="Avenir Book"/>
                <a:cs typeface="Avenir Book"/>
              </a:rPr>
              <a:t>dans </a:t>
            </a:r>
            <a:r>
              <a:rPr lang="fr-FR" sz="1800" b="0" dirty="0">
                <a:ln>
                  <a:noFill/>
                </a:ln>
                <a:solidFill>
                  <a:srgbClr val="000000"/>
                </a:solidFill>
                <a:effectLst/>
                <a:uFill>
                  <a:solidFill>
                    <a:srgbClr val="000000"/>
                  </a:solidFill>
                </a:uFill>
                <a:latin typeface="Tw Cen MT" panose="020B0602020104020603" pitchFamily="34" charset="0"/>
                <a:ea typeface="Avenir Book"/>
                <a:cs typeface="Avenir Book"/>
              </a:rPr>
              <a:t>É</a:t>
            </a:r>
            <a:r>
              <a:rPr lang="fr-FR" sz="1800" b="0" dirty="0">
                <a:ln>
                  <a:noFill/>
                </a:ln>
                <a:solidFill>
                  <a:srgbClr val="000000"/>
                </a:solidFill>
                <a:effectLst/>
                <a:uFill>
                  <a:solidFill>
                    <a:srgbClr val="000000"/>
                  </a:solidFill>
                </a:uFill>
                <a:latin typeface="Avenir Book"/>
                <a:ea typeface="Avenir Book"/>
                <a:cs typeface="Avenir Book"/>
              </a:rPr>
              <a:t>phésiens 4, q</a:t>
            </a:r>
            <a:r>
              <a:rPr lang="fr-FR" sz="1800" dirty="0">
                <a:ln>
                  <a:noFill/>
                </a:ln>
                <a:solidFill>
                  <a:srgbClr val="000000"/>
                </a:solidFill>
                <a:effectLst/>
                <a:uFill>
                  <a:solidFill>
                    <a:srgbClr val="000000"/>
                  </a:solidFill>
                </a:uFill>
                <a:latin typeface="Avenir Book"/>
                <a:ea typeface="Avenir Book"/>
                <a:cs typeface="Avenir Book"/>
              </a:rPr>
              <a:t>ui est une magnifique illustration de transparence et de responsabilité partagée et positive, de réciprocité, de respect, et de collaboration.</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10</a:t>
            </a:fld>
            <a:endParaRPr lang="en-US"/>
          </a:p>
        </p:txBody>
      </p:sp>
    </p:spTree>
    <p:extLst>
      <p:ext uri="{BB962C8B-B14F-4D97-AF65-F5344CB8AC3E}">
        <p14:creationId xmlns:p14="http://schemas.microsoft.com/office/powerpoint/2010/main" val="212589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Tw Cen MT" panose="020B0602020104020603" pitchFamily="34" charset="0"/>
                <a:ea typeface="Avenir Book"/>
                <a:cs typeface="Avenir Book"/>
              </a:rPr>
              <a:t>À</a:t>
            </a:r>
            <a:r>
              <a:rPr lang="fr-FR" sz="1800" dirty="0">
                <a:ln>
                  <a:noFill/>
                </a:ln>
                <a:solidFill>
                  <a:srgbClr val="000000"/>
                </a:solidFill>
                <a:effectLst/>
                <a:uFill>
                  <a:solidFill>
                    <a:srgbClr val="000000"/>
                  </a:solidFill>
                </a:uFill>
                <a:latin typeface="Avenir Book"/>
                <a:ea typeface="Avenir Book"/>
                <a:cs typeface="Avenir Book"/>
              </a:rPr>
              <a:t> partir d’</a:t>
            </a:r>
            <a:r>
              <a:rPr lang="fr-FR" sz="1800" b="1" dirty="0">
                <a:ln>
                  <a:noFill/>
                </a:ln>
                <a:solidFill>
                  <a:srgbClr val="000000"/>
                </a:solidFill>
                <a:effectLst/>
                <a:uFill>
                  <a:solidFill>
                    <a:srgbClr val="000000"/>
                  </a:solidFill>
                </a:uFill>
                <a:latin typeface="Tw Cen MT" panose="020B0602020104020603" pitchFamily="34" charset="0"/>
                <a:ea typeface="Avenir Book"/>
                <a:cs typeface="Avenir Book"/>
              </a:rPr>
              <a:t>É</a:t>
            </a:r>
            <a:r>
              <a:rPr lang="fr-FR" sz="1800" b="1" dirty="0">
                <a:ln>
                  <a:noFill/>
                </a:ln>
                <a:solidFill>
                  <a:srgbClr val="000000"/>
                </a:solidFill>
                <a:effectLst/>
                <a:uFill>
                  <a:solidFill>
                    <a:srgbClr val="000000"/>
                  </a:solidFill>
                </a:uFill>
                <a:latin typeface="Avenir Book"/>
                <a:ea typeface="Avenir Book"/>
                <a:cs typeface="Avenir Book"/>
              </a:rPr>
              <a:t>phésiens 4.1</a:t>
            </a:r>
            <a:r>
              <a:rPr lang="fr-FR" sz="1800" dirty="0">
                <a:ln>
                  <a:noFill/>
                </a:ln>
                <a:solidFill>
                  <a:srgbClr val="000000"/>
                </a:solidFill>
                <a:effectLst/>
                <a:uFill>
                  <a:solidFill>
                    <a:srgbClr val="000000"/>
                  </a:solidFill>
                </a:uFill>
                <a:latin typeface="Avenir Book"/>
                <a:ea typeface="Avenir Book"/>
                <a:cs typeface="Avenir Book"/>
              </a:rPr>
              <a:t>, il écrit que les croyants sont exhortés à « marcher d’une manière digne de la vocation qui vous a été adressée, </a:t>
            </a:r>
            <a:r>
              <a:rPr lang="fr-FR" sz="1800" b="1" dirty="0">
                <a:ln>
                  <a:noFill/>
                </a:ln>
                <a:solidFill>
                  <a:srgbClr val="000000"/>
                </a:solidFill>
                <a:effectLst/>
                <a:uFill>
                  <a:solidFill>
                    <a:srgbClr val="000000"/>
                  </a:solidFill>
                </a:uFill>
                <a:latin typeface="Avenir Book"/>
                <a:ea typeface="Avenir Book"/>
                <a:cs typeface="Avenir Book"/>
              </a:rPr>
              <a:t>en toute humilité et douceur, avec patience</a:t>
            </a:r>
            <a:r>
              <a:rPr lang="fr-FR" sz="1800" dirty="0">
                <a:ln>
                  <a:noFill/>
                </a:ln>
                <a:solidFill>
                  <a:srgbClr val="000000"/>
                </a:solidFill>
                <a:effectLst/>
                <a:uFill>
                  <a:solidFill>
                    <a:srgbClr val="000000"/>
                  </a:solidFill>
                </a:uFill>
                <a:latin typeface="Avenir Book"/>
                <a:ea typeface="Avenir Book"/>
                <a:cs typeface="Avenir Book"/>
              </a:rPr>
              <a:t>. […] </a:t>
            </a:r>
            <a:r>
              <a:rPr lang="fr-FR" sz="1800" b="1" dirty="0">
                <a:ln>
                  <a:noFill/>
                </a:ln>
                <a:solidFill>
                  <a:srgbClr val="000000"/>
                </a:solidFill>
                <a:effectLst/>
                <a:uFill>
                  <a:solidFill>
                    <a:srgbClr val="000000"/>
                  </a:solidFill>
                </a:uFill>
                <a:latin typeface="Avenir Book"/>
                <a:ea typeface="Avenir Book"/>
                <a:cs typeface="Avenir Book"/>
              </a:rPr>
              <a:t>Efforcez-vous de conserver l’unité de l’Esprit par le lien de la paix</a:t>
            </a:r>
            <a:r>
              <a:rPr lang="fr-FR" sz="1800" dirty="0">
                <a:ln>
                  <a:noFill/>
                </a:ln>
                <a:solidFill>
                  <a:srgbClr val="000000"/>
                </a:solidFill>
                <a:effectLst/>
                <a:uFill>
                  <a:solidFill>
                    <a:srgbClr val="000000"/>
                  </a:solidFill>
                </a:uFill>
                <a:latin typeface="Avenir Book"/>
                <a:ea typeface="Avenir Book"/>
                <a:cs typeface="Avenir Book"/>
              </a:rPr>
              <a:t>. » Si nous </a:t>
            </a:r>
            <a:r>
              <a:rPr lang="fr-FR" sz="1800" i="1" dirty="0">
                <a:ln>
                  <a:noFill/>
                </a:ln>
                <a:solidFill>
                  <a:srgbClr val="000000"/>
                </a:solidFill>
                <a:effectLst/>
                <a:uFill>
                  <a:solidFill>
                    <a:srgbClr val="000000"/>
                  </a:solidFill>
                </a:uFill>
                <a:latin typeface="Avenir Book"/>
                <a:ea typeface="Avenir Book"/>
                <a:cs typeface="Avenir Book"/>
              </a:rPr>
              <a:t>vivions</a:t>
            </a:r>
            <a:r>
              <a:rPr lang="fr-FR" sz="1800" dirty="0">
                <a:ln>
                  <a:noFill/>
                </a:ln>
                <a:solidFill>
                  <a:srgbClr val="000000"/>
                </a:solidFill>
                <a:effectLst/>
                <a:uFill>
                  <a:solidFill>
                    <a:srgbClr val="000000"/>
                  </a:solidFill>
                </a:uFill>
                <a:latin typeface="Avenir Book"/>
                <a:ea typeface="Avenir Book"/>
                <a:cs typeface="Avenir Book"/>
              </a:rPr>
              <a:t> vraiment ainsi, il n’y aurait aucun abus, à aucun niveau ! Personne ne voudrait avoir l’ascendant sur quiconque simplement parce qu’il en a le pouvoir.</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Paul </a:t>
            </a:r>
            <a:r>
              <a:rPr lang="fr-FR" sz="1800" dirty="0">
                <a:ln>
                  <a:noFill/>
                </a:ln>
                <a:solidFill>
                  <a:srgbClr val="000000"/>
                </a:solidFill>
                <a:effectLst/>
                <a:uFill>
                  <a:solidFill>
                    <a:srgbClr val="000000"/>
                  </a:solidFill>
                </a:uFill>
                <a:latin typeface="Avenir Book"/>
                <a:ea typeface="Avenir Book"/>
                <a:cs typeface="Avenir Book"/>
              </a:rPr>
              <a:t>poursuit en nous mettant en garde aux versets 17 à 19 contre la futilité des mauvaises pensées et des mauvaises actions qui conduisent à une compréhension obscurcie, et à la séparation d’avec la vie de Dieu « </a:t>
            </a:r>
            <a:r>
              <a:rPr lang="fr-FR" sz="1800" b="1" dirty="0">
                <a:ln>
                  <a:noFill/>
                </a:ln>
                <a:solidFill>
                  <a:srgbClr val="000000"/>
                </a:solidFill>
                <a:effectLst/>
                <a:uFill>
                  <a:solidFill>
                    <a:srgbClr val="000000"/>
                  </a:solidFill>
                </a:uFill>
                <a:latin typeface="Avenir Book"/>
                <a:ea typeface="Avenir Book"/>
                <a:cs typeface="Avenir Book"/>
              </a:rPr>
              <a:t>à cause de l’ignorance qui est en eux et de l’endurcissement de leur cœur</a:t>
            </a:r>
            <a:r>
              <a:rPr lang="fr-FR" sz="1800" dirty="0">
                <a:ln>
                  <a:noFill/>
                </a:ln>
                <a:solidFill>
                  <a:srgbClr val="000000"/>
                </a:solidFill>
                <a:effectLst/>
                <a:uFill>
                  <a:solidFill>
                    <a:srgbClr val="000000"/>
                  </a:solidFill>
                </a:uFill>
                <a:latin typeface="Avenir Book"/>
                <a:ea typeface="Avenir Book"/>
                <a:cs typeface="Avenir Book"/>
              </a:rPr>
              <a:t>.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sz="1200" kern="1200" dirty="0">
              <a:solidFill>
                <a:schemeClr val="tx1"/>
              </a:solidFill>
              <a:effectLst/>
              <a:latin typeface="+mn-lt"/>
              <a:ea typeface="+mn-ea"/>
              <a:cs typeface="+mn-cs"/>
            </a:endParaRPr>
          </a:p>
          <a:p>
            <a:r>
              <a:rPr lang="fr-FR" sz="1800" dirty="0">
                <a:ln>
                  <a:noFill/>
                </a:ln>
                <a:solidFill>
                  <a:srgbClr val="000000"/>
                </a:solidFill>
                <a:effectLst/>
                <a:uFill>
                  <a:solidFill>
                    <a:srgbClr val="000000"/>
                  </a:solidFill>
                </a:uFill>
                <a:latin typeface="Avenir Book"/>
                <a:ea typeface="Avenir Book"/>
                <a:cs typeface="Avenir Book"/>
              </a:rPr>
              <a:t>Vous voyez le contraste ? Vous sentez l’impact dans vos tripes de ces états opposés ? L’un est digne de la vocation qu’il a reçue, il est humble, doux, patient, conserve l’unité de l’Esprit. L’autre est plein de mauvaises pensées et d’actes qui le conduisent à une compréhension obscurcie et en définitive, à une séparation de la vie de Dieu.</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 verset 24 nous invite </a:t>
            </a:r>
            <a:r>
              <a:rPr lang="fr-FR" sz="1800" dirty="0">
                <a:ln>
                  <a:noFill/>
                </a:ln>
                <a:solidFill>
                  <a:srgbClr val="000000"/>
                </a:solidFill>
                <a:effectLst/>
                <a:uFill>
                  <a:solidFill>
                    <a:srgbClr val="000000"/>
                  </a:solidFill>
                </a:uFill>
                <a:latin typeface="Avenir Book"/>
                <a:ea typeface="Avenir Book"/>
                <a:cs typeface="Avenir Book"/>
              </a:rPr>
              <a:t>à la fois à une nouvelle attitude et à un nouveau moi, « </a:t>
            </a:r>
            <a:r>
              <a:rPr lang="fr-FR" sz="1800" b="1" dirty="0">
                <a:ln>
                  <a:noFill/>
                </a:ln>
                <a:solidFill>
                  <a:srgbClr val="000000"/>
                </a:solidFill>
                <a:effectLst/>
                <a:uFill>
                  <a:solidFill>
                    <a:srgbClr val="000000"/>
                  </a:solidFill>
                </a:uFill>
                <a:latin typeface="Avenir Book"/>
                <a:ea typeface="Avenir Book"/>
                <a:cs typeface="Avenir Book"/>
              </a:rPr>
              <a:t>créés selon Dieu dans une justice et une sainteté que produit la vérité</a:t>
            </a:r>
            <a:r>
              <a:rPr lang="fr-FR" sz="1800" dirty="0">
                <a:ln>
                  <a:noFill/>
                </a:ln>
                <a:solidFill>
                  <a:srgbClr val="000000"/>
                </a:solidFill>
                <a:effectLst/>
                <a:uFill>
                  <a:solidFill>
                    <a:srgbClr val="000000"/>
                  </a:solidFill>
                </a:uFill>
                <a:latin typeface="Avenir Book"/>
                <a:ea typeface="Avenir Book"/>
                <a:cs typeface="Avenir Book"/>
              </a:rPr>
              <a:t>.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dirty="0"/>
          </a:p>
          <a:p>
            <a:r>
              <a:rPr lang="fr-FR" sz="1800" dirty="0">
                <a:ln>
                  <a:noFill/>
                </a:ln>
                <a:solidFill>
                  <a:srgbClr val="000000"/>
                </a:solidFill>
                <a:effectLst/>
                <a:uFill>
                  <a:solidFill>
                    <a:srgbClr val="000000"/>
                  </a:solidFill>
                </a:uFill>
                <a:latin typeface="Avenir Book"/>
                <a:ea typeface="Avenir Book"/>
                <a:cs typeface="Avenir Book"/>
              </a:rPr>
              <a:t>C’est là qu’intervient le Maître Artisan, qui se sert des tranchants aiguisés de la vérité pour nous façonner et nous changer, agresseurs ou victimes, ou les deux, afin que nous devenions une magnifique démonstration de sa présence</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11</a:t>
            </a:fld>
            <a:endParaRPr lang="en-US"/>
          </a:p>
        </p:txBody>
      </p:sp>
    </p:spTree>
    <p:extLst>
      <p:ext uri="{BB962C8B-B14F-4D97-AF65-F5344CB8AC3E}">
        <p14:creationId xmlns:p14="http://schemas.microsoft.com/office/powerpoint/2010/main" val="410655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venir Book"/>
                <a:cs typeface="Avenir Book"/>
              </a:rPr>
              <a:t>Mais Paul ne s’arrête pas là. </a:t>
            </a:r>
            <a:r>
              <a:rPr lang="fr-FR" sz="1800" b="1" dirty="0">
                <a:ln>
                  <a:noFill/>
                </a:ln>
                <a:solidFill>
                  <a:srgbClr val="000000"/>
                </a:solidFill>
                <a:effectLst/>
                <a:uFill>
                  <a:solidFill>
                    <a:srgbClr val="000000"/>
                  </a:solidFill>
                </a:uFill>
                <a:latin typeface="Avenir Book"/>
                <a:ea typeface="Avenir Book"/>
                <a:cs typeface="Avenir Book"/>
              </a:rPr>
              <a:t>Au verset 26, il aborde une réalité : il nous arrivera de nous mettre en colère. Oui</a:t>
            </a:r>
            <a:r>
              <a:rPr lang="fr-FR" sz="1800" dirty="0">
                <a:ln>
                  <a:noFill/>
                </a:ln>
                <a:solidFill>
                  <a:srgbClr val="000000"/>
                </a:solidFill>
                <a:effectLst/>
                <a:uFill>
                  <a:solidFill>
                    <a:srgbClr val="000000"/>
                  </a:solidFill>
                </a:uFill>
                <a:latin typeface="Avenir Book"/>
                <a:ea typeface="Avenir Book"/>
                <a:cs typeface="Avenir Book"/>
              </a:rPr>
              <a:t>, cela arrivera ! Même Jésus s’est mis en colère (Mc 3.5), mais il n’a </a:t>
            </a:r>
            <a:r>
              <a:rPr lang="fr-FR" sz="1800" i="1" dirty="0">
                <a:ln>
                  <a:noFill/>
                </a:ln>
                <a:solidFill>
                  <a:srgbClr val="000000"/>
                </a:solidFill>
                <a:effectLst/>
                <a:uFill>
                  <a:solidFill>
                    <a:srgbClr val="000000"/>
                  </a:solidFill>
                </a:uFill>
                <a:latin typeface="Avenir Book"/>
                <a:ea typeface="Avenir Book"/>
                <a:cs typeface="Avenir Book"/>
              </a:rPr>
              <a:t>jamais été abusif</a:t>
            </a:r>
            <a:r>
              <a:rPr lang="fr-FR" sz="1800" dirty="0">
                <a:ln>
                  <a:noFill/>
                </a:ln>
                <a:solidFill>
                  <a:srgbClr val="000000"/>
                </a:solidFill>
                <a:effectLst/>
                <a:uFill>
                  <a:solidFill>
                    <a:srgbClr val="000000"/>
                  </a:solidFill>
                </a:uFill>
                <a:latin typeface="Avenir Book"/>
                <a:ea typeface="Avenir Book"/>
                <a:cs typeface="Avenir Book"/>
              </a:rPr>
              <a:t>. </a:t>
            </a:r>
            <a:r>
              <a:rPr lang="fr-FR" sz="1800" b="1" dirty="0">
                <a:ln>
                  <a:noFill/>
                </a:ln>
                <a:solidFill>
                  <a:srgbClr val="000000"/>
                </a:solidFill>
                <a:effectLst/>
                <a:uFill>
                  <a:solidFill>
                    <a:srgbClr val="000000"/>
                  </a:solidFill>
                </a:uFill>
                <a:latin typeface="Avenir Book"/>
                <a:ea typeface="Avenir Book"/>
                <a:cs typeface="Avenir Book"/>
              </a:rPr>
              <a:t>La colère est exactement comme l’objet coupant présenté au début de cette prédication</a:t>
            </a:r>
            <a:r>
              <a:rPr lang="fr-FR" sz="1800" dirty="0">
                <a:ln>
                  <a:noFill/>
                </a:ln>
                <a:solidFill>
                  <a:srgbClr val="000000"/>
                </a:solidFill>
                <a:effectLst/>
                <a:uFill>
                  <a:solidFill>
                    <a:srgbClr val="000000"/>
                  </a:solidFill>
                </a:uFill>
                <a:latin typeface="Avenir Book"/>
                <a:ea typeface="Avenir Book"/>
                <a:cs typeface="Avenir Book"/>
              </a:rPr>
              <a:t>. La colère peut être très destructrice, et violente, ou bien il peut arriver que nous soyons tellement en colère face à quelque chose qui ne va pas</a:t>
            </a:r>
            <a:r>
              <a:rPr lang="fr-FR" sz="1800" dirty="0">
                <a:ln>
                  <a:noFill/>
                </a:ln>
                <a:solidFill>
                  <a:srgbClr val="FF0000"/>
                </a:solidFill>
                <a:effectLst/>
                <a:uFill>
                  <a:solidFill>
                    <a:srgbClr val="000000"/>
                  </a:solidFill>
                </a:uFill>
                <a:latin typeface="Avenir Book"/>
                <a:ea typeface="Avenir Book"/>
                <a:cs typeface="Avenir Book"/>
              </a:rPr>
              <a:t> </a:t>
            </a:r>
            <a:r>
              <a:rPr lang="fr-FR" sz="1800" dirty="0">
                <a:ln>
                  <a:noFill/>
                </a:ln>
                <a:solidFill>
                  <a:srgbClr val="000000"/>
                </a:solidFill>
                <a:effectLst/>
                <a:uFill>
                  <a:solidFill>
                    <a:srgbClr val="000000"/>
                  </a:solidFill>
                </a:uFill>
                <a:latin typeface="Avenir Book"/>
                <a:ea typeface="Avenir Book"/>
                <a:cs typeface="Avenir Book"/>
              </a:rPr>
              <a:t>que nous sommes obligés de trouver une solution positive. Nous sommes obligés de changer l’injustice ou le comportement abusif. Gardez à l’esprit que la colère ne doit jamais être une excuse pour devenir soi-même violent ou abusif. Jamais. Jamais. « Si vous vous mettez en colère, ne péchez pas ; que le soleil ne se couche pas sur votre irritation ; ne donnez pas accès au diable. » Voilà la manière dont Paul met des limites à cette émotion tout humaine.</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venir Book"/>
                <a:cs typeface="Avenir Book"/>
              </a:rPr>
              <a:t>Et </a:t>
            </a:r>
            <a:r>
              <a:rPr lang="fr-FR" sz="1800" b="1" dirty="0">
                <a:ln>
                  <a:noFill/>
                </a:ln>
                <a:solidFill>
                  <a:srgbClr val="000000"/>
                </a:solidFill>
                <a:effectLst/>
                <a:uFill>
                  <a:solidFill>
                    <a:srgbClr val="000000"/>
                  </a:solidFill>
                </a:uFill>
                <a:latin typeface="Avenir Book"/>
                <a:ea typeface="Avenir Book"/>
                <a:cs typeface="Avenir Book"/>
              </a:rPr>
              <a:t>Paul continue dans </a:t>
            </a:r>
            <a:r>
              <a:rPr lang="fr-FR" sz="1800" b="1" dirty="0">
                <a:ln>
                  <a:noFill/>
                </a:ln>
                <a:solidFill>
                  <a:srgbClr val="000000"/>
                </a:solidFill>
                <a:effectLst/>
                <a:uFill>
                  <a:solidFill>
                    <a:srgbClr val="000000"/>
                  </a:solidFill>
                </a:uFill>
                <a:latin typeface="Tw Cen MT" panose="020B0602020104020603" pitchFamily="34" charset="0"/>
                <a:ea typeface="Avenir Book"/>
                <a:cs typeface="Avenir Book"/>
              </a:rPr>
              <a:t>É</a:t>
            </a:r>
            <a:r>
              <a:rPr lang="fr-FR" sz="1800" b="1" dirty="0">
                <a:ln>
                  <a:noFill/>
                </a:ln>
                <a:solidFill>
                  <a:srgbClr val="000000"/>
                </a:solidFill>
                <a:effectLst/>
                <a:uFill>
                  <a:solidFill>
                    <a:srgbClr val="000000"/>
                  </a:solidFill>
                </a:uFill>
                <a:latin typeface="Avenir Book"/>
                <a:ea typeface="Avenir Book"/>
                <a:cs typeface="Avenir Book"/>
              </a:rPr>
              <a:t>phésiens 5.1 en disant que nous devons être les imitateurs de Dieu et « marcher dans l’amour. » </a:t>
            </a:r>
            <a:r>
              <a:rPr lang="fr-FR" sz="1800" dirty="0">
                <a:ln>
                  <a:noFill/>
                </a:ln>
                <a:solidFill>
                  <a:srgbClr val="000000"/>
                </a:solidFill>
                <a:effectLst/>
                <a:uFill>
                  <a:solidFill>
                    <a:srgbClr val="000000"/>
                  </a:solidFill>
                </a:uFill>
                <a:latin typeface="Avenir Book"/>
                <a:ea typeface="Avenir Book"/>
                <a:cs typeface="Avenir Book"/>
              </a:rPr>
              <a:t>Le terme original que Paul utilise est </a:t>
            </a:r>
            <a:r>
              <a:rPr lang="fr-FR" sz="1800" i="1" dirty="0" err="1">
                <a:ln>
                  <a:noFill/>
                </a:ln>
                <a:solidFill>
                  <a:srgbClr val="000000"/>
                </a:solidFill>
                <a:effectLst/>
                <a:uFill>
                  <a:solidFill>
                    <a:srgbClr val="000000"/>
                  </a:solidFill>
                </a:uFill>
                <a:latin typeface="Avenir Book"/>
                <a:ea typeface="Avenir Book"/>
                <a:cs typeface="Avenir Book"/>
              </a:rPr>
              <a:t>mimetai</a:t>
            </a:r>
            <a:r>
              <a:rPr lang="fr-FR" sz="1800" dirty="0">
                <a:ln>
                  <a:noFill/>
                </a:ln>
                <a:solidFill>
                  <a:srgbClr val="000000"/>
                </a:solidFill>
                <a:effectLst/>
                <a:uFill>
                  <a:solidFill>
                    <a:srgbClr val="000000"/>
                  </a:solidFill>
                </a:uFill>
                <a:latin typeface="Avenir Book"/>
                <a:ea typeface="Avenir Book"/>
                <a:cs typeface="Avenir Book"/>
              </a:rPr>
              <a:t>, dont vient le mot « imiter. » Il n’y a qu’une seule manière d’y parvenir : nous devons regarder attentivement à Dieu, nous concentrer sur ses caractéristiques, et puis chercher à intégrer ces mêmes caractéristiques dans notre vie quotidienne : être comme lui et refléter son caractère auprès de ceux qui nous entourent. Se contenter de moins que cela, dit Paul, revient à donner au diable non seulement une prise, mais la clé de la porte d’entrée.</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r>
              <a:rPr lang="fr-FR" sz="1800" dirty="0">
                <a:ln>
                  <a:noFill/>
                </a:ln>
                <a:solidFill>
                  <a:srgbClr val="000000"/>
                </a:solidFill>
                <a:effectLst/>
                <a:uFill>
                  <a:solidFill>
                    <a:srgbClr val="000000"/>
                  </a:solidFill>
                </a:uFill>
                <a:latin typeface="Avenir Book"/>
                <a:ea typeface="Avenir Book"/>
                <a:cs typeface="Avenir Book"/>
              </a:rPr>
              <a:t>Nous sommes appelés à « examiner ce qui est agréable au Seigneur » (5.10) et à « veiller avec soin sur notre conduite, non comme des fous, mais comme des sages » et à « racheter le temps » (5.15).</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Si nous menons des vies marquées par ces caractéristiques irrésistiblement positives (transparence, réciprocité, respect, et collaboration), nous nous « soumettrons les uns aux autres dans la crainte de Christ » (5.21). Vous voyez la réciprocité ? Ensuite, dans toutes nos relations (et Paul révèle dans le reste du chapitre et du livre que les relations familiales sont concernées), nous refléterons la transparence, la réciprocité, le respect, et la collaboration qui représentent notre processus de transformation en de magnifiques et artistiques imitateurs de Dieu. C’est le contraire de l’abus de pouvoir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venir Book"/>
                <a:cs typeface="Avenir Book"/>
              </a:rPr>
              <a:t>Si nous menons des vies marquées par</a:t>
            </a:r>
            <a:r>
              <a:rPr lang="fr-FR" sz="1800" dirty="0">
                <a:ln>
                  <a:noFill/>
                </a:ln>
                <a:solidFill>
                  <a:srgbClr val="FF0000"/>
                </a:solidFill>
                <a:effectLst/>
                <a:uFill>
                  <a:solidFill>
                    <a:srgbClr val="000000"/>
                  </a:solidFill>
                </a:uFill>
                <a:latin typeface="Avenir Book"/>
                <a:ea typeface="Avenir Book"/>
                <a:cs typeface="Avenir Book"/>
              </a:rPr>
              <a:t> </a:t>
            </a:r>
            <a:r>
              <a:rPr lang="fr-FR" sz="1800" dirty="0">
                <a:ln>
                  <a:noFill/>
                </a:ln>
                <a:solidFill>
                  <a:srgbClr val="000000"/>
                </a:solidFill>
                <a:effectLst/>
                <a:uFill>
                  <a:solidFill>
                    <a:srgbClr val="000000"/>
                  </a:solidFill>
                </a:uFill>
                <a:latin typeface="Avenir Book"/>
                <a:ea typeface="Avenir Book"/>
                <a:cs typeface="Avenir Book"/>
              </a:rPr>
              <a:t>ces caractéristiques irrésistiblement positives (transparence, réciprocité, respect, et collaboration), nous cesserons d’exaspérer, de provoquer, ou de « harceler » les autres, voire nos propres enfants (6.4). </a:t>
            </a:r>
            <a:r>
              <a:rPr lang="fr-FR" sz="1800" b="1" dirty="0">
                <a:ln>
                  <a:noFill/>
                </a:ln>
                <a:solidFill>
                  <a:srgbClr val="000000"/>
                </a:solidFill>
                <a:effectLst/>
                <a:uFill>
                  <a:solidFill>
                    <a:srgbClr val="000000"/>
                  </a:solidFill>
                </a:uFill>
                <a:latin typeface="Avenir Book"/>
                <a:ea typeface="Avenir Book"/>
                <a:cs typeface="Avenir Book"/>
              </a:rPr>
              <a:t>Nos relations conjugales seront fondées sur l’égalité, le respect et la soumission mutuelle et surtout à Dieu.</a:t>
            </a:r>
            <a:endParaRPr lang="fr-FR" sz="1800" b="1"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12</a:t>
            </a:fld>
            <a:endParaRPr lang="en-US"/>
          </a:p>
        </p:txBody>
      </p:sp>
    </p:spTree>
    <p:extLst>
      <p:ext uri="{BB962C8B-B14F-4D97-AF65-F5344CB8AC3E}">
        <p14:creationId xmlns:p14="http://schemas.microsoft.com/office/powerpoint/2010/main" val="213752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CONCLUSION</a:t>
            </a:r>
            <a:endParaRPr lang="fr-FR" sz="1200" kern="1200" noProof="0" dirty="0">
              <a:solidFill>
                <a:schemeClr val="tx1"/>
              </a:solidFill>
              <a:effectLst/>
              <a:latin typeface="+mn-lt"/>
              <a:ea typeface="+mn-ea"/>
              <a:cs typeface="+mn-cs"/>
            </a:endParaRPr>
          </a:p>
          <a:p>
            <a:r>
              <a:rPr lang="fr-FR" sz="1200" b="1" i="1" kern="1200" noProof="0" dirty="0">
                <a:solidFill>
                  <a:schemeClr val="tx1"/>
                </a:solidFill>
                <a:effectLst/>
                <a:latin typeface="+mn-lt"/>
                <a:ea typeface="+mn-ea"/>
                <a:cs typeface="+mn-cs"/>
              </a:rPr>
              <a:t>[Note au présentateur:</a:t>
            </a:r>
            <a:r>
              <a:rPr lang="fr-FR" sz="1200" i="1" kern="1200" noProof="0" dirty="0">
                <a:solidFill>
                  <a:schemeClr val="tx1"/>
                </a:solidFill>
                <a:effectLst/>
                <a:latin typeface="+mn-lt"/>
                <a:ea typeface="+mn-ea"/>
                <a:cs typeface="+mn-cs"/>
              </a:rPr>
              <a:t> </a:t>
            </a:r>
            <a:r>
              <a:rPr lang="fr-FR" sz="1800" i="1" dirty="0">
                <a:effectLst/>
                <a:latin typeface="Avenir Book"/>
                <a:ea typeface="Arial Unicode MS"/>
                <a:cs typeface="Times New Roman" panose="02020603050405020304" pitchFamily="18" charset="0"/>
              </a:rPr>
              <a:t>Si possible, procurez-vous un objet qui a été sculpté, peut-être une magnifique sculpture sur bois ou en pierre, ou même en terre. Sortez-le et montrez-le de sorte que tous puissent le voir</a:t>
            </a:r>
            <a:r>
              <a:rPr lang="fr-FR" sz="1200" i="1" kern="1200" noProof="0" dirty="0">
                <a:solidFill>
                  <a:schemeClr val="tx1"/>
                </a:solidFill>
                <a:effectLst/>
                <a:latin typeface="+mn-lt"/>
                <a:ea typeface="+mn-ea"/>
                <a:cs typeface="+mn-cs"/>
              </a:rPr>
              <a:t>.]</a:t>
            </a: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a:t>
            </a:r>
          </a:p>
          <a:p>
            <a:r>
              <a:rPr lang="fr-FR" sz="1800" dirty="0">
                <a:ln>
                  <a:noFill/>
                </a:ln>
                <a:solidFill>
                  <a:srgbClr val="000000"/>
                </a:solidFill>
                <a:effectLst/>
                <a:uFill>
                  <a:solidFill>
                    <a:srgbClr val="000000"/>
                  </a:solidFill>
                </a:uFill>
                <a:latin typeface="Avenir Book"/>
                <a:ea typeface="Avenir Book"/>
                <a:cs typeface="Avenir Book"/>
              </a:rPr>
              <a:t>De la même manière qu’un sculpteur sur bois peut se servir d’un instrument coupant pour créer un magnifique motif dans le bois, on peut se servir d’un couteau, ou de tout autre objet coupant, pour faire du mal, couper, blesser, défigurer.</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C’est la même chose avec le pouvoir. On peut abuser de son pouvoir pour faire du mal aux autres. Le mauvais usage et l’abus de pouvoir réduisent à néant toutes les occasions d’amener d’autres personnes à Christ, car l’abus de pouvoir éloigne l’auteur des faits du projet divin.</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On peut aussi se servir du pouvoir pour contribuer à créer une vie magnifique, façonnée par le Saint-Esprit pour la gloire éternelle. Par le pouvoir et la puissance du Saint-Esprit, nous devenons artisans et </a:t>
            </a:r>
            <a:r>
              <a:rPr lang="fr-FR" sz="1800" dirty="0" err="1">
                <a:ln>
                  <a:noFill/>
                </a:ln>
                <a:solidFill>
                  <a:srgbClr val="000000"/>
                </a:solidFill>
                <a:effectLst/>
                <a:uFill>
                  <a:solidFill>
                    <a:srgbClr val="000000"/>
                  </a:solidFill>
                </a:uFill>
                <a:latin typeface="Avenir Book"/>
                <a:ea typeface="Avenir Book"/>
                <a:cs typeface="Avenir Book"/>
              </a:rPr>
              <a:t>co</a:t>
            </a:r>
            <a:r>
              <a:rPr lang="fr-FR" sz="1800" dirty="0">
                <a:ln>
                  <a:noFill/>
                </a:ln>
                <a:solidFill>
                  <a:srgbClr val="000000"/>
                </a:solidFill>
                <a:effectLst/>
                <a:uFill>
                  <a:solidFill>
                    <a:srgbClr val="000000"/>
                  </a:solidFill>
                </a:uFill>
                <a:latin typeface="Avenir Book"/>
                <a:ea typeface="Avenir Book"/>
                <a:cs typeface="Avenir Book"/>
              </a:rPr>
              <a:t>-ouvriers avec Dieu pour faire de ce monde un endroit plus beau. Il veut que nous conduisions les gens vers un avenir radieux, et en définitive vers une éternité puissante et belle.</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13</a:t>
            </a:fld>
            <a:endParaRPr lang="en-US"/>
          </a:p>
        </p:txBody>
      </p:sp>
    </p:spTree>
    <p:extLst>
      <p:ext uri="{BB962C8B-B14F-4D97-AF65-F5344CB8AC3E}">
        <p14:creationId xmlns:p14="http://schemas.microsoft.com/office/powerpoint/2010/main" val="194775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a:solidFill>
                  <a:schemeClr val="tx1"/>
                </a:solidFill>
                <a:effectLst/>
                <a:latin typeface="+mn-lt"/>
                <a:ea typeface="+mn-ea"/>
                <a:cs typeface="+mn-cs"/>
              </a:rPr>
              <a:t> </a:t>
            </a:r>
            <a:r>
              <a:rPr lang="fr-FR" sz="1800" b="1" dirty="0">
                <a:ln>
                  <a:noFill/>
                </a:ln>
                <a:solidFill>
                  <a:srgbClr val="000000"/>
                </a:solidFill>
                <a:effectLst/>
                <a:uFill>
                  <a:solidFill>
                    <a:srgbClr val="000000"/>
                  </a:solidFill>
                </a:uFill>
                <a:latin typeface="Avenir Book"/>
                <a:ea typeface="Avenir Book"/>
                <a:cs typeface="Avenir Book"/>
              </a:rPr>
              <a:t>« … marche[z] d’une manière digne de la vocation qui vous a été adressée, en toute humilité et douceur, avec patience. […] en vous efforçant de conserver l’unité de l’Esprit par le lien de la paix » (Ephésiens 4.1-3).</a:t>
            </a:r>
            <a:endParaRPr lang="fr-FR" sz="1800" b="1"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venir Book"/>
                <a:cs typeface="Avenir Book"/>
              </a:rPr>
              <a:t>Quand nous vivons nous vies de cette manière, avec cette utilisation et cette appréciation positives du pouvoir, nous manifestons pleinement le caractère de Dieu, et nous attirons d’autres personnes à lui dans une véritable adoration. C’est cela, la véritable évangélisation,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ln>
                  <a:noFill/>
                </a:ln>
                <a:solidFill>
                  <a:srgbClr val="000000"/>
                </a:solidFill>
                <a:effectLst/>
                <a:uFill>
                  <a:solidFill>
                    <a:srgbClr val="000000"/>
                  </a:solidFill>
                </a:uFill>
                <a:latin typeface="Avenir Book"/>
                <a:ea typeface="Avenir Book"/>
                <a:cs typeface="Avenir Book"/>
              </a:rPr>
              <a:t>Le mauvais usage et l’abus de pouvoir réduisent à néant toutes les occasions d’amener d’autres personnes à Christ, car l’abus de pouvoir éloigne l’auteur des faits du projet divin.</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fr-FR" sz="1200" b="1" kern="1200" noProof="0" dirty="0">
              <a:solidFill>
                <a:schemeClr val="tx1"/>
              </a:solidFill>
              <a:effectLst/>
              <a:latin typeface="+mn-lt"/>
              <a:ea typeface="+mn-ea"/>
              <a:cs typeface="+mn-cs"/>
            </a:endParaRPr>
          </a:p>
          <a:p>
            <a:r>
              <a:rPr lang="fr-FR" sz="1200" b="1" kern="1200" noProof="0" dirty="0">
                <a:solidFill>
                  <a:schemeClr val="tx1"/>
                </a:solidFill>
                <a:effectLst/>
                <a:latin typeface="+mn-lt"/>
                <a:ea typeface="+mn-ea"/>
                <a:cs typeface="+mn-cs"/>
              </a:rPr>
              <a:t>APPEL</a:t>
            </a:r>
            <a:endParaRPr lang="fr-FR" sz="1200" kern="1200" noProof="0" dirty="0">
              <a:solidFill>
                <a:schemeClr val="tx1"/>
              </a:solidFill>
              <a:effectLst/>
              <a:latin typeface="+mn-lt"/>
              <a:ea typeface="+mn-ea"/>
              <a:cs typeface="+mn-cs"/>
            </a:endParaRPr>
          </a:p>
          <a:p>
            <a:r>
              <a:rPr lang="fr-FR" sz="1800" dirty="0">
                <a:effectLst/>
                <a:latin typeface="Avenir Book"/>
                <a:ea typeface="Avenir Book"/>
                <a:cs typeface="Avenir Book"/>
              </a:rPr>
              <a:t>Vous qui êtes assis là aujourd’hui, est-ce que le Saint-Esprit parle à votre cœur et à votre intelligence, en vous demandant de collaborer avec lui pour tendre la main à ceux qui souffrent et leur révéler son amour et son caractère ? Vous sentez ce petit frémissement dans votre cœur ? Je crois que Dieu appelle chacun d’entre nous à tendre la main aux femmes en détresse, aux femmes seules, aux femmes qui ont un passé de violences et de tristesse, aux femmes abattues, aux femmes qui essaient de se cacher dans l’ombre ou sur le dernier banc de notre église. Quelle que soit cette femme à laquelle Dieu vous demande de tendre la main et d’apporter votre aide, n’oubliez pas qu’elle attend. Elle vous attend. Ne la faites pas attendre trop longtemps.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venir Book"/>
                <a:cs typeface="Avenir Book"/>
              </a:rPr>
              <a:t>Si vous voulez répondre à Dieu aujourd’hui et lui dire : « Oui, je veux servir, je veux apporter mon aide par et avec ton nom et ton amour, » levez-vous avec moi pendant que je prierai.</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i="1" kern="1200" noProof="0" dirty="0">
                <a:solidFill>
                  <a:schemeClr val="tx1"/>
                </a:solidFill>
                <a:effectLst/>
                <a:latin typeface="+mn-lt"/>
                <a:ea typeface="+mn-ea"/>
                <a:cs typeface="+mn-cs"/>
              </a:rPr>
              <a:t> </a:t>
            </a:r>
            <a:endParaRPr lang="fr-FR" sz="1200" kern="1200" noProof="0" dirty="0">
              <a:solidFill>
                <a:schemeClr val="tx1"/>
              </a:solidFill>
              <a:effectLst/>
              <a:latin typeface="+mn-lt"/>
              <a:ea typeface="+mn-ea"/>
              <a:cs typeface="+mn-cs"/>
            </a:endParaRPr>
          </a:p>
          <a:p>
            <a:r>
              <a:rPr lang="fr-FR" sz="1200" i="1" kern="1200" noProof="0" dirty="0">
                <a:solidFill>
                  <a:schemeClr val="tx1"/>
                </a:solidFill>
                <a:effectLst/>
                <a:latin typeface="+mn-lt"/>
                <a:ea typeface="+mn-ea"/>
                <a:cs typeface="+mn-cs"/>
              </a:rPr>
              <a:t>—Sauf mention contraire, tous les textes de cette prédication sont tirés de la Version </a:t>
            </a:r>
            <a:r>
              <a:rPr lang="fr-FR" sz="1200" i="1" kern="1200" noProof="0" dirty="0" err="1">
                <a:solidFill>
                  <a:schemeClr val="tx1"/>
                </a:solidFill>
                <a:effectLst/>
                <a:latin typeface="+mn-lt"/>
                <a:ea typeface="+mn-ea"/>
                <a:cs typeface="+mn-cs"/>
              </a:rPr>
              <a:t>Segond</a:t>
            </a:r>
            <a:r>
              <a:rPr lang="fr-FR" sz="1200" i="1" kern="1200" noProof="0" dirty="0">
                <a:solidFill>
                  <a:schemeClr val="tx1"/>
                </a:solidFill>
                <a:effectLst/>
                <a:latin typeface="+mn-lt"/>
                <a:ea typeface="+mn-ea"/>
                <a:cs typeface="+mn-cs"/>
              </a:rPr>
              <a:t> révisée 1978 dite Bible à la Colombe.</a:t>
            </a:r>
            <a:endParaRPr lang="fr-FR" sz="1200" kern="1200" noProof="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5"/>
          </p:nvPr>
        </p:nvSpPr>
        <p:spPr/>
        <p:txBody>
          <a:bodyPr/>
          <a:lstStyle/>
          <a:p>
            <a:fld id="{5990D79B-D250-F942-A3D6-F0E999E3AE2B}" type="slidenum">
              <a:rPr lang="en-US" smtClean="0"/>
              <a:t>14</a:t>
            </a:fld>
            <a:endParaRPr lang="en-US"/>
          </a:p>
        </p:txBody>
      </p:sp>
    </p:spTree>
    <p:extLst>
      <p:ext uri="{BB962C8B-B14F-4D97-AF65-F5344CB8AC3E}">
        <p14:creationId xmlns:p14="http://schemas.microsoft.com/office/powerpoint/2010/main" val="87350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INTRODUCTION</a:t>
            </a:r>
            <a:endParaRPr lang="fr-FR" sz="1200" kern="1200" noProof="0" dirty="0">
              <a:solidFill>
                <a:schemeClr val="tx1"/>
              </a:solidFill>
              <a:effectLst/>
              <a:latin typeface="+mn-lt"/>
              <a:ea typeface="+mn-ea"/>
              <a:cs typeface="+mn-cs"/>
            </a:endParaRPr>
          </a:p>
          <a:p>
            <a:r>
              <a:rPr lang="fr-FR" sz="1200" b="1" kern="1200" noProof="0" dirty="0">
                <a:solidFill>
                  <a:schemeClr val="tx1"/>
                </a:solidFill>
                <a:effectLst/>
                <a:latin typeface="+mn-lt"/>
                <a:ea typeface="+mn-ea"/>
                <a:cs typeface="+mn-cs"/>
              </a:rPr>
              <a:t>Bon ou mauvais? Dangereux ou utile?</a:t>
            </a:r>
          </a:p>
          <a:p>
            <a:endParaRPr lang="fr-FR" sz="1200" b="0" kern="1200" noProof="0" dirty="0">
              <a:solidFill>
                <a:schemeClr val="tx1"/>
              </a:solidFill>
              <a:effectLst/>
              <a:latin typeface="+mn-lt"/>
              <a:ea typeface="+mn-ea"/>
              <a:cs typeface="+mn-cs"/>
            </a:endParaRPr>
          </a:p>
          <a:p>
            <a:r>
              <a:rPr lang="fr-FR" sz="1800" dirty="0">
                <a:solidFill>
                  <a:srgbClr val="000000"/>
                </a:solidFill>
                <a:effectLst/>
                <a:uFill>
                  <a:solidFill>
                    <a:srgbClr val="000000"/>
                  </a:solidFill>
                </a:uFill>
                <a:latin typeface="Avenir Book"/>
                <a:ea typeface="Arial Unicode MS"/>
                <a:cs typeface="Arial Unicode MS"/>
              </a:rPr>
              <a:t>Vous comprenez évidemment que nous devons être prudents et non imprudents avec un objet tranchant. C’est la même chose avec le pouvoir : nous devons également être prudents, et non imprudents. Le pouvoir en soi n’est ni bon ni mauvais. Mais on peut s’en servir pour faire </a:t>
            </a:r>
            <a:r>
              <a:rPr lang="fr-FR" sz="1800" u="sng" dirty="0">
                <a:solidFill>
                  <a:srgbClr val="000000"/>
                </a:solidFill>
                <a:effectLst/>
                <a:uFill>
                  <a:solidFill>
                    <a:srgbClr val="000000"/>
                  </a:solidFill>
                </a:uFill>
                <a:latin typeface="Avenir Book"/>
                <a:ea typeface="Arial Unicode MS"/>
                <a:cs typeface="Arial Unicode MS"/>
              </a:rPr>
              <a:t>beaucoup</a:t>
            </a:r>
            <a:r>
              <a:rPr lang="fr-FR" sz="1800" dirty="0">
                <a:solidFill>
                  <a:srgbClr val="000000"/>
                </a:solidFill>
                <a:effectLst/>
                <a:uFill>
                  <a:solidFill>
                    <a:srgbClr val="000000"/>
                  </a:solidFill>
                </a:uFill>
                <a:latin typeface="Avenir Book"/>
                <a:ea typeface="Arial Unicode MS"/>
                <a:cs typeface="Arial Unicode MS"/>
              </a:rPr>
              <a:t> de bien, ou </a:t>
            </a:r>
            <a:r>
              <a:rPr lang="fr-FR" sz="1800" u="sng" dirty="0">
                <a:solidFill>
                  <a:srgbClr val="000000"/>
                </a:solidFill>
                <a:effectLst/>
                <a:uFill>
                  <a:solidFill>
                    <a:srgbClr val="000000"/>
                  </a:solidFill>
                </a:uFill>
                <a:latin typeface="Avenir Book"/>
                <a:ea typeface="Arial Unicode MS"/>
                <a:cs typeface="Arial Unicode MS"/>
              </a:rPr>
              <a:t>beaucoup</a:t>
            </a:r>
            <a:r>
              <a:rPr lang="fr-FR" sz="1800" dirty="0">
                <a:solidFill>
                  <a:srgbClr val="000000"/>
                </a:solidFill>
                <a:effectLst/>
                <a:uFill>
                  <a:solidFill>
                    <a:srgbClr val="000000"/>
                  </a:solidFill>
                </a:uFill>
                <a:latin typeface="Avenir Book"/>
                <a:ea typeface="Arial Unicode MS"/>
                <a:cs typeface="Arial Unicode MS"/>
              </a:rPr>
              <a:t> de mal.</a:t>
            </a:r>
          </a:p>
          <a:p>
            <a:r>
              <a:rPr lang="fr-FR" sz="1800" dirty="0">
                <a:solidFill>
                  <a:srgbClr val="000000"/>
                </a:solidFill>
                <a:effectLst/>
                <a:uFill>
                  <a:solidFill>
                    <a:srgbClr val="000000"/>
                  </a:solidFill>
                </a:uFill>
                <a:latin typeface="Avenir Book"/>
                <a:ea typeface="Arial Unicode MS"/>
                <a:cs typeface="Arial Unicode MS"/>
              </a:rPr>
              <a:t> </a:t>
            </a:r>
          </a:p>
          <a:p>
            <a:r>
              <a:rPr lang="fr-FR" sz="1800" dirty="0">
                <a:effectLst/>
                <a:latin typeface="Times New Roman" panose="02020603050405020304" pitchFamily="18" charset="0"/>
                <a:ea typeface="Arial Unicode MS"/>
              </a:rPr>
              <a:t>Les voitures et les avions ont le pouvoir de faire beaucoup de bien pour nous, en nous emmenant là où nous voulons aller. Mais on peut également abuser de ce pouvoir pour faire beaucoup de mal quand elles deviennent des machines à tuer.</a:t>
            </a:r>
            <a:r>
              <a:rPr lang="fr-FR" sz="1200" kern="1200" noProof="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5"/>
          </p:nvPr>
        </p:nvSpPr>
        <p:spPr/>
        <p:txBody>
          <a:bodyPr/>
          <a:lstStyle/>
          <a:p>
            <a:fld id="{5990D79B-D250-F942-A3D6-F0E999E3AE2B}" type="slidenum">
              <a:rPr lang="en-US" smtClean="0"/>
              <a:t>2</a:t>
            </a:fld>
            <a:endParaRPr lang="en-US"/>
          </a:p>
        </p:txBody>
      </p:sp>
    </p:spTree>
    <p:extLst>
      <p:ext uri="{BB962C8B-B14F-4D97-AF65-F5344CB8AC3E}">
        <p14:creationId xmlns:p14="http://schemas.microsoft.com/office/powerpoint/2010/main" val="142366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ABUS DE POUVOIR DANS LA BIBLE</a:t>
            </a:r>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rial Unicode MS"/>
                <a:cs typeface="Arial Unicode MS"/>
              </a:rPr>
              <a:t>La Bible regorge d’histoires qui parlent de pouvoir, de la bonne utilisation du pouvoir, mais aussi de l’abus de pouvoir : la première histoire, et la plus évidente, est celle de Lucifer, devenu Satan. Il avait du pouvoir, mais il en voulait plus encore. Il se servit de sa position pour empoisonner l’esprit d’un tiers des anges. Non content de les avoir fait chuter, il s’en alla travailler au corps Adam et </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È</a:t>
            </a:r>
            <a:r>
              <a:rPr lang="fr-FR" sz="1800" dirty="0">
                <a:ln>
                  <a:noFill/>
                </a:ln>
                <a:solidFill>
                  <a:srgbClr val="000000"/>
                </a:solidFill>
                <a:effectLst/>
                <a:uFill>
                  <a:solidFill>
                    <a:srgbClr val="000000"/>
                  </a:solidFill>
                </a:uFill>
                <a:latin typeface="Avenir Book"/>
                <a:ea typeface="Arial Unicode MS"/>
                <a:cs typeface="Arial Unicode MS"/>
              </a:rPr>
              <a:t>ve, et aussi tous ceux qui vinrent après eux. L’agresseur comme les victimes sont atteints, mais Satan recevra son châtiment final à la fin des mille ans.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rial Unicode MS"/>
                <a:cs typeface="Arial Unicode MS"/>
              </a:rPr>
              <a:t>L’abus de pouvoir est souvent subtil. C’est par la manipulation qu’il se manifeste. C’est ce qui est arrivé dans le jardin d’</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É</a:t>
            </a:r>
            <a:r>
              <a:rPr lang="fr-FR" sz="1800" dirty="0">
                <a:ln>
                  <a:noFill/>
                </a:ln>
                <a:solidFill>
                  <a:srgbClr val="000000"/>
                </a:solidFill>
                <a:effectLst/>
                <a:uFill>
                  <a:solidFill>
                    <a:srgbClr val="000000"/>
                  </a:solidFill>
                </a:uFill>
                <a:latin typeface="Avenir Book"/>
                <a:ea typeface="Arial Unicode MS"/>
                <a:cs typeface="Arial Unicode MS"/>
              </a:rPr>
              <a:t>den. Parfois, l’abus de pouvoir se manifeste sous d’autres formes : « Pauvre de moi ! » ou en suscitant le doute chez l’autre. C’est à nouveau ce qui s’est passé dans le jardin d’</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É</a:t>
            </a:r>
            <a:r>
              <a:rPr lang="fr-FR" sz="1800" dirty="0">
                <a:ln>
                  <a:noFill/>
                </a:ln>
                <a:solidFill>
                  <a:srgbClr val="000000"/>
                </a:solidFill>
                <a:effectLst/>
                <a:uFill>
                  <a:solidFill>
                    <a:srgbClr val="000000"/>
                  </a:solidFill>
                </a:uFill>
                <a:latin typeface="Avenir Book"/>
                <a:ea typeface="Arial Unicode MS"/>
                <a:cs typeface="Arial Unicode MS"/>
              </a:rPr>
              <a:t>den. Et parfois, l’auteur tente de forcer l’autre en disant : « Après tout ce que j’ai fait pour toi ! » Toutes ces déclarations sont malhonnêtes, abusives et manipulatrices.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fr-FR" noProof="0" dirty="0"/>
          </a:p>
          <a:p>
            <a:r>
              <a:rPr lang="fr-FR" b="1" noProof="0" dirty="0"/>
              <a:t>Note au présentateur:</a:t>
            </a:r>
          </a:p>
          <a:p>
            <a:r>
              <a:rPr lang="fr-FR" noProof="0" dirty="0"/>
              <a:t>Nous poursuivons cette partie, Abus de pouvoir dans la Bible, en discutant de Pharaon et des fils d’Héli. Le récit biblique se poursuit jusqu’à la prochaine partie, Abus de pouvoir du roi David. Vous trouverez le texte intégral dans la trousse.</a:t>
            </a:r>
          </a:p>
        </p:txBody>
      </p:sp>
      <p:sp>
        <p:nvSpPr>
          <p:cNvPr id="4" name="Slide Number Placeholder 3"/>
          <p:cNvSpPr>
            <a:spLocks noGrp="1"/>
          </p:cNvSpPr>
          <p:nvPr>
            <p:ph type="sldNum" sz="quarter" idx="5"/>
          </p:nvPr>
        </p:nvSpPr>
        <p:spPr/>
        <p:txBody>
          <a:bodyPr/>
          <a:lstStyle/>
          <a:p>
            <a:fld id="{5990D79B-D250-F942-A3D6-F0E999E3AE2B}" type="slidenum">
              <a:rPr lang="en-US" smtClean="0"/>
              <a:t>3</a:t>
            </a:fld>
            <a:endParaRPr lang="en-US"/>
          </a:p>
        </p:txBody>
      </p:sp>
    </p:spTree>
    <p:extLst>
      <p:ext uri="{BB962C8B-B14F-4D97-AF65-F5344CB8AC3E}">
        <p14:creationId xmlns:p14="http://schemas.microsoft.com/office/powerpoint/2010/main" val="253326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TYPES DE POUVOIR</a:t>
            </a: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Voyons ensemble quels sont les nombreux types de pouvoir. </a:t>
            </a:r>
          </a:p>
          <a:p>
            <a:r>
              <a:rPr lang="fr-FR" sz="1200" kern="1200" noProof="0" dirty="0">
                <a:solidFill>
                  <a:schemeClr val="tx1"/>
                </a:solidFill>
                <a:effectLst/>
                <a:latin typeface="+mn-lt"/>
                <a:ea typeface="+mn-ea"/>
                <a:cs typeface="+mn-cs"/>
              </a:rPr>
              <a:t> </a:t>
            </a:r>
          </a:p>
          <a:p>
            <a:r>
              <a:rPr lang="fr-FR" sz="1800" dirty="0">
                <a:ln>
                  <a:noFill/>
                </a:ln>
                <a:solidFill>
                  <a:srgbClr val="000000"/>
                </a:solidFill>
                <a:effectLst/>
                <a:uFill>
                  <a:solidFill>
                    <a:srgbClr val="000000"/>
                  </a:solidFill>
                </a:uFill>
                <a:latin typeface="Avenir Book"/>
                <a:ea typeface="Arial Unicode MS"/>
                <a:cs typeface="Arial Unicode MS"/>
              </a:rPr>
              <a:t>Il y a un pouvoir qui est </a:t>
            </a:r>
            <a:r>
              <a:rPr lang="fr-FR" sz="1800" b="1" dirty="0">
                <a:ln>
                  <a:noFill/>
                </a:ln>
                <a:solidFill>
                  <a:srgbClr val="000000"/>
                </a:solidFill>
                <a:effectLst/>
                <a:uFill>
                  <a:solidFill>
                    <a:srgbClr val="000000"/>
                  </a:solidFill>
                </a:uFill>
                <a:latin typeface="Avenir Book"/>
                <a:ea typeface="Arial Unicode MS"/>
                <a:cs typeface="Arial Unicode MS"/>
              </a:rPr>
              <a:t>lié à la position </a:t>
            </a:r>
            <a:r>
              <a:rPr lang="fr-FR" sz="1800" dirty="0">
                <a:ln>
                  <a:noFill/>
                </a:ln>
                <a:solidFill>
                  <a:srgbClr val="000000"/>
                </a:solidFill>
                <a:effectLst/>
                <a:uFill>
                  <a:solidFill>
                    <a:srgbClr val="000000"/>
                  </a:solidFill>
                </a:uFill>
                <a:latin typeface="Avenir Book"/>
                <a:ea typeface="Arial Unicode MS"/>
                <a:cs typeface="Arial Unicode MS"/>
              </a:rPr>
              <a:t>de la personne. Cela veut dire que c’est sa position qui lui confère du pouvoir. Parmi ces positions, nous avons :</a:t>
            </a:r>
          </a:p>
          <a:p>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Pasteur</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Avocat</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Enseignant</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Entraîneur</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Soignant</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Médecin</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Psychologue</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Chef d’entreprise</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Célébrité/politique</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Mari/épouse</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Parents</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Enfant adulte de parent(s) vieillissant(s)</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Dirigeant d’église :</a:t>
            </a:r>
          </a:p>
          <a:p>
            <a:r>
              <a:rPr lang="fr-FR" sz="1200" kern="1200" noProof="0" dirty="0">
                <a:solidFill>
                  <a:schemeClr val="tx1"/>
                </a:solidFill>
                <a:effectLst/>
                <a:latin typeface="+mn-lt"/>
                <a:ea typeface="+mn-ea"/>
                <a:cs typeface="+mn-cs"/>
              </a:rPr>
              <a:t>	y compris les responsables de jeunesse et des Explorateurs, anciens, etc.</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Tous les adultes de l’église sont sans doute apparus dans l’une ou plusieurs de ces catégories. En règle générale, </a:t>
            </a:r>
            <a:r>
              <a:rPr lang="fr-FR" sz="1800" dirty="0">
                <a:ln>
                  <a:noFill/>
                </a:ln>
                <a:solidFill>
                  <a:srgbClr val="000000"/>
                </a:solidFill>
                <a:effectLst/>
                <a:uFill>
                  <a:solidFill>
                    <a:srgbClr val="000000"/>
                  </a:solidFill>
                </a:uFill>
                <a:latin typeface="Avenir Book"/>
                <a:ea typeface="Arial Unicode MS"/>
                <a:cs typeface="Arial Unicode MS"/>
              </a:rPr>
              <a:t>nous admirons et respectons ces personnes. </a:t>
            </a:r>
            <a:r>
              <a:rPr lang="fr-FR" sz="1800" dirty="0">
                <a:effectLst/>
                <a:latin typeface="Avenir Book"/>
                <a:ea typeface="Arial Unicode MS"/>
                <a:cs typeface="Times New Roman" panose="02020603050405020304" pitchFamily="18" charset="0"/>
              </a:rPr>
              <a:t>Mais quand elles abusent de leur pouvoir, les dégâts peuvent être considérables</a:t>
            </a:r>
            <a:r>
              <a:rPr lang="fr-FR" sz="1800" dirty="0">
                <a:ln>
                  <a:noFill/>
                </a:ln>
                <a:solidFill>
                  <a:srgbClr val="000000"/>
                </a:solidFill>
                <a:effectLst/>
                <a:uFill>
                  <a:solidFill>
                    <a:srgbClr val="000000"/>
                  </a:solidFill>
                </a:uFill>
                <a:latin typeface="Avenir Book"/>
                <a:ea typeface="Arial Unicode MS"/>
                <a:cs typeface="Arial Unicode MS"/>
              </a:rPr>
              <a:t>. Nous verrons cela de près un peu plus tard.</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fr-FR" noProof="0" dirty="0"/>
          </a:p>
        </p:txBody>
      </p:sp>
      <p:sp>
        <p:nvSpPr>
          <p:cNvPr id="4" name="Slide Number Placeholder 3"/>
          <p:cNvSpPr>
            <a:spLocks noGrp="1"/>
          </p:cNvSpPr>
          <p:nvPr>
            <p:ph type="sldNum" sz="quarter" idx="5"/>
          </p:nvPr>
        </p:nvSpPr>
        <p:spPr/>
        <p:txBody>
          <a:bodyPr/>
          <a:lstStyle/>
          <a:p>
            <a:fld id="{5990D79B-D250-F942-A3D6-F0E999E3AE2B}" type="slidenum">
              <a:rPr lang="en-US" smtClean="0"/>
              <a:t>4</a:t>
            </a:fld>
            <a:endParaRPr lang="en-US"/>
          </a:p>
        </p:txBody>
      </p:sp>
    </p:spTree>
    <p:extLst>
      <p:ext uri="{BB962C8B-B14F-4D97-AF65-F5344CB8AC3E}">
        <p14:creationId xmlns:p14="http://schemas.microsoft.com/office/powerpoint/2010/main" val="203342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ln>
                  <a:noFill/>
                </a:ln>
                <a:solidFill>
                  <a:srgbClr val="000000"/>
                </a:solidFill>
                <a:effectLst/>
                <a:uFill>
                  <a:solidFill>
                    <a:srgbClr val="000000"/>
                  </a:solidFill>
                </a:uFill>
                <a:latin typeface="Avenir Book"/>
                <a:ea typeface="Arial Unicode MS"/>
                <a:cs typeface="Arial Unicode MS"/>
              </a:rPr>
              <a:t>Il y a aussi d’autres types de pouvoir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fr-FR" sz="1200" kern="1200" noProof="0" dirty="0">
              <a:solidFill>
                <a:schemeClr val="tx1"/>
              </a:solidFill>
              <a:effectLst/>
              <a:latin typeface="+mn-lt"/>
              <a:ea typeface="+mn-ea"/>
              <a:cs typeface="+mn-cs"/>
            </a:endParaRPr>
          </a:p>
          <a:p>
            <a:pPr lvl="0"/>
            <a:r>
              <a:rPr lang="fr-FR" sz="1200" b="1" kern="1200" noProof="0" dirty="0">
                <a:solidFill>
                  <a:schemeClr val="tx1"/>
                </a:solidFill>
                <a:effectLst/>
                <a:latin typeface="Corbel" panose="020B0503020204020204" pitchFamily="34" charset="0"/>
                <a:ea typeface="+mn-ea"/>
                <a:cs typeface="+mn-cs"/>
              </a:rPr>
              <a:t>É</a:t>
            </a:r>
            <a:r>
              <a:rPr lang="fr-FR" sz="1200" b="1" kern="1200" noProof="0" dirty="0">
                <a:solidFill>
                  <a:schemeClr val="tx1"/>
                </a:solidFill>
                <a:effectLst/>
                <a:latin typeface="+mn-lt"/>
                <a:ea typeface="+mn-ea"/>
                <a:cs typeface="+mn-cs"/>
              </a:rPr>
              <a:t>conomique</a:t>
            </a:r>
            <a:r>
              <a:rPr lang="fr-FR" sz="1200" kern="1200" noProof="0" dirty="0">
                <a:solidFill>
                  <a:schemeClr val="tx1"/>
                </a:solidFill>
                <a:effectLst/>
                <a:latin typeface="+mn-lt"/>
                <a:ea typeface="+mn-ea"/>
                <a:cs typeface="+mn-cs"/>
              </a:rPr>
              <a:t>—</a:t>
            </a:r>
            <a:r>
              <a:rPr lang="fr-FR" sz="1800" dirty="0">
                <a:effectLst/>
                <a:latin typeface="Avenir Book"/>
                <a:ea typeface="Arial Unicode MS"/>
                <a:cs typeface="Times New Roman" panose="02020603050405020304" pitchFamily="18" charset="0"/>
              </a:rPr>
              <a:t>faire un mauvais usage de l’argent et de la confiance que d’autres accordent pour la gestion de fonds. La personne exerce un pouvoir parce qu’elle a de l’argent. Les autres l’admirent, ou bien elle peut contrôler les choses ou les événements avec son argent, soit en le donnant, soit en le gardant.</a:t>
            </a:r>
          </a:p>
          <a:p>
            <a:pPr lvl="0"/>
            <a:r>
              <a:rPr lang="fr-FR" sz="1200" kern="1200" noProof="0" dirty="0">
                <a:solidFill>
                  <a:schemeClr val="tx1"/>
                </a:solidFill>
                <a:effectLst/>
                <a:latin typeface="+mn-lt"/>
                <a:ea typeface="+mn-ea"/>
                <a:cs typeface="+mn-cs"/>
              </a:rPr>
              <a:t> </a:t>
            </a:r>
          </a:p>
          <a:p>
            <a:pPr lvl="0"/>
            <a:r>
              <a:rPr lang="fr-FR" sz="1200" b="1" kern="1200" noProof="0" dirty="0">
                <a:solidFill>
                  <a:schemeClr val="tx1"/>
                </a:solidFill>
                <a:effectLst/>
                <a:latin typeface="+mn-lt"/>
                <a:ea typeface="+mn-ea"/>
                <a:cs typeface="+mn-cs"/>
              </a:rPr>
              <a:t>D’influence</a:t>
            </a:r>
            <a:r>
              <a:rPr lang="fr-FR" sz="1200" kern="1200" noProof="0" dirty="0">
                <a:solidFill>
                  <a:schemeClr val="tx1"/>
                </a:solidFill>
                <a:effectLst/>
                <a:latin typeface="+mn-lt"/>
                <a:ea typeface="+mn-ea"/>
                <a:cs typeface="+mn-cs"/>
              </a:rPr>
              <a:t>—</a:t>
            </a:r>
            <a:r>
              <a:rPr lang="fr-FR" sz="1800" dirty="0">
                <a:effectLst/>
                <a:latin typeface="Tw Cen MT" panose="020B0602020104020603" pitchFamily="34" charset="0"/>
                <a:ea typeface="Arial Unicode MS"/>
                <a:cs typeface="Times New Roman" panose="02020603050405020304" pitchFamily="18" charset="0"/>
              </a:rPr>
              <a:t>faire usage de la persuasion parce qu’on a écrit un livre, ou que l’on est membre d’un groupe donné, que l’on a un tempérament énergique, etc. Pensez à des personnalités du monde du sport, du divertissement, de la musique, des médias sociaux, et d’autres personnes connues qui influencent leurs abonnés et apparaissent dans des publicités. Elles ont un pouvoir de persuasion.</a:t>
            </a:r>
          </a:p>
          <a:p>
            <a:pPr lvl="0"/>
            <a:r>
              <a:rPr lang="fr-FR" sz="1200" kern="1200" noProof="0" dirty="0">
                <a:solidFill>
                  <a:schemeClr val="tx1"/>
                </a:solidFill>
                <a:effectLst/>
                <a:latin typeface="+mn-lt"/>
                <a:ea typeface="+mn-ea"/>
                <a:cs typeface="+mn-cs"/>
              </a:rPr>
              <a:t> </a:t>
            </a:r>
          </a:p>
          <a:p>
            <a:pPr lvl="0"/>
            <a:r>
              <a:rPr lang="fr-FR" sz="1200" b="1" kern="1200" noProof="0" dirty="0">
                <a:solidFill>
                  <a:schemeClr val="tx1"/>
                </a:solidFill>
                <a:effectLst/>
                <a:latin typeface="+mn-lt"/>
                <a:ea typeface="+mn-ea"/>
                <a:cs typeface="+mn-cs"/>
              </a:rPr>
              <a:t>Physique</a:t>
            </a:r>
            <a:r>
              <a:rPr lang="fr-FR" sz="1200" kern="1200" noProof="0" dirty="0">
                <a:solidFill>
                  <a:schemeClr val="tx1"/>
                </a:solidFill>
                <a:effectLst/>
                <a:latin typeface="+mn-lt"/>
                <a:ea typeface="+mn-ea"/>
                <a:cs typeface="+mn-cs"/>
              </a:rPr>
              <a:t>—c’est généralement </a:t>
            </a:r>
            <a:r>
              <a:rPr lang="fr-FR" sz="1800" dirty="0">
                <a:effectLst/>
                <a:latin typeface="Tw Cen MT" panose="020B0602020104020603" pitchFamily="34" charset="0"/>
                <a:ea typeface="Arial Unicode MS"/>
                <a:cs typeface="Times New Roman" panose="02020603050405020304" pitchFamily="18" charset="0"/>
              </a:rPr>
              <a:t>faire usage de sa taille ou de sa force physique pour forcer l’autre à obtempérer. Cela peut sembler évident : si vous êtes plus fort ou plus grand que moi, vous avez l’ascendant sur moi.</a:t>
            </a: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a:solidFill>
                  <a:schemeClr val="tx1"/>
                </a:solidFill>
                <a:effectLst/>
                <a:latin typeface="+mn-lt"/>
                <a:ea typeface="+mn-ea"/>
                <a:cs typeface="+mn-cs"/>
              </a:rPr>
              <a:t>Informationnel</a:t>
            </a:r>
            <a:r>
              <a:rPr lang="fr-FR" sz="1200" kern="1200" noProof="0" dirty="0">
                <a:solidFill>
                  <a:schemeClr val="tx1"/>
                </a:solidFill>
                <a:effectLst/>
                <a:latin typeface="+mn-lt"/>
                <a:ea typeface="+mn-ea"/>
                <a:cs typeface="+mn-cs"/>
              </a:rPr>
              <a:t>—faire </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usage d’informations dont l’autre ne dispose pas, ou dont il a besoin, donne l’ascendant à celui qui sait. C’est particulièrement vrai dans un contexte d’église ou politique. Si vous êtes en possession d’informations, vous pouvez contrôler les événements et les gens.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lvl="0"/>
            <a:r>
              <a:rPr lang="fr-FR" sz="1200" b="1" kern="1200" noProof="0" dirty="0">
                <a:solidFill>
                  <a:schemeClr val="tx1"/>
                </a:solidFill>
                <a:effectLst/>
                <a:latin typeface="+mn-lt"/>
                <a:ea typeface="+mn-ea"/>
                <a:cs typeface="+mn-cs"/>
              </a:rPr>
              <a:t>Psychologique et émotionnel</a:t>
            </a:r>
            <a:r>
              <a:rPr lang="fr-FR" sz="1200" kern="1200" noProof="0" dirty="0">
                <a:solidFill>
                  <a:schemeClr val="tx1"/>
                </a:solidFill>
                <a:effectLst/>
                <a:latin typeface="+mn-lt"/>
                <a:ea typeface="+mn-ea"/>
                <a:cs typeface="+mn-cs"/>
              </a:rPr>
              <a:t>—c’est utiliser </a:t>
            </a:r>
            <a:r>
              <a:rPr lang="fr-FR" sz="1800" dirty="0">
                <a:effectLst/>
                <a:latin typeface="Tw Cen MT" panose="020B0602020104020603" pitchFamily="34" charset="0"/>
                <a:ea typeface="Arial Unicode MS"/>
                <a:cs typeface="Times New Roman" panose="02020603050405020304" pitchFamily="18" charset="0"/>
              </a:rPr>
              <a:t>les émotions pour dominer, humilier, manipuler ou contrôler les autres. Éphésiens 6.4 dit : « N’irritez pas vos enfants. »</a:t>
            </a:r>
          </a:p>
          <a:p>
            <a:pPr lvl="0"/>
            <a:r>
              <a:rPr lang="fr-FR" sz="1200" kern="1200" noProof="0" dirty="0">
                <a:solidFill>
                  <a:schemeClr val="tx1"/>
                </a:solidFill>
                <a:effectLst/>
                <a:latin typeface="+mn-lt"/>
                <a:ea typeface="+mn-ea"/>
                <a:cs typeface="+mn-cs"/>
              </a:rPr>
              <a:t> </a:t>
            </a:r>
          </a:p>
          <a:p>
            <a:pPr lvl="0"/>
            <a:r>
              <a:rPr lang="fr-FR" sz="1200" b="1" kern="1200" noProof="0" dirty="0">
                <a:solidFill>
                  <a:schemeClr val="tx1"/>
                </a:solidFill>
                <a:effectLst/>
                <a:latin typeface="+mn-lt"/>
                <a:ea typeface="+mn-ea"/>
                <a:cs typeface="+mn-cs"/>
              </a:rPr>
              <a:t>Spirituel</a:t>
            </a:r>
            <a:r>
              <a:rPr lang="fr-FR" sz="1200" kern="1200" noProof="0" dirty="0">
                <a:solidFill>
                  <a:schemeClr val="tx1"/>
                </a:solidFill>
                <a:effectLst/>
                <a:latin typeface="+mn-lt"/>
                <a:ea typeface="+mn-ea"/>
                <a:cs typeface="+mn-cs"/>
              </a:rPr>
              <a:t>—user </a:t>
            </a:r>
            <a:r>
              <a:rPr lang="fr-FR" sz="1800" dirty="0">
                <a:effectLst/>
                <a:latin typeface="Avenir Book"/>
                <a:ea typeface="Arial Unicode MS"/>
                <a:cs typeface="Times New Roman" panose="02020603050405020304" pitchFamily="18" charset="0"/>
              </a:rPr>
              <a:t>de son influence ou de sa position spirituelle pour ordonner, exiger, dénigrer, ou forcer quelqu’un à croire quelque chose ou bien à agir d’une certaine manière.</a:t>
            </a:r>
          </a:p>
          <a:p>
            <a:pPr lvl="0"/>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a:solidFill>
                  <a:schemeClr val="tx1"/>
                </a:solidFill>
                <a:effectLst/>
                <a:latin typeface="+mn-lt"/>
                <a:ea typeface="+mn-ea"/>
                <a:cs typeface="+mn-cs"/>
              </a:rPr>
              <a:t>Sexuel</a:t>
            </a:r>
            <a:r>
              <a:rPr lang="fr-FR" sz="1200" kern="1200" noProof="0" dirty="0">
                <a:solidFill>
                  <a:schemeClr val="tx1"/>
                </a:solidFill>
                <a:effectLst/>
                <a:latin typeface="+mn-lt"/>
                <a:ea typeface="+mn-ea"/>
                <a:cs typeface="+mn-cs"/>
              </a:rPr>
              <a:t>—exploiter </a:t>
            </a:r>
            <a:r>
              <a:rPr lang="fr-FR" sz="1800" dirty="0">
                <a:ln>
                  <a:noFill/>
                </a:ln>
                <a:solidFill>
                  <a:srgbClr val="000000"/>
                </a:solidFill>
                <a:effectLst/>
                <a:uFill>
                  <a:solidFill>
                    <a:srgbClr val="000000"/>
                  </a:solidFill>
                </a:uFill>
                <a:latin typeface="Avenir Book"/>
                <a:ea typeface="Arial Unicode MS"/>
                <a:cs typeface="Arial Unicode MS"/>
              </a:rPr>
              <a:t>l’autre pour sa gratification sexuelle personnelle. L’abus de la part de ces personnes peut se manifester sous forme d’abus sexuels, d’inceste, d’agression, de harcèlement, d’abus verbaux et/ou physiques, ou bien il peut s’agir de profiter d’une personne ou d’un groupe dans son propre intérêt. Note : de nombreux pays demandent fortement de signaler ces cas, et des peines légales potentiellement lourdes pour ce genre d’abus, notamment l’abus d’enfants mineurs.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pPr lvl="0"/>
            <a:endParaRPr lang="fr-FR" sz="1200" kern="1200" noProof="0" dirty="0">
              <a:solidFill>
                <a:schemeClr val="tx1"/>
              </a:solidFill>
              <a:effectLst/>
              <a:latin typeface="+mn-lt"/>
              <a:ea typeface="+mn-ea"/>
              <a:cs typeface="+mn-cs"/>
            </a:endParaRPr>
          </a:p>
          <a:p>
            <a:r>
              <a:rPr lang="fr-FR" sz="1800" dirty="0">
                <a:ln>
                  <a:noFill/>
                </a:ln>
                <a:solidFill>
                  <a:srgbClr val="000000"/>
                </a:solidFill>
                <a:effectLst/>
                <a:uFill>
                  <a:solidFill>
                    <a:srgbClr val="000000"/>
                  </a:solidFill>
                </a:uFill>
                <a:latin typeface="Avenir Book"/>
                <a:ea typeface="Arial Unicode MS"/>
                <a:cs typeface="Arial Unicode MS"/>
              </a:rPr>
              <a:t>Vous qui êtes présent ici aujourd’hui, vous vous dites peut-être : « Je ne rentre dans aucune de ces catégories. Moi, je n’ai AUCUN pouvoir. » Pourtant, nous avons tous du pouvoir dans certains domaines, et nous devons tous respecter les limites et être tenus pour responsables de l’usage que nous faisons de ce pouvoir. Généralement, la personne qui pense qu’elle n’a aucun pouvoir devient une victime. Vous devez en être conscient et vous protéger.</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5</a:t>
            </a:fld>
            <a:endParaRPr lang="en-US"/>
          </a:p>
        </p:txBody>
      </p:sp>
    </p:spTree>
    <p:extLst>
      <p:ext uri="{BB962C8B-B14F-4D97-AF65-F5344CB8AC3E}">
        <p14:creationId xmlns:p14="http://schemas.microsoft.com/office/powerpoint/2010/main" val="409374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ABUS DE POUVOIR DANS L’</a:t>
            </a:r>
            <a:r>
              <a:rPr lang="fr-FR" sz="1200" b="1" kern="1200" noProof="0" dirty="0">
                <a:solidFill>
                  <a:schemeClr val="tx1"/>
                </a:solidFill>
                <a:effectLst/>
                <a:latin typeface="Corbel" panose="020B0503020204020204" pitchFamily="34" charset="0"/>
                <a:ea typeface="+mn-ea"/>
                <a:cs typeface="+mn-cs"/>
              </a:rPr>
              <a:t>ÉGLISE</a:t>
            </a:r>
            <a:endParaRPr lang="fr-FR" sz="1200" b="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Avenir Book"/>
                <a:ea typeface="Arial Unicode MS"/>
                <a:cs typeface="Times New Roman" panose="02020603050405020304" pitchFamily="18" charset="0"/>
              </a:rPr>
              <a:t>On entend de plus en plus de récits d’abus de pouvoir venus du monde entier, que ce soit dans la presse ou par le bouche-à-oreille.</a:t>
            </a:r>
            <a:r>
              <a:rPr lang="fr-FR" sz="1200" b="1" kern="1200" noProof="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Avenir Book"/>
                <a:ea typeface="Arial Unicode MS"/>
                <a:cs typeface="Arial Unicode MS"/>
              </a:rPr>
              <a:t>Nous avons probablement tous entendu parler d’une certaine église qui a fait les gros titres en raison des abus sexuels commis par des prêtres sur des enfants. Nous ne pensons pas que certaines régions du monde soient plus touchées que d’autres, mais certaines sont en tous cas plus transparentes. Nous sommes fiers que l’</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É</a:t>
            </a:r>
            <a:r>
              <a:rPr lang="fr-FR" sz="1800" dirty="0">
                <a:ln>
                  <a:noFill/>
                </a:ln>
                <a:solidFill>
                  <a:srgbClr val="000000"/>
                </a:solidFill>
                <a:effectLst/>
                <a:uFill>
                  <a:solidFill>
                    <a:srgbClr val="000000"/>
                  </a:solidFill>
                </a:uFill>
                <a:latin typeface="Avenir Book"/>
                <a:ea typeface="Arial Unicode MS"/>
                <a:cs typeface="Arial Unicode MS"/>
              </a:rPr>
              <a:t>glise adventiste du septième jour ait été plus ferme concernant les abus commis par ses pasteurs, ses enseignants et d’autres dirigeants. Mais nous ne pourrons jamais résoudre le problème en faisant comme si les abus n’existaient pas. Parce qu’ils existent bel et bien.</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venir Book"/>
                <a:ea typeface="Arial Unicode MS"/>
                <a:cs typeface="Times New Roman" panose="02020603050405020304" pitchFamily="18" charset="0"/>
              </a:rPr>
              <a:t>En février 2008, la revue </a:t>
            </a:r>
            <a:r>
              <a:rPr lang="fr-FR" sz="1800" i="1" dirty="0">
                <a:effectLst/>
                <a:latin typeface="Avenir Book"/>
                <a:ea typeface="Arial Unicode MS"/>
                <a:cs typeface="Times New Roman" panose="02020603050405020304" pitchFamily="18" charset="0"/>
              </a:rPr>
              <a:t>Ministry, </a:t>
            </a:r>
            <a:r>
              <a:rPr lang="fr-FR" sz="1800" dirty="0">
                <a:effectLst/>
                <a:latin typeface="Avenir Book"/>
                <a:ea typeface="Arial Unicode MS"/>
                <a:cs typeface="Times New Roman" panose="02020603050405020304" pitchFamily="18" charset="0"/>
              </a:rPr>
              <a:t>revue internationale pour les pasteurs</a:t>
            </a:r>
            <a:r>
              <a:rPr lang="fr-FR" sz="1200" i="1" kern="1200" noProof="0" dirty="0">
                <a:solidFill>
                  <a:schemeClr val="tx1"/>
                </a:solidFill>
                <a:effectLst/>
                <a:latin typeface="+mn-lt"/>
                <a:ea typeface="+mn-ea"/>
                <a:cs typeface="+mn-cs"/>
              </a:rPr>
              <a:t> </a:t>
            </a:r>
            <a:r>
              <a:rPr lang="fr-FR" sz="1200" i="0" kern="1200" noProof="0" dirty="0">
                <a:solidFill>
                  <a:schemeClr val="tx1"/>
                </a:solidFill>
                <a:effectLst/>
                <a:latin typeface="+mn-lt"/>
                <a:ea typeface="+mn-ea"/>
                <a:cs typeface="+mn-cs"/>
              </a:rPr>
              <a:t>[1] </a:t>
            </a:r>
            <a:r>
              <a:rPr lang="fr-FR" sz="1800" dirty="0">
                <a:effectLst/>
                <a:latin typeface="Avenir Book"/>
                <a:ea typeface="Arial Unicode MS"/>
                <a:cs typeface="Times New Roman" panose="02020603050405020304" pitchFamily="18" charset="0"/>
              </a:rPr>
              <a:t>a publié un article sur </a:t>
            </a:r>
            <a:r>
              <a:rPr lang="fr-FR" sz="1800" dirty="0" err="1">
                <a:effectLst/>
                <a:latin typeface="Avenir Book"/>
                <a:ea typeface="Arial Unicode MS"/>
                <a:cs typeface="Times New Roman" panose="02020603050405020304" pitchFamily="18" charset="0"/>
              </a:rPr>
              <a:t>Adventist</a:t>
            </a:r>
            <a:r>
              <a:rPr lang="fr-FR" sz="1800" dirty="0">
                <a:effectLst/>
                <a:latin typeface="Avenir Book"/>
                <a:ea typeface="Arial Unicode MS"/>
                <a:cs typeface="Times New Roman" panose="02020603050405020304" pitchFamily="18" charset="0"/>
              </a:rPr>
              <a:t> Risk Management, la compagnie d’assurance de l’</a:t>
            </a:r>
            <a:r>
              <a:rPr lang="fr-FR" sz="1800" dirty="0">
                <a:effectLst/>
                <a:latin typeface="Tw Cen MT" panose="020B0602020104020603" pitchFamily="34" charset="0"/>
                <a:ea typeface="Arial Unicode MS"/>
                <a:cs typeface="Times New Roman" panose="02020603050405020304" pitchFamily="18" charset="0"/>
              </a:rPr>
              <a:t>É</a:t>
            </a:r>
            <a:r>
              <a:rPr lang="fr-FR" sz="1800" dirty="0">
                <a:effectLst/>
                <a:latin typeface="Avenir Book"/>
                <a:ea typeface="Arial Unicode MS"/>
                <a:cs typeface="Times New Roman" panose="02020603050405020304" pitchFamily="18" charset="0"/>
              </a:rPr>
              <a:t>glise adventiste du septième jour. </a:t>
            </a:r>
            <a:r>
              <a:rPr lang="fr-FR" sz="1800" dirty="0">
                <a:ln>
                  <a:noFill/>
                </a:ln>
                <a:solidFill>
                  <a:srgbClr val="000000"/>
                </a:solidFill>
                <a:effectLst/>
                <a:uFill>
                  <a:solidFill>
                    <a:srgbClr val="000000"/>
                  </a:solidFill>
                </a:uFill>
                <a:latin typeface="Avenir Book"/>
                <a:ea typeface="Arial Unicode MS"/>
                <a:cs typeface="Arial Unicode MS"/>
              </a:rPr>
              <a:t>L’un des directeurs, en réponse à des questions sur les abus commis par des dirigeants d’église, y déclarait : « Les abus existent. Certaines dénominations ont pris le parti de refuser de l’admettre, encore et encore, jusqu’à ce que la justice intervienne. […] L’expertise que le groupe (</a:t>
            </a:r>
            <a:r>
              <a:rPr lang="fr-FR" sz="1800" dirty="0" err="1">
                <a:ln>
                  <a:noFill/>
                </a:ln>
                <a:solidFill>
                  <a:srgbClr val="000000"/>
                </a:solidFill>
                <a:effectLst/>
                <a:uFill>
                  <a:solidFill>
                    <a:srgbClr val="000000"/>
                  </a:solidFill>
                </a:uFill>
                <a:latin typeface="Avenir Book"/>
                <a:ea typeface="Arial Unicode MS"/>
                <a:cs typeface="Arial Unicode MS"/>
              </a:rPr>
              <a:t>Adventist</a:t>
            </a:r>
            <a:r>
              <a:rPr lang="fr-FR" sz="1800" dirty="0">
                <a:ln>
                  <a:noFill/>
                </a:ln>
                <a:solidFill>
                  <a:srgbClr val="000000"/>
                </a:solidFill>
                <a:effectLst/>
                <a:uFill>
                  <a:solidFill>
                    <a:srgbClr val="000000"/>
                  </a:solidFill>
                </a:uFill>
                <a:latin typeface="Avenir Book"/>
                <a:ea typeface="Arial Unicode MS"/>
                <a:cs typeface="Arial Unicode MS"/>
              </a:rPr>
              <a:t> Risk Management) a développée intervient pour tenter de minimiser la douleur et la souffrance causées par les abus. […] Dès que les plaignants cèdent à la colère, ils s’en prennent à l’église, ils s’en prennent aux personnes qui tentent pourtant de les aider. Et la guérison devient pour eux quasiment impossible. » Vous voyez, quand il y a abus de pouvoir, les gens souffrent. Et souvent, ils perdent également toute confiance en Dieu.</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ln>
                  <a:noFill/>
                </a:ln>
                <a:solidFill>
                  <a:srgbClr val="000000"/>
                </a:solidFill>
                <a:effectLst/>
                <a:uFill>
                  <a:solidFill>
                    <a:srgbClr val="000000"/>
                  </a:solidFill>
                </a:uFill>
                <a:latin typeface="Avenir Book"/>
                <a:ea typeface="Arial Unicode MS"/>
                <a:cs typeface="Arial Unicode MS"/>
              </a:rPr>
              <a:t>Quand les limites sont dépassées, il y a toujours quelqu’un qui souffre. C’est souvent la personne qui détient le pouvoir ainsi que la « victime. » Et quand il s’agit d’un dirigeant d’église, il n’y a pas que les personnes qui sont touchées, mais l’église aussi, ainsi que sa mission. </a:t>
            </a:r>
            <a:r>
              <a:rPr lang="fr-FR" sz="1800" b="0" dirty="0">
                <a:ln>
                  <a:noFill/>
                </a:ln>
                <a:solidFill>
                  <a:srgbClr val="000000"/>
                </a:solidFill>
                <a:effectLst/>
                <a:uFill>
                  <a:solidFill>
                    <a:srgbClr val="000000"/>
                  </a:solidFill>
                </a:uFill>
                <a:latin typeface="Avenir Book"/>
                <a:ea typeface="Arial Unicode MS"/>
                <a:cs typeface="Arial Unicode MS"/>
              </a:rPr>
              <a:t>Nous en parlerons davantage dans le séminaire sur les abus de pouvoir.</a:t>
            </a:r>
            <a:r>
              <a:rPr lang="fr-FR" sz="1200" kern="1200" noProof="0" dirty="0">
                <a:solidFill>
                  <a:schemeClr val="tx1"/>
                </a:solidFill>
                <a:effectLst/>
                <a:latin typeface="+mn-lt"/>
                <a:ea typeface="+mn-ea"/>
                <a:cs typeface="+mn-cs"/>
              </a:rPr>
              <a:t> </a:t>
            </a:r>
          </a:p>
          <a:p>
            <a:r>
              <a:rPr lang="fr-FR" sz="1200" b="1" i="1" kern="1200" noProof="0" dirty="0">
                <a:solidFill>
                  <a:schemeClr val="tx1"/>
                </a:solidFill>
                <a:effectLst/>
                <a:latin typeface="+mn-lt"/>
                <a:ea typeface="+mn-ea"/>
                <a:cs typeface="+mn-cs"/>
              </a:rPr>
              <a:t>[Note au présentateur: </a:t>
            </a:r>
            <a:r>
              <a:rPr lang="fr-FR" sz="1200" i="1" kern="1200" noProof="0" dirty="0">
                <a:solidFill>
                  <a:schemeClr val="tx1"/>
                </a:solidFill>
                <a:effectLst/>
                <a:latin typeface="+mn-lt"/>
                <a:ea typeface="+mn-ea"/>
                <a:cs typeface="+mn-cs"/>
              </a:rPr>
              <a:t>C’est le bon moment pour évoquer l’heure et le lieu du séminaire.]</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b="1" kern="1200" noProof="0" dirty="0">
                <a:solidFill>
                  <a:schemeClr val="tx1"/>
                </a:solidFill>
                <a:effectLst/>
                <a:latin typeface="+mn-lt"/>
                <a:ea typeface="+mn-ea"/>
                <a:cs typeface="+mn-cs"/>
              </a:rPr>
              <a:t>ABUS DE POUVOIR EN-DEHORS DE L’</a:t>
            </a:r>
            <a:r>
              <a:rPr lang="fr-FR" sz="1200" b="1" kern="1200" noProof="0" dirty="0">
                <a:solidFill>
                  <a:schemeClr val="tx1"/>
                </a:solidFill>
                <a:effectLst/>
                <a:latin typeface="Corbel" panose="020B0503020204020204" pitchFamily="34" charset="0"/>
                <a:ea typeface="+mn-ea"/>
                <a:cs typeface="+mn-cs"/>
              </a:rPr>
              <a:t>ÉGLISE</a:t>
            </a:r>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venir Book"/>
                <a:ea typeface="Arial Unicode MS"/>
                <a:cs typeface="Times New Roman" panose="02020603050405020304" pitchFamily="18" charset="0"/>
              </a:rPr>
              <a:t>D’après les statistiques</a:t>
            </a:r>
            <a:r>
              <a:rPr lang="fr-FR" sz="1200" kern="1200" noProof="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Avenir Book"/>
                <a:ea typeface="Arial Unicode MS"/>
                <a:cs typeface="Arial Unicode MS"/>
              </a:rPr>
              <a:t>aux </a:t>
            </a:r>
            <a:r>
              <a:rPr lang="fr-FR" sz="1800" dirty="0">
                <a:ln>
                  <a:noFill/>
                </a:ln>
                <a:solidFill>
                  <a:srgbClr val="000000"/>
                </a:solidFill>
                <a:effectLst/>
                <a:uFill>
                  <a:solidFill>
                    <a:srgbClr val="000000"/>
                  </a:solidFill>
                </a:uFill>
                <a:latin typeface="Tw Cen MT" panose="020B0602020104020603" pitchFamily="34" charset="0"/>
                <a:ea typeface="Arial Unicode MS"/>
                <a:cs typeface="Arial Unicode MS"/>
              </a:rPr>
              <a:t>É</a:t>
            </a:r>
            <a:r>
              <a:rPr lang="fr-FR" sz="1800" dirty="0">
                <a:ln>
                  <a:noFill/>
                </a:ln>
                <a:solidFill>
                  <a:srgbClr val="000000"/>
                </a:solidFill>
                <a:effectLst/>
                <a:uFill>
                  <a:solidFill>
                    <a:srgbClr val="000000"/>
                  </a:solidFill>
                </a:uFill>
                <a:latin typeface="Avenir Book"/>
                <a:ea typeface="Arial Unicode MS"/>
                <a:cs typeface="Arial Unicode MS"/>
              </a:rPr>
              <a:t>tats-Unis, à peu près 500 éducateurs ont été arrêtés pour des abus sexuels commis dans des écoles en 2015 </a:t>
            </a:r>
            <a:r>
              <a:rPr lang="fr-FR" sz="1800" kern="1200" noProof="0" dirty="0">
                <a:solidFill>
                  <a:schemeClr val="tx1"/>
                </a:solidFill>
                <a:effectLst/>
                <a:latin typeface="+mn-lt"/>
                <a:ea typeface="+mn-ea"/>
                <a:cs typeface="+mn-cs"/>
              </a:rPr>
              <a:t>[2] </a:t>
            </a:r>
            <a:r>
              <a:rPr lang="fr-FR" sz="1800" dirty="0">
                <a:ln>
                  <a:noFill/>
                </a:ln>
                <a:solidFill>
                  <a:srgbClr val="000000"/>
                </a:solidFill>
                <a:effectLst/>
                <a:uFill>
                  <a:solidFill>
                    <a:srgbClr val="000000"/>
                  </a:solidFill>
                </a:uFill>
                <a:latin typeface="Avenir Book"/>
                <a:ea typeface="Arial Unicode MS"/>
                <a:cs typeface="Arial Unicode MS"/>
              </a:rPr>
              <a:t> – cas indiscutables d’abus de pouvoir. Les agresseurs ont souffert. Les victimes souffrent, et ce, parfois pour le reste de leur vie. Nous avons voulu taper l’expression « Abus de pouvoir » dans la barre de recherche de Google, en y ajoutant un pays à chaque fois : le</a:t>
            </a:r>
            <a:r>
              <a:rPr lang="fr-FR" sz="1800" dirty="0">
                <a:ln>
                  <a:noFill/>
                </a:ln>
                <a:solidFill>
                  <a:srgbClr val="000000"/>
                </a:solidFill>
                <a:effectLst/>
                <a:uFill>
                  <a:solidFill>
                    <a:srgbClr val="000000"/>
                  </a:solidFill>
                </a:uFill>
                <a:latin typeface="Avenir Book"/>
                <a:ea typeface="Arial Unicode MS"/>
                <a:cs typeface="Arial" panose="020B0604020202020204" pitchFamily="34" charset="0"/>
              </a:rPr>
              <a:t> Ghana, les Philippines, la Suède, le Canada, Singapour, la Nouvelle Zélande, la Jamaïque, la Syrie, et l’Autriche — toutes les régions du monde sont concernées.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 </a:t>
            </a:r>
          </a:p>
          <a:p>
            <a:r>
              <a:rPr lang="fr-FR" sz="1800" dirty="0">
                <a:ln>
                  <a:noFill/>
                </a:ln>
                <a:solidFill>
                  <a:srgbClr val="000000"/>
                </a:solidFill>
                <a:effectLst/>
                <a:uFill>
                  <a:solidFill>
                    <a:srgbClr val="000000"/>
                  </a:solidFill>
                </a:uFill>
                <a:latin typeface="Avenir Book"/>
                <a:ea typeface="Arial Unicode MS"/>
                <a:cs typeface="Arial" panose="020B0604020202020204" pitchFamily="34" charset="0"/>
              </a:rPr>
              <a:t>Dans une étude de 2019, 28 pourcents des Américains déclaraient qu’ils pensaient qu’une « minorité assez importante d’élus » violaient la loi ou abusaient du pouvoir de leur fonction. Par ailleurs,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fr-FR" sz="1800" dirty="0">
                <a:effectLst/>
                <a:latin typeface="Avenir Book"/>
                <a:ea typeface="Arial Unicode MS"/>
                <a:cs typeface="Times New Roman" panose="02020603050405020304" pitchFamily="18" charset="0"/>
              </a:rPr>
              <a:t>12 pourcents des Américains pensaient que « presque tous les élus » abusaient du pouvoir de leur fonction</a:t>
            </a:r>
            <a:r>
              <a:rPr lang="fr-FR" sz="1200" kern="1200" noProof="0" dirty="0">
                <a:solidFill>
                  <a:schemeClr val="tx1"/>
                </a:solidFill>
                <a:effectLst/>
                <a:latin typeface="+mn-lt"/>
                <a:ea typeface="+mn-ea"/>
                <a:cs typeface="+mn-cs"/>
              </a:rPr>
              <a:t>.[3]</a:t>
            </a:r>
          </a:p>
          <a:p>
            <a:r>
              <a:rPr lang="fr-FR" sz="1200" kern="1200" noProof="0" dirty="0">
                <a:solidFill>
                  <a:schemeClr val="tx1"/>
                </a:solidFill>
                <a:effectLst/>
                <a:latin typeface="+mn-lt"/>
                <a:ea typeface="+mn-ea"/>
                <a:cs typeface="+mn-cs"/>
              </a:rPr>
              <a:t> </a:t>
            </a:r>
          </a:p>
          <a:p>
            <a:r>
              <a:rPr lang="fr-FR" sz="1800" dirty="0">
                <a:effectLst/>
                <a:latin typeface="Avenir Book"/>
                <a:ea typeface="Avenir Book"/>
                <a:cs typeface="Avenir Book"/>
              </a:rPr>
              <a:t>D’après le National </a:t>
            </a:r>
            <a:r>
              <a:rPr lang="fr-FR" sz="1800" dirty="0" err="1">
                <a:effectLst/>
                <a:latin typeface="Avenir Book"/>
                <a:ea typeface="Avenir Book"/>
                <a:cs typeface="Avenir Book"/>
              </a:rPr>
              <a:t>Intimate</a:t>
            </a:r>
            <a:r>
              <a:rPr lang="fr-FR" sz="1800" dirty="0">
                <a:effectLst/>
                <a:latin typeface="Avenir Book"/>
                <a:ea typeface="Avenir Book"/>
                <a:cs typeface="Avenir Book"/>
              </a:rPr>
              <a:t> Partner and </a:t>
            </a:r>
            <a:r>
              <a:rPr lang="fr-FR" sz="1800" dirty="0" err="1">
                <a:effectLst/>
                <a:latin typeface="Avenir Book"/>
                <a:ea typeface="Avenir Book"/>
                <a:cs typeface="Avenir Book"/>
              </a:rPr>
              <a:t>Sexual</a:t>
            </a:r>
            <a:r>
              <a:rPr lang="fr-FR" sz="1800" dirty="0">
                <a:effectLst/>
                <a:latin typeface="Avenir Book"/>
                <a:ea typeface="Avenir Book"/>
                <a:cs typeface="Avenir Book"/>
              </a:rPr>
              <a:t> Violence Survey [Enquête sur les violences sexuelles] aux </a:t>
            </a:r>
            <a:r>
              <a:rPr lang="fr-FR" sz="1800" dirty="0">
                <a:effectLst/>
                <a:latin typeface="Tw Cen MT" panose="020B0602020104020603" pitchFamily="34" charset="0"/>
                <a:ea typeface="Avenir Book"/>
                <a:cs typeface="Avenir Book"/>
              </a:rPr>
              <a:t>É</a:t>
            </a:r>
            <a:r>
              <a:rPr lang="fr-FR" sz="1800" dirty="0">
                <a:effectLst/>
                <a:latin typeface="Avenir Book"/>
                <a:ea typeface="Avenir Book"/>
                <a:cs typeface="Avenir Book"/>
              </a:rPr>
              <a:t>tats-Unis, en moyenne cinq millions de femmes auraient subi des violences sexuelles, et près d’un million et demi ont subi des viols chaque année, entre 2010 et 2012. Aucun de ces faits ne concerne la sexualité, car il s’agit uniquement d’abus de pouvoir</a:t>
            </a:r>
            <a:r>
              <a:rPr lang="fr-FR" sz="1200" kern="1200" noProof="0" dirty="0">
                <a:solidFill>
                  <a:schemeClr val="tx1"/>
                </a:solidFill>
                <a:effectLst/>
                <a:latin typeface="+mn-lt"/>
                <a:ea typeface="+mn-ea"/>
                <a:cs typeface="+mn-cs"/>
              </a:rPr>
              <a:t>.[4]</a:t>
            </a:r>
          </a:p>
          <a:p>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[1] Revue mensuelle pour les pasteurs et les employés de l’église, publiée depuis 1928 par l’</a:t>
            </a:r>
            <a:r>
              <a:rPr lang="fr-FR" sz="1200" kern="1200" noProof="0" dirty="0">
                <a:solidFill>
                  <a:schemeClr val="tx1"/>
                </a:solidFill>
                <a:effectLst/>
                <a:latin typeface="Corbel" panose="020B0503020204020204" pitchFamily="34" charset="0"/>
                <a:ea typeface="+mn-ea"/>
                <a:cs typeface="+mn-cs"/>
              </a:rPr>
              <a:t>Église Adventiste du Septième Jour</a:t>
            </a:r>
            <a:r>
              <a:rPr lang="fr-FR" sz="1200" kern="1200" noProof="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[2] </a:t>
            </a:r>
            <a:r>
              <a:rPr lang="fr-FR" sz="1200" u="sng" kern="1200" noProof="0" dirty="0">
                <a:solidFill>
                  <a:schemeClr val="tx1"/>
                </a:solidFill>
                <a:effectLst/>
                <a:latin typeface="+mn-lt"/>
                <a:ea typeface="+mn-ea"/>
                <a:cs typeface="+mn-cs"/>
                <a:hlinkClick r:id="rId3"/>
              </a:rPr>
              <a:t>https://theaquilareport.com/sexual-abuse-by-teachers-is-on-the-rise/</a:t>
            </a:r>
            <a:r>
              <a:rPr lang="fr-FR" sz="1200" kern="1200" noProof="0" dirty="0">
                <a:solidFill>
                  <a:schemeClr val="tx1"/>
                </a:solidFill>
                <a:effectLst/>
                <a:latin typeface="+mn-lt"/>
                <a:ea typeface="+mn-ea"/>
                <a:cs typeface="+mn-cs"/>
              </a:rPr>
              <a:t>. Lu le 7/2/2022.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[3] </a:t>
            </a:r>
            <a:r>
              <a:rPr lang="fr-FR" sz="1200" u="sng" kern="1200" noProof="0" dirty="0">
                <a:solidFill>
                  <a:schemeClr val="tx1"/>
                </a:solidFill>
                <a:effectLst/>
                <a:latin typeface="+mn-lt"/>
                <a:ea typeface="+mn-ea"/>
                <a:cs typeface="+mn-cs"/>
                <a:hlinkClick r:id="rId4"/>
              </a:rPr>
              <a:t>https://www.statista.com/statistics/1079418/number-elected-officials-americans-think-break-law-abuse-powers/</a:t>
            </a:r>
            <a:r>
              <a:rPr lang="fr-FR" sz="1200" kern="1200" noProof="0" dirty="0">
                <a:solidFill>
                  <a:schemeClr val="tx1"/>
                </a:solidFill>
                <a:effectLst/>
                <a:latin typeface="+mn-lt"/>
                <a:ea typeface="+mn-ea"/>
                <a:cs typeface="+mn-cs"/>
              </a:rPr>
              <a:t> Lu le 24/2/2022.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[4] </a:t>
            </a:r>
            <a:r>
              <a:rPr lang="fr-FR" sz="1200" u="sng" kern="1200" noProof="0" dirty="0">
                <a:solidFill>
                  <a:schemeClr val="tx1"/>
                </a:solidFill>
                <a:effectLst/>
                <a:latin typeface="+mn-lt"/>
                <a:ea typeface="+mn-ea"/>
                <a:cs typeface="+mn-cs"/>
                <a:hlinkClick r:id="rId5"/>
              </a:rPr>
              <a:t>https://www.cdc.gov/violenceprevention/pdf/NISVS-StateReportBook.pdf/</a:t>
            </a:r>
            <a:r>
              <a:rPr lang="fr-FR" sz="1200" kern="1200" noProof="0" dirty="0">
                <a:solidFill>
                  <a:schemeClr val="tx1"/>
                </a:solidFill>
                <a:effectLst/>
                <a:latin typeface="+mn-lt"/>
                <a:ea typeface="+mn-ea"/>
                <a:cs typeface="+mn-cs"/>
              </a:rPr>
              <a:t> Lu le 24/2/2022.</a:t>
            </a:r>
          </a:p>
          <a:p>
            <a:endParaRPr lang="fr-FR" noProof="0" dirty="0"/>
          </a:p>
        </p:txBody>
      </p:sp>
      <p:sp>
        <p:nvSpPr>
          <p:cNvPr id="4" name="Slide Number Placeholder 3"/>
          <p:cNvSpPr>
            <a:spLocks noGrp="1"/>
          </p:cNvSpPr>
          <p:nvPr>
            <p:ph type="sldNum" sz="quarter" idx="5"/>
          </p:nvPr>
        </p:nvSpPr>
        <p:spPr/>
        <p:txBody>
          <a:bodyPr/>
          <a:lstStyle/>
          <a:p>
            <a:fld id="{5990D79B-D250-F942-A3D6-F0E999E3AE2B}" type="slidenum">
              <a:rPr lang="en-US" smtClean="0"/>
              <a:t>6</a:t>
            </a:fld>
            <a:endParaRPr lang="en-US"/>
          </a:p>
        </p:txBody>
      </p:sp>
    </p:spTree>
    <p:extLst>
      <p:ext uri="{BB962C8B-B14F-4D97-AF65-F5344CB8AC3E}">
        <p14:creationId xmlns:p14="http://schemas.microsoft.com/office/powerpoint/2010/main" val="344961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CE QU’ON PEUT FAIRE</a:t>
            </a:r>
            <a:endParaRPr lang="en-US" sz="1200" kern="1200" dirty="0">
              <a:solidFill>
                <a:schemeClr val="tx1"/>
              </a:solidFill>
              <a:effectLst/>
              <a:latin typeface="+mn-lt"/>
              <a:ea typeface="+mn-ea"/>
              <a:cs typeface="+mn-cs"/>
            </a:endParaRPr>
          </a:p>
          <a:p>
            <a:r>
              <a:rPr lang="fr-FR" sz="1800" dirty="0">
                <a:ln>
                  <a:noFill/>
                </a:ln>
                <a:solidFill>
                  <a:srgbClr val="000000"/>
                </a:solidFill>
                <a:effectLst/>
                <a:uFill>
                  <a:solidFill>
                    <a:srgbClr val="000000"/>
                  </a:solidFill>
                </a:uFill>
                <a:latin typeface="Avenir Book"/>
                <a:ea typeface="Avenir Book"/>
                <a:cs typeface="Avenir Book"/>
              </a:rPr>
              <a:t>Que peut-on faire ? Y a-t-il une solution à ce problème ? Des bonnes nouvelles, peut-être ? Oh que oui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ln>
                  <a:noFill/>
                </a:ln>
                <a:solidFill>
                  <a:srgbClr val="000000"/>
                </a:solidFill>
                <a:effectLst/>
                <a:uFill>
                  <a:solidFill>
                    <a:srgbClr val="000000"/>
                  </a:solidFill>
                </a:uFill>
                <a:latin typeface="Avenir Book"/>
                <a:ea typeface="Avenir Book"/>
                <a:cs typeface="Avenir Book"/>
              </a:rPr>
              <a:t>D’abord, nous devons admettre qu’il peut nous arriver à tous d’abuser de notre pouvoir </a:t>
            </a:r>
            <a:r>
              <a:rPr lang="fr-FR" sz="1800" dirty="0">
                <a:ln>
                  <a:noFill/>
                </a:ln>
                <a:solidFill>
                  <a:srgbClr val="000000"/>
                </a:solidFill>
                <a:effectLst/>
                <a:uFill>
                  <a:solidFill>
                    <a:srgbClr val="000000"/>
                  </a:solidFill>
                </a:uFill>
                <a:latin typeface="Avenir Book"/>
                <a:ea typeface="Avenir Book"/>
                <a:cs typeface="Avenir Book"/>
              </a:rPr>
              <a:t>dans certains domaines si nous ne laissons pas le Saint-Esprit nous guider en toutes choses. Nous devons faire attention à ne pas devenir victime ou agresseur. En tant que membres d’une assemblée, membres d’une communauté, membres d’une famille, nous devons tous rendre des comptes les uns aux autres – et rendre des comptes à Dieu.</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dirty="0"/>
          </a:p>
          <a:p>
            <a:r>
              <a:rPr lang="fr-FR" sz="1800" dirty="0">
                <a:ln>
                  <a:noFill/>
                </a:ln>
                <a:solidFill>
                  <a:srgbClr val="000000"/>
                </a:solidFill>
                <a:effectLst/>
                <a:uFill>
                  <a:solidFill>
                    <a:srgbClr val="000000"/>
                  </a:solidFill>
                </a:uFill>
                <a:latin typeface="Avenir Book"/>
                <a:ea typeface="Avenir Book"/>
                <a:cs typeface="Avenir Book"/>
              </a:rPr>
              <a:t>Alors, voici quelques éléments auxquels nous pouvons, et devons, faire attention :</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Transparence.</a:t>
            </a:r>
            <a:r>
              <a:rPr lang="en-US" sz="1200" kern="120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Avenir Book"/>
                <a:ea typeface="Avenir Book"/>
                <a:cs typeface="Avenir Book"/>
              </a:rPr>
              <a:t>En tant que </a:t>
            </a:r>
            <a:r>
              <a:rPr lang="fr-FR" sz="1800" dirty="0">
                <a:effectLst/>
                <a:latin typeface="Avenir Book"/>
                <a:ea typeface="Avenir Book"/>
                <a:cs typeface="Avenir Book"/>
              </a:rPr>
              <a:t>pasteur, leader spirituel ou enseignant, quel que soit votre pouvoir, </a:t>
            </a:r>
            <a:r>
              <a:rPr lang="fr-FR" sz="1800" b="1" dirty="0">
                <a:effectLst/>
                <a:latin typeface="Avenir Book"/>
                <a:ea typeface="Avenir Book"/>
                <a:cs typeface="Avenir Book"/>
              </a:rPr>
              <a:t>vous devez comprendre que Dieu vous tient davantage pour responsables du maintien de ses standards</a:t>
            </a:r>
            <a:r>
              <a:rPr lang="fr-FR" sz="1800" dirty="0">
                <a:effectLst/>
                <a:latin typeface="Avenir Book"/>
                <a:ea typeface="Avenir Book"/>
                <a:cs typeface="Avenir Book"/>
              </a:rPr>
              <a:t>, non seulement dans vos paroles, mais aussi dans votre manière de vivre</a:t>
            </a:r>
            <a:r>
              <a:rPr lang="fr-FR" sz="1800" dirty="0">
                <a:ln>
                  <a:noFill/>
                </a:ln>
                <a:solidFill>
                  <a:srgbClr val="000000"/>
                </a:solidFill>
                <a:effectLst/>
                <a:uFill>
                  <a:solidFill>
                    <a:srgbClr val="000000"/>
                  </a:solidFill>
                </a:uFill>
                <a:latin typeface="Avenir Book"/>
                <a:ea typeface="Avenir Book"/>
                <a:cs typeface="Avenir Book"/>
              </a:rPr>
              <a:t>. « Ne soyez pas nombreux à vouloir être enseignants, mes frères, car vous savez que nous subirons un jugement plus sévère » (Jacques 3.1).</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7</a:t>
            </a:fld>
            <a:endParaRPr lang="en-US"/>
          </a:p>
        </p:txBody>
      </p:sp>
    </p:spTree>
    <p:extLst>
      <p:ext uri="{BB962C8B-B14F-4D97-AF65-F5344CB8AC3E}">
        <p14:creationId xmlns:p14="http://schemas.microsoft.com/office/powerpoint/2010/main" val="3781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Réciprocité</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Avenir Book"/>
                <a:ea typeface="Avenir Book"/>
                <a:cs typeface="Avenir Book"/>
              </a:rPr>
              <a:t>Quand nous trouvons un terrain d’entente, sans qu’aucun n’ait l’ascendant sur l’autre, </a:t>
            </a:r>
            <a:r>
              <a:rPr lang="fr-FR" sz="1800" b="1" dirty="0">
                <a:ln>
                  <a:noFill/>
                </a:ln>
                <a:solidFill>
                  <a:srgbClr val="000000"/>
                </a:solidFill>
                <a:effectLst/>
                <a:uFill>
                  <a:solidFill>
                    <a:srgbClr val="000000"/>
                  </a:solidFill>
                </a:uFill>
                <a:latin typeface="Avenir Book"/>
                <a:ea typeface="Avenir Book"/>
                <a:cs typeface="Avenir Book"/>
              </a:rPr>
              <a:t>c’est là que nous pouvons collaborer de la meilleure façon possible</a:t>
            </a:r>
            <a:r>
              <a:rPr lang="fr-FR" sz="1800" dirty="0">
                <a:ln>
                  <a:noFill/>
                </a:ln>
                <a:solidFill>
                  <a:srgbClr val="000000"/>
                </a:solidFill>
                <a:effectLst/>
                <a:uFill>
                  <a:solidFill>
                    <a:srgbClr val="000000"/>
                  </a:solidFill>
                </a:uFill>
                <a:latin typeface="Avenir Book"/>
                <a:ea typeface="Avenir Book"/>
                <a:cs typeface="Avenir Book"/>
              </a:rPr>
              <a:t>. S’il y a une inégalité sur quelque plan que ce soit, l’un des deux est désavantagé, et les risques d’abus de pouvoir et d’abus en général sont plus grands.</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8</a:t>
            </a:fld>
            <a:endParaRPr lang="en-US"/>
          </a:p>
        </p:txBody>
      </p:sp>
    </p:spTree>
    <p:extLst>
      <p:ext uri="{BB962C8B-B14F-4D97-AF65-F5344CB8AC3E}">
        <p14:creationId xmlns:p14="http://schemas.microsoft.com/office/powerpoint/2010/main" val="246780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Respect.</a:t>
            </a:r>
            <a:r>
              <a:rPr lang="en-US" sz="1200" kern="120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Avenir Book"/>
                <a:ea typeface="Avenir Book"/>
                <a:cs typeface="Avenir Book"/>
              </a:rPr>
              <a:t>Nous devons respecter nos propres limites, nos propres corps, et notre propre pouvoir. </a:t>
            </a:r>
            <a:r>
              <a:rPr lang="fr-FR" sz="1800" b="1" dirty="0">
                <a:ln>
                  <a:noFill/>
                </a:ln>
                <a:solidFill>
                  <a:srgbClr val="000000"/>
                </a:solidFill>
                <a:effectLst/>
                <a:uFill>
                  <a:solidFill>
                    <a:srgbClr val="000000"/>
                  </a:solidFill>
                </a:uFill>
                <a:latin typeface="Avenir Book"/>
                <a:ea typeface="Avenir Book"/>
                <a:cs typeface="Avenir Book"/>
              </a:rPr>
              <a:t>Cela veut dire ne pas s’en servir pour abuser, ni se laisser abuser</a:t>
            </a:r>
            <a:r>
              <a:rPr lang="fr-FR" sz="1800" dirty="0">
                <a:ln>
                  <a:noFill/>
                </a:ln>
                <a:solidFill>
                  <a:srgbClr val="000000"/>
                </a:solidFill>
                <a:effectLst/>
                <a:uFill>
                  <a:solidFill>
                    <a:srgbClr val="000000"/>
                  </a:solidFill>
                </a:uFill>
                <a:latin typeface="Avenir Book"/>
                <a:ea typeface="Avenir Book"/>
                <a:cs typeface="Avenir Book"/>
              </a:rPr>
              <a:t>. Paul le dit très clairement quand il affirme : « Je vous exhorte donc, frères, par les compassions de Dieu, à offrir vos corps comme un sacrifice vivant, saint et agréable à Dieu, ce qui sera de votre part un culte raisonnable » (Romains 12.1) et « Ne savez-vous pas ceci : votre corps est le temple du Saint-Esprit qui est en vous et que vous avez reçu de Dieu, et vous n’êtes pas à vous-mêmes ? » (1 Corinthiens 6.19).</a:t>
            </a:r>
            <a:endParaRPr lang="fr-FR" sz="1800" dirty="0">
              <a:ln>
                <a:noFill/>
              </a:ln>
              <a:solidFill>
                <a:srgbClr val="000000"/>
              </a:solidFill>
              <a:effectLst/>
              <a:uFill>
                <a:solidFill>
                  <a:srgbClr val="000000"/>
                </a:solidFill>
              </a:uFill>
              <a:latin typeface="Times New Roman" panose="02020603050405020304" pitchFamily="18" charset="0"/>
              <a:ea typeface="Arial Unicode MS"/>
              <a:cs typeface="Arial Unicode M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Collaboration.</a:t>
            </a:r>
            <a:r>
              <a:rPr lang="en-US" sz="1200" kern="1200" dirty="0">
                <a:solidFill>
                  <a:schemeClr val="tx1"/>
                </a:solidFill>
                <a:effectLst/>
                <a:latin typeface="+mn-lt"/>
                <a:ea typeface="+mn-ea"/>
                <a:cs typeface="+mn-cs"/>
              </a:rPr>
              <a:t> </a:t>
            </a:r>
            <a:r>
              <a:rPr lang="fr-FR" sz="1800" dirty="0">
                <a:ln>
                  <a:noFill/>
                </a:ln>
                <a:solidFill>
                  <a:srgbClr val="000000"/>
                </a:solidFill>
                <a:effectLst/>
                <a:uFill>
                  <a:solidFill>
                    <a:srgbClr val="000000"/>
                  </a:solidFill>
                </a:uFill>
                <a:latin typeface="Tw Cen MT" panose="020B0602020104020603" pitchFamily="34" charset="0"/>
                <a:ea typeface="Avenir Book"/>
                <a:cs typeface="Avenir Book"/>
              </a:rPr>
              <a:t>À</a:t>
            </a:r>
            <a:r>
              <a:rPr lang="fr-FR" sz="1800" dirty="0">
                <a:ln>
                  <a:noFill/>
                </a:ln>
                <a:solidFill>
                  <a:srgbClr val="000000"/>
                </a:solidFill>
                <a:effectLst/>
                <a:uFill>
                  <a:solidFill>
                    <a:srgbClr val="000000"/>
                  </a:solidFill>
                </a:uFill>
                <a:latin typeface="Avenir Book"/>
                <a:ea typeface="Avenir Book"/>
                <a:cs typeface="Avenir Book"/>
              </a:rPr>
              <a:t> nouveau, nous avons là aussi des exemples bibliques. Au tout début, Adam et </a:t>
            </a:r>
            <a:r>
              <a:rPr lang="fr-FR" sz="1800" dirty="0">
                <a:ln>
                  <a:noFill/>
                </a:ln>
                <a:solidFill>
                  <a:srgbClr val="000000"/>
                </a:solidFill>
                <a:effectLst/>
                <a:uFill>
                  <a:solidFill>
                    <a:srgbClr val="000000"/>
                  </a:solidFill>
                </a:uFill>
                <a:latin typeface="Tw Cen MT" panose="020B0602020104020603" pitchFamily="34" charset="0"/>
                <a:ea typeface="Avenir Book"/>
                <a:cs typeface="Avenir Book"/>
              </a:rPr>
              <a:t>È</a:t>
            </a:r>
            <a:r>
              <a:rPr lang="fr-FR" sz="1800" dirty="0">
                <a:ln>
                  <a:noFill/>
                </a:ln>
                <a:solidFill>
                  <a:srgbClr val="000000"/>
                </a:solidFill>
                <a:effectLst/>
                <a:uFill>
                  <a:solidFill>
                    <a:srgbClr val="000000"/>
                  </a:solidFill>
                </a:uFill>
                <a:latin typeface="Avenir Book"/>
                <a:ea typeface="Avenir Book"/>
                <a:cs typeface="Avenir Book"/>
              </a:rPr>
              <a:t>ve reçurent </a:t>
            </a:r>
            <a:r>
              <a:rPr lang="fr-FR" sz="1800" i="1" dirty="0">
                <a:ln>
                  <a:noFill/>
                </a:ln>
                <a:solidFill>
                  <a:srgbClr val="000000"/>
                </a:solidFill>
                <a:effectLst/>
                <a:uFill>
                  <a:solidFill>
                    <a:srgbClr val="000000"/>
                  </a:solidFill>
                </a:uFill>
                <a:latin typeface="Avenir Book"/>
                <a:ea typeface="Avenir Book"/>
                <a:cs typeface="Avenir Book"/>
              </a:rPr>
              <a:t>tous les deux</a:t>
            </a:r>
            <a:r>
              <a:rPr lang="fr-FR" sz="1800" dirty="0">
                <a:ln>
                  <a:noFill/>
                </a:ln>
                <a:solidFill>
                  <a:srgbClr val="000000"/>
                </a:solidFill>
                <a:effectLst/>
                <a:uFill>
                  <a:solidFill>
                    <a:srgbClr val="000000"/>
                  </a:solidFill>
                </a:uFill>
                <a:latin typeface="Avenir Book"/>
                <a:ea typeface="Avenir Book"/>
                <a:cs typeface="Avenir Book"/>
              </a:rPr>
              <a:t> le contrôle. Aucun des deux ne devait se servir de son pouvoir pour dominer l’autre. </a:t>
            </a:r>
            <a:r>
              <a:rPr lang="fr-FR" sz="1800" b="1" dirty="0">
                <a:ln>
                  <a:noFill/>
                </a:ln>
                <a:solidFill>
                  <a:srgbClr val="000000"/>
                </a:solidFill>
                <a:effectLst/>
                <a:uFill>
                  <a:solidFill>
                    <a:srgbClr val="000000"/>
                  </a:solidFill>
                </a:uFill>
                <a:latin typeface="Avenir Book"/>
                <a:ea typeface="Avenir Book"/>
                <a:cs typeface="Avenir Book"/>
              </a:rPr>
              <a:t>Quand nous collaborons avec les autres au lieu de chercher à avoir l’ascendant sur eux, les résultats sont bien meilleurs</a:t>
            </a:r>
            <a:r>
              <a:rPr lang="fr-FR" sz="1800" dirty="0">
                <a:ln>
                  <a:noFill/>
                </a:ln>
                <a:solidFill>
                  <a:srgbClr val="000000"/>
                </a:solidFill>
                <a:effectLst/>
                <a:uFill>
                  <a:solidFill>
                    <a:srgbClr val="000000"/>
                  </a:solidFill>
                </a:uFill>
                <a:latin typeface="Avenir Book"/>
                <a:ea typeface="Avenir Book"/>
                <a:cs typeface="Avenir Book"/>
              </a:rPr>
              <a:t>. Elizabeth et Zacharie travaillèrent </a:t>
            </a:r>
            <a:r>
              <a:rPr lang="fr-FR" sz="1800" i="1" dirty="0">
                <a:ln>
                  <a:noFill/>
                </a:ln>
                <a:solidFill>
                  <a:srgbClr val="000000"/>
                </a:solidFill>
                <a:effectLst/>
                <a:uFill>
                  <a:solidFill>
                    <a:srgbClr val="000000"/>
                  </a:solidFill>
                </a:uFill>
                <a:latin typeface="Avenir Book"/>
                <a:ea typeface="Avenir Book"/>
                <a:cs typeface="Avenir Book"/>
              </a:rPr>
              <a:t>ensemble</a:t>
            </a:r>
            <a:r>
              <a:rPr lang="fr-FR" sz="1800" dirty="0">
                <a:ln>
                  <a:noFill/>
                </a:ln>
                <a:solidFill>
                  <a:srgbClr val="000000"/>
                </a:solidFill>
                <a:effectLst/>
                <a:uFill>
                  <a:solidFill>
                    <a:srgbClr val="000000"/>
                  </a:solidFill>
                </a:uFill>
                <a:latin typeface="Avenir Book"/>
                <a:ea typeface="Avenir Book"/>
                <a:cs typeface="Avenir Book"/>
              </a:rPr>
              <a:t> pour élever leur fils, Jean. Voyez l’origine du mot lui-même : </a:t>
            </a:r>
            <a:r>
              <a:rPr lang="fr-FR" sz="1800" dirty="0" err="1">
                <a:ln>
                  <a:noFill/>
                </a:ln>
                <a:solidFill>
                  <a:srgbClr val="000000"/>
                </a:solidFill>
                <a:effectLst/>
                <a:uFill>
                  <a:solidFill>
                    <a:srgbClr val="000000"/>
                  </a:solidFill>
                </a:uFill>
                <a:latin typeface="Avenir Book"/>
                <a:ea typeface="Avenir Book"/>
                <a:cs typeface="Avenir Book"/>
              </a:rPr>
              <a:t>co</a:t>
            </a:r>
            <a:r>
              <a:rPr lang="fr-FR" sz="1800" dirty="0">
                <a:ln>
                  <a:noFill/>
                </a:ln>
                <a:solidFill>
                  <a:srgbClr val="000000"/>
                </a:solidFill>
                <a:effectLst/>
                <a:uFill>
                  <a:solidFill>
                    <a:srgbClr val="000000"/>
                  </a:solidFill>
                </a:uFill>
                <a:latin typeface="Avenir Book"/>
                <a:ea typeface="Avenir Book"/>
                <a:cs typeface="Avenir Book"/>
              </a:rPr>
              <a:t> (avec) </a:t>
            </a:r>
            <a:r>
              <a:rPr lang="fr-FR" sz="1800" dirty="0" err="1">
                <a:ln>
                  <a:noFill/>
                </a:ln>
                <a:solidFill>
                  <a:srgbClr val="000000"/>
                </a:solidFill>
                <a:effectLst/>
                <a:uFill>
                  <a:solidFill>
                    <a:srgbClr val="000000"/>
                  </a:solidFill>
                </a:uFill>
                <a:latin typeface="Avenir Book"/>
                <a:ea typeface="Avenir Book"/>
                <a:cs typeface="Avenir Book"/>
              </a:rPr>
              <a:t>laborer</a:t>
            </a:r>
            <a:r>
              <a:rPr lang="fr-FR" sz="1800" dirty="0">
                <a:ln>
                  <a:noFill/>
                </a:ln>
                <a:solidFill>
                  <a:srgbClr val="000000"/>
                </a:solidFill>
                <a:effectLst/>
                <a:uFill>
                  <a:solidFill>
                    <a:srgbClr val="000000"/>
                  </a:solidFill>
                </a:uFill>
                <a:latin typeface="Avenir Book"/>
                <a:ea typeface="Avenir Book"/>
                <a:cs typeface="Avenir Book"/>
              </a:rPr>
              <a:t> (travailler, œuvrer …) : travailler ensemble.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fr-FR" sz="1800" dirty="0" err="1">
                <a:effectLst/>
                <a:latin typeface="Avenir Book"/>
                <a:ea typeface="Avenir Book"/>
                <a:cs typeface="Avenir Book"/>
              </a:rPr>
              <a:t>Ananias</a:t>
            </a:r>
            <a:r>
              <a:rPr lang="fr-FR" sz="1800" dirty="0">
                <a:effectLst/>
                <a:latin typeface="Avenir Book"/>
                <a:ea typeface="Avenir Book"/>
                <a:cs typeface="Avenir Book"/>
              </a:rPr>
              <a:t> et </a:t>
            </a:r>
            <a:r>
              <a:rPr lang="fr-FR" sz="1800" dirty="0" err="1">
                <a:effectLst/>
                <a:latin typeface="Avenir Book"/>
                <a:ea typeface="Avenir Book"/>
                <a:cs typeface="Avenir Book"/>
              </a:rPr>
              <a:t>Saphira</a:t>
            </a:r>
            <a:r>
              <a:rPr lang="fr-FR" sz="1800" dirty="0">
                <a:effectLst/>
                <a:latin typeface="Avenir Book"/>
                <a:ea typeface="Avenir Book"/>
                <a:cs typeface="Avenir Book"/>
              </a:rPr>
              <a:t> sont un exemple négatif de collaboration abusive. Sur le plan financier, ils avaient du pouvoir. Le texte ne nous dit pas pourquoi ils ont décidé de s’en servir pour duper. Mais cette histoire illustre la gravité du péché au sein de l’église, la sensibilité de l’Esprit au péché, et le jugement rapide de Dieu en cas de péché</a:t>
            </a:r>
            <a:r>
              <a:rPr lang="en-US" sz="1200" kern="12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Actes</a:t>
            </a:r>
            <a:r>
              <a:rPr lang="en-US" sz="1200" kern="1200" dirty="0">
                <a:solidFill>
                  <a:schemeClr val="tx1"/>
                </a:solidFill>
                <a:effectLst/>
                <a:latin typeface="+mn-lt"/>
                <a:ea typeface="+mn-ea"/>
                <a:cs typeface="+mn-cs"/>
              </a:rPr>
              <a:t> 5:1-11</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9</a:t>
            </a:fld>
            <a:endParaRPr lang="en-US"/>
          </a:p>
        </p:txBody>
      </p:sp>
    </p:spTree>
    <p:extLst>
      <p:ext uri="{BB962C8B-B14F-4D97-AF65-F5344CB8AC3E}">
        <p14:creationId xmlns:p14="http://schemas.microsoft.com/office/powerpoint/2010/main" val="9177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A22806-D43B-9445-9C0E-9F60112FD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BDF1490-1E97-FD45-8F50-105FC96A0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D5895D2-9340-3F47-B745-CA9C8A85E4B7}"/>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E87E060F-B550-C945-9BFC-98C4372A5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66F143-5DE6-1746-9AAD-BD521A48C7BF}"/>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3497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DDB023-4CA8-EC4B-954B-F38EA5C58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87EF0C-42D7-D146-BE6D-0BCD43246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030753-5479-BA4D-B78B-044A03B2F5CA}"/>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EE2559BA-1D8C-8F40-9915-02118C947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9E8026-9DE3-664F-8C7A-AFFCE7FBE416}"/>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86743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DBBACB-084C-C34F-995C-241844FFF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1408784-9D9A-E449-B94E-1B2215DAE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57F4EE-B3AE-8243-8DDE-77526235B6C1}"/>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2F7AF971-54A3-2142-9100-1749BD80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7F8D70-75BB-3C41-8809-B6B7120B889D}"/>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19620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9B891-5754-8C48-9740-225F8BDF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4F9FCD-F404-604A-89A7-F0D031C5D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E10FCA-5BFF-9544-8BBE-A09883C7FDF6}"/>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BEA45EDA-98B6-8540-AD39-2BBE0FC41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D52D18-F09B-3D46-998C-2D4D4EFFBA79}"/>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11645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C46FE-F993-4F48-B70E-468BDF7D7D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719E596-332C-B048-B823-77909E1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10404F6-AF07-104E-868D-DE3B9D7F3122}"/>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0BFC441C-F2BB-1648-9100-93D90927F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05F287-D7DD-014B-AB8E-25B23564214D}"/>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404868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493CB4-B87A-134E-A8BE-46CC78485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4B800A-3996-0745-8AC2-99573A7A6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3DA7748-ADF2-0843-AD3B-E7B716B12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5B44AC9-8A7B-D24F-85B8-7EAA40530B62}"/>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6" name="Footer Placeholder 5">
            <a:extLst>
              <a:ext uri="{FF2B5EF4-FFF2-40B4-BE49-F238E27FC236}">
                <a16:creationId xmlns:a16="http://schemas.microsoft.com/office/drawing/2014/main" xmlns="" id="{7A8CAC32-EFCC-6D4D-BC29-58130F5FA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BEDB66-F30B-4D48-BDB6-8C0122994EC7}"/>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3378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9E63B-D2A3-164A-8B0C-FC8535028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911F22-ECFB-DD42-97D5-3CF53E714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002444F-6634-3545-B12B-110318196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5437CA-C5E1-184A-B9A3-8C849A763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4DC406-345F-B74B-AE05-551CC3589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A8A6B6D-931D-B047-AB5F-39CEFD3B6090}"/>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8" name="Footer Placeholder 7">
            <a:extLst>
              <a:ext uri="{FF2B5EF4-FFF2-40B4-BE49-F238E27FC236}">
                <a16:creationId xmlns:a16="http://schemas.microsoft.com/office/drawing/2014/main" xmlns="" id="{03885465-27F8-AC45-B6BF-FF943C37F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D46BC10-DA53-E846-B81F-84B7D4B0CBFD}"/>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108273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0DED5-FDEA-6F4E-94DE-8CA3E03B0A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0C56D4-4DC5-2046-B2F7-A076365D2BF7}"/>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4" name="Footer Placeholder 3">
            <a:extLst>
              <a:ext uri="{FF2B5EF4-FFF2-40B4-BE49-F238E27FC236}">
                <a16:creationId xmlns:a16="http://schemas.microsoft.com/office/drawing/2014/main" xmlns="" id="{57095756-7D77-544F-B8DA-3FC0686DF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32809E-8F49-3647-B277-0581564CB0E8}"/>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118743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F68EE4-C085-F148-B33D-334EE3325553}"/>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3" name="Footer Placeholder 2">
            <a:extLst>
              <a:ext uri="{FF2B5EF4-FFF2-40B4-BE49-F238E27FC236}">
                <a16:creationId xmlns:a16="http://schemas.microsoft.com/office/drawing/2014/main" xmlns="" id="{91A365F5-0F00-DE4B-ADA6-6DB53944F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33D8558-31A9-A142-9A5D-DE93B9F8F962}"/>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343294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0A304-32AA-ED41-8041-531904A81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A528A4-9247-FC47-B8F7-18684FEEE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C83DAC-15AF-1248-9B1A-0666A151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EE4602-9E59-1C45-9FB8-2363FCDAEEB8}"/>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6" name="Footer Placeholder 5">
            <a:extLst>
              <a:ext uri="{FF2B5EF4-FFF2-40B4-BE49-F238E27FC236}">
                <a16:creationId xmlns:a16="http://schemas.microsoft.com/office/drawing/2014/main" xmlns="" id="{4BBDF6F8-0C60-E645-B54A-2290E0891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16208F-2A0B-6145-BF95-A756DCB50E91}"/>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248620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0EC43B-0092-6D40-AB42-7A843D9BB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0DADF7-A038-C843-AC37-43E58BA08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0E1225-E262-174F-B15C-E21467383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157C3E3-A310-554D-8F43-7771B34852BD}"/>
              </a:ext>
            </a:extLst>
          </p:cNvPr>
          <p:cNvSpPr>
            <a:spLocks noGrp="1"/>
          </p:cNvSpPr>
          <p:nvPr>
            <p:ph type="dt" sz="half" idx="10"/>
          </p:nvPr>
        </p:nvSpPr>
        <p:spPr/>
        <p:txBody>
          <a:bodyPr/>
          <a:lstStyle/>
          <a:p>
            <a:fld id="{028D7004-C2D7-FC43-B4A5-7B4095484E64}" type="datetimeFigureOut">
              <a:rPr lang="en-US" smtClean="0"/>
              <a:t>7/19/2022</a:t>
            </a:fld>
            <a:endParaRPr lang="en-US"/>
          </a:p>
        </p:txBody>
      </p:sp>
      <p:sp>
        <p:nvSpPr>
          <p:cNvPr id="6" name="Footer Placeholder 5">
            <a:extLst>
              <a:ext uri="{FF2B5EF4-FFF2-40B4-BE49-F238E27FC236}">
                <a16:creationId xmlns:a16="http://schemas.microsoft.com/office/drawing/2014/main" xmlns="" id="{CB700D0A-F439-A94C-B7CA-8763C18D9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F0396B-CF19-704B-B9B8-8ECA2E307640}"/>
              </a:ext>
            </a:extLst>
          </p:cNvPr>
          <p:cNvSpPr>
            <a:spLocks noGrp="1"/>
          </p:cNvSpPr>
          <p:nvPr>
            <p:ph type="sldNum" sz="quarter" idx="12"/>
          </p:nvPr>
        </p:nvSpPr>
        <p:spPr/>
        <p:txBody>
          <a:bodyPr/>
          <a:lstStyle/>
          <a:p>
            <a:fld id="{F34A3785-0455-AC42-BBE2-5FAB4369E5A7}" type="slidenum">
              <a:rPr lang="en-US" smtClean="0"/>
              <a:t>‹N°›</a:t>
            </a:fld>
            <a:endParaRPr lang="en-US"/>
          </a:p>
        </p:txBody>
      </p:sp>
    </p:spTree>
    <p:extLst>
      <p:ext uri="{BB962C8B-B14F-4D97-AF65-F5344CB8AC3E}">
        <p14:creationId xmlns:p14="http://schemas.microsoft.com/office/powerpoint/2010/main" val="80469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A869BA-1515-8148-8E52-9D2D95217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5FBC4E9-9D34-CA46-A9F0-926840A82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49D829-F9DF-B149-9DA3-8D16A5803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D7004-C2D7-FC43-B4A5-7B4095484E64}" type="datetimeFigureOut">
              <a:rPr lang="en-US" smtClean="0"/>
              <a:t>7/19/2022</a:t>
            </a:fld>
            <a:endParaRPr lang="en-US"/>
          </a:p>
        </p:txBody>
      </p:sp>
      <p:sp>
        <p:nvSpPr>
          <p:cNvPr id="5" name="Footer Placeholder 4">
            <a:extLst>
              <a:ext uri="{FF2B5EF4-FFF2-40B4-BE49-F238E27FC236}">
                <a16:creationId xmlns:a16="http://schemas.microsoft.com/office/drawing/2014/main" xmlns="" id="{B7F9FBAE-923B-7C4C-8126-367192122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9DFFAD-9522-9A40-8079-B2ACE6356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A3785-0455-AC42-BBE2-5FAB4369E5A7}" type="slidenum">
              <a:rPr lang="en-US" smtClean="0"/>
              <a:t>‹N°›</a:t>
            </a:fld>
            <a:endParaRPr lang="en-US"/>
          </a:p>
        </p:txBody>
      </p:sp>
    </p:spTree>
    <p:extLst>
      <p:ext uri="{BB962C8B-B14F-4D97-AF65-F5344CB8AC3E}">
        <p14:creationId xmlns:p14="http://schemas.microsoft.com/office/powerpoint/2010/main" val="2897319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person&#10;&#10;Description automatically generated">
            <a:extLst>
              <a:ext uri="{FF2B5EF4-FFF2-40B4-BE49-F238E27FC236}">
                <a16:creationId xmlns:a16="http://schemas.microsoft.com/office/drawing/2014/main" xmlns="" id="{AC6BAFD7-BC13-CF4B-A896-87F25EA38A65}"/>
              </a:ext>
            </a:extLst>
          </p:cNvPr>
          <p:cNvPicPr>
            <a:picLocks noChangeAspect="1"/>
          </p:cNvPicPr>
          <p:nvPr/>
        </p:nvPicPr>
        <p:blipFill rotWithShape="1">
          <a:blip r:embed="rId3"/>
          <a:srcRect t="2597"/>
          <a:stretch/>
        </p:blipFill>
        <p:spPr>
          <a:xfrm>
            <a:off x="0" y="10"/>
            <a:ext cx="12191980" cy="6857990"/>
          </a:xfrm>
          <a:prstGeom prst="rect">
            <a:avLst/>
          </a:prstGeom>
        </p:spPr>
      </p:pic>
      <p:sp>
        <p:nvSpPr>
          <p:cNvPr id="10"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02DCACE9-8EC9-D24F-971C-12C79272CFD0}"/>
              </a:ext>
            </a:extLst>
          </p:cNvPr>
          <p:cNvSpPr>
            <a:spLocks noGrp="1"/>
          </p:cNvSpPr>
          <p:nvPr>
            <p:ph type="ctrTitle"/>
          </p:nvPr>
        </p:nvSpPr>
        <p:spPr>
          <a:xfrm>
            <a:off x="8079167" y="3526617"/>
            <a:ext cx="3852041" cy="1669845"/>
          </a:xfrm>
        </p:spPr>
        <p:txBody>
          <a:bodyPr>
            <a:noAutofit/>
          </a:bodyPr>
          <a:lstStyle/>
          <a:p>
            <a:pPr>
              <a:lnSpc>
                <a:spcPct val="100000"/>
              </a:lnSpc>
            </a:pPr>
            <a:r>
              <a:rPr lang="en-US" sz="4800" b="1" dirty="0">
                <a:latin typeface="Avenir Next" panose="020B0503020202020204" pitchFamily="34" charset="0"/>
              </a:rPr>
              <a:t/>
            </a:r>
            <a:br>
              <a:rPr lang="en-US" sz="4800" b="1" dirty="0">
                <a:latin typeface="Avenir Next" panose="020B0503020202020204" pitchFamily="34" charset="0"/>
              </a:rPr>
            </a:br>
            <a:r>
              <a:rPr lang="en-US" sz="3600" b="1" dirty="0">
                <a:latin typeface="Avenir Next" panose="020B0503020202020204" pitchFamily="34" charset="0"/>
              </a:rPr>
              <a:t>JOURNÉE SPÉCIALE </a:t>
            </a:r>
            <a:r>
              <a:rPr lang="en-US" sz="3600" b="1" dirty="0" err="1">
                <a:latin typeface="Avenir Next" panose="020B0503020202020204" pitchFamily="34" charset="0"/>
              </a:rPr>
              <a:t>end</a:t>
            </a:r>
            <a:r>
              <a:rPr lang="en-US" sz="3600" b="1" dirty="0" err="1">
                <a:solidFill>
                  <a:srgbClr val="C00000"/>
                </a:solidFill>
                <a:latin typeface="Avenir Next" panose="020B0503020202020204" pitchFamily="34" charset="0"/>
              </a:rPr>
              <a:t>it</a:t>
            </a:r>
            <a:r>
              <a:rPr lang="en-US" sz="3600" b="1" dirty="0" err="1">
                <a:latin typeface="Avenir Next" panose="020B0503020202020204" pitchFamily="34" charset="0"/>
              </a:rPr>
              <a:t>now</a:t>
            </a:r>
            <a:r>
              <a:rPr lang="en-US" sz="3600" dirty="0">
                <a:latin typeface="Avenir Next" panose="020B0503020202020204" pitchFamily="34" charset="0"/>
              </a:rPr>
              <a:t>® </a:t>
            </a:r>
            <a:r>
              <a:rPr lang="en-US" sz="3600" b="1" dirty="0">
                <a:latin typeface="Avenir Next" panose="020B0503020202020204" pitchFamily="34" charset="0"/>
              </a:rPr>
              <a:t>2022</a:t>
            </a:r>
            <a:endParaRPr lang="en-US" sz="4800" b="1" dirty="0">
              <a:latin typeface="Avenir Next" panose="020B0503020202020204" pitchFamily="34" charset="0"/>
            </a:endParaRPr>
          </a:p>
        </p:txBody>
      </p:sp>
      <p:cxnSp>
        <p:nvCxnSpPr>
          <p:cNvPr id="12" name="Straight Connector 11">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241DF769-02A6-5C46-9802-2BB399CFA581}"/>
              </a:ext>
            </a:extLst>
          </p:cNvPr>
          <p:cNvSpPr/>
          <p:nvPr/>
        </p:nvSpPr>
        <p:spPr>
          <a:xfrm>
            <a:off x="898258" y="1292443"/>
            <a:ext cx="9106929" cy="769441"/>
          </a:xfrm>
          <a:prstGeom prst="rect">
            <a:avLst/>
          </a:prstGeom>
        </p:spPr>
        <p:txBody>
          <a:bodyPr wrap="square">
            <a:spAutoFit/>
          </a:bodyPr>
          <a:lstStyle/>
          <a:p>
            <a:pPr algn="ctr"/>
            <a:r>
              <a:rPr lang="en-US" sz="4400" b="1" spc="600" dirty="0">
                <a:solidFill>
                  <a:schemeClr val="bg1"/>
                </a:solidFill>
                <a:latin typeface="Avenir Next" panose="020B0503020202020204" pitchFamily="34" charset="0"/>
              </a:rPr>
              <a:t>ABUS </a:t>
            </a:r>
            <a:r>
              <a:rPr lang="en-US" sz="4400" b="1" i="1" spc="600" dirty="0">
                <a:solidFill>
                  <a:schemeClr val="bg1"/>
                </a:solidFill>
                <a:latin typeface="Book Antiqua" panose="02040602050305030304" pitchFamily="18" charset="0"/>
              </a:rPr>
              <a:t>de</a:t>
            </a:r>
            <a:r>
              <a:rPr lang="en-US" sz="4400" b="1" spc="600" dirty="0">
                <a:solidFill>
                  <a:schemeClr val="bg1"/>
                </a:solidFill>
                <a:latin typeface="Avenir Next" panose="020B0503020202020204" pitchFamily="34" charset="0"/>
              </a:rPr>
              <a:t> </a:t>
            </a:r>
            <a:r>
              <a:rPr lang="en-US" sz="4400" b="1" spc="600" dirty="0" err="1">
                <a:solidFill>
                  <a:schemeClr val="bg1"/>
                </a:solidFill>
                <a:latin typeface="Engravers MT" panose="02090707080505020304" pitchFamily="18" charset="77"/>
              </a:rPr>
              <a:t>POuvoir</a:t>
            </a:r>
            <a:endParaRPr lang="en-US" sz="4400" spc="600" dirty="0">
              <a:solidFill>
                <a:schemeClr val="bg1"/>
              </a:solidFill>
              <a:latin typeface="Engravers MT" panose="02090707080505020304" pitchFamily="18" charset="77"/>
            </a:endParaRPr>
          </a:p>
        </p:txBody>
      </p:sp>
      <p:sp>
        <p:nvSpPr>
          <p:cNvPr id="4" name="TextBox 3">
            <a:extLst>
              <a:ext uri="{FF2B5EF4-FFF2-40B4-BE49-F238E27FC236}">
                <a16:creationId xmlns:a16="http://schemas.microsoft.com/office/drawing/2014/main" xmlns="" id="{91B07142-9B0F-D843-8973-419F9B6012CA}"/>
              </a:ext>
            </a:extLst>
          </p:cNvPr>
          <p:cNvSpPr txBox="1"/>
          <p:nvPr/>
        </p:nvSpPr>
        <p:spPr>
          <a:xfrm>
            <a:off x="7917365" y="5352584"/>
            <a:ext cx="4114801" cy="738664"/>
          </a:xfrm>
          <a:prstGeom prst="rect">
            <a:avLst/>
          </a:prstGeom>
          <a:noFill/>
        </p:spPr>
        <p:txBody>
          <a:bodyPr wrap="square" rtlCol="0">
            <a:spAutoFit/>
          </a:bodyPr>
          <a:lstStyle/>
          <a:p>
            <a:pPr algn="ctr"/>
            <a:r>
              <a:rPr lang="en-US" sz="1400" dirty="0">
                <a:latin typeface="Corbel" panose="020B0503020204020204" pitchFamily="34" charset="0"/>
              </a:rPr>
              <a:t>PRÉPARÉ PAR LES </a:t>
            </a:r>
          </a:p>
          <a:p>
            <a:pPr algn="ctr"/>
            <a:r>
              <a:rPr lang="en-US" sz="1400" b="1" spc="300" dirty="0">
                <a:latin typeface="Corbel" panose="020B0503020204020204" pitchFamily="34" charset="0"/>
              </a:rPr>
              <a:t>MINISTÈRES DES FEMMES DE LA CONFÉRENCE GÉNÉRALE</a:t>
            </a:r>
            <a:endParaRPr lang="en-US" sz="1400" b="1" spc="600" dirty="0">
              <a:latin typeface="Corbel" panose="020B0503020204020204" pitchFamily="34" charset="0"/>
            </a:endParaRPr>
          </a:p>
        </p:txBody>
      </p:sp>
      <p:sp>
        <p:nvSpPr>
          <p:cNvPr id="6" name="TextBox 5">
            <a:extLst>
              <a:ext uri="{FF2B5EF4-FFF2-40B4-BE49-F238E27FC236}">
                <a16:creationId xmlns:a16="http://schemas.microsoft.com/office/drawing/2014/main" xmlns="" id="{68F02366-67C2-F74B-92EF-AEB5F753CC5A}"/>
              </a:ext>
            </a:extLst>
          </p:cNvPr>
          <p:cNvSpPr txBox="1"/>
          <p:nvPr/>
        </p:nvSpPr>
        <p:spPr>
          <a:xfrm>
            <a:off x="2186813" y="1923355"/>
            <a:ext cx="6784430" cy="523220"/>
          </a:xfrm>
          <a:prstGeom prst="rect">
            <a:avLst/>
          </a:prstGeom>
          <a:noFill/>
        </p:spPr>
        <p:txBody>
          <a:bodyPr wrap="square" rtlCol="0">
            <a:spAutoFit/>
          </a:bodyPr>
          <a:lstStyle/>
          <a:p>
            <a:r>
              <a:rPr lang="en-US" sz="2800" dirty="0">
                <a:solidFill>
                  <a:schemeClr val="bg1"/>
                </a:solidFill>
                <a:latin typeface="Avenir Next LT Pro Demi" panose="020B0504020202020204" pitchFamily="34" charset="77"/>
              </a:rPr>
              <a:t>Par  Ardis et Dick </a:t>
            </a:r>
            <a:r>
              <a:rPr lang="en-US" sz="2800" dirty="0" err="1">
                <a:solidFill>
                  <a:schemeClr val="bg1"/>
                </a:solidFill>
                <a:latin typeface="Avenir Next LT Pro Demi" panose="020B0504020202020204" pitchFamily="34" charset="77"/>
              </a:rPr>
              <a:t>Stenbakken</a:t>
            </a:r>
            <a:endParaRPr lang="en-US" sz="2800" dirty="0">
              <a:solidFill>
                <a:schemeClr val="bg1"/>
              </a:solidFill>
              <a:latin typeface="Avenir Next LT Pro Demi" panose="020B0504020202020204" pitchFamily="34" charset="77"/>
            </a:endParaRPr>
          </a:p>
        </p:txBody>
      </p:sp>
      <p:pic>
        <p:nvPicPr>
          <p:cNvPr id="11" name="Picture 10" descr="Logo, company name&#10;&#10;Description automatically generated">
            <a:extLst>
              <a:ext uri="{FF2B5EF4-FFF2-40B4-BE49-F238E27FC236}">
                <a16:creationId xmlns:a16="http://schemas.microsoft.com/office/drawing/2014/main" xmlns="" id="{F7546D98-678C-E14C-A401-BD59542B65AF}"/>
              </a:ext>
            </a:extLst>
          </p:cNvPr>
          <p:cNvPicPr>
            <a:picLocks noChangeAspect="1"/>
          </p:cNvPicPr>
          <p:nvPr/>
        </p:nvPicPr>
        <p:blipFill>
          <a:blip r:embed="rId4"/>
          <a:stretch>
            <a:fillRect/>
          </a:stretch>
        </p:blipFill>
        <p:spPr>
          <a:xfrm>
            <a:off x="2780549" y="4989991"/>
            <a:ext cx="4114337" cy="1371445"/>
          </a:xfrm>
          <a:prstGeom prst="rect">
            <a:avLst/>
          </a:prstGeom>
        </p:spPr>
      </p:pic>
    </p:spTree>
    <p:extLst>
      <p:ext uri="{BB962C8B-B14F-4D97-AF65-F5344CB8AC3E}">
        <p14:creationId xmlns:p14="http://schemas.microsoft.com/office/powerpoint/2010/main" val="289428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C132CF7B-9620-FD4C-91AE-3EAEC5451A05}"/>
              </a:ext>
            </a:extLst>
          </p:cNvPr>
          <p:cNvPicPr>
            <a:picLocks noGrp="1" noChangeAspect="1"/>
          </p:cNvPicPr>
          <p:nvPr>
            <p:ph idx="1"/>
          </p:nvPr>
        </p:nvPicPr>
        <p:blipFill rotWithShape="1">
          <a:blip r:embed="rId3"/>
          <a:srcRect t="2615"/>
          <a:stretch/>
        </p:blipFill>
        <p:spPr>
          <a:xfrm>
            <a:off x="20" y="0"/>
            <a:ext cx="12194260" cy="6858000"/>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k flowers on book page">
            <a:extLst>
              <a:ext uri="{FF2B5EF4-FFF2-40B4-BE49-F238E27FC236}">
                <a16:creationId xmlns:a16="http://schemas.microsoft.com/office/drawing/2014/main" xmlns="" id="{D0343570-D713-F747-AE36-71278C630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49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9E68DCF8-C74F-0E4A-A309-E2327D0D979A}"/>
              </a:ext>
            </a:extLst>
          </p:cNvPr>
          <p:cNvSpPr/>
          <p:nvPr/>
        </p:nvSpPr>
        <p:spPr>
          <a:xfrm>
            <a:off x="6378498" y="61555"/>
            <a:ext cx="4059044" cy="3416320"/>
          </a:xfrm>
          <a:prstGeom prst="rect">
            <a:avLst/>
          </a:prstGeom>
        </p:spPr>
        <p:txBody>
          <a:bodyPr wrap="square">
            <a:spAutoFit/>
          </a:bodyPr>
          <a:lstStyle/>
          <a:p>
            <a:pPr algn="ctr"/>
            <a:r>
              <a:rPr lang="fr-FR" sz="5400" b="1" dirty="0">
                <a:latin typeface="Gabriola" pitchFamily="82" charset="0"/>
                <a:ea typeface="Times New Roman" panose="02020603050405020304" pitchFamily="18" charset="0"/>
                <a:cs typeface="Arial" panose="020B0604020202020204" pitchFamily="34" charset="0"/>
              </a:rPr>
              <a:t>Illustration positive</a:t>
            </a:r>
          </a:p>
          <a:p>
            <a:pPr algn="ctr"/>
            <a:r>
              <a:rPr lang="fr-FR" sz="5400" b="1" dirty="0">
                <a:solidFill>
                  <a:srgbClr val="9C164D"/>
                </a:solidFill>
                <a:latin typeface="Gabriola" pitchFamily="82" charset="0"/>
                <a:ea typeface="Times New Roman" panose="02020603050405020304" pitchFamily="18" charset="0"/>
                <a:cs typeface="Arial" panose="020B0604020202020204" pitchFamily="34" charset="0"/>
              </a:rPr>
              <a:t>tirée</a:t>
            </a:r>
          </a:p>
          <a:p>
            <a:pPr algn="ctr"/>
            <a:r>
              <a:rPr lang="fr-FR" sz="5400" b="1" dirty="0">
                <a:solidFill>
                  <a:srgbClr val="9C164D"/>
                </a:solidFill>
                <a:latin typeface="Gabriola" pitchFamily="82" charset="0"/>
                <a:ea typeface="Times New Roman" panose="02020603050405020304" pitchFamily="18" charset="0"/>
                <a:cs typeface="Arial" panose="020B0604020202020204" pitchFamily="34" charset="0"/>
              </a:rPr>
              <a:t>d’Ephésiens</a:t>
            </a:r>
            <a:endParaRPr lang="fr-FR" sz="5400" b="1" dirty="0">
              <a:solidFill>
                <a:srgbClr val="9C164D"/>
              </a:solidFill>
              <a:latin typeface="Gabriola" pitchFamily="82" charset="0"/>
              <a:ea typeface="Times New Roman" panose="02020603050405020304" pitchFamily="18" charset="0"/>
            </a:endParaRPr>
          </a:p>
        </p:txBody>
      </p:sp>
    </p:spTree>
    <p:extLst>
      <p:ext uri="{BB962C8B-B14F-4D97-AF65-F5344CB8AC3E}">
        <p14:creationId xmlns:p14="http://schemas.microsoft.com/office/powerpoint/2010/main" val="140681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xmlns="" id="{6B17901F-953C-4140-9B5D-E0A0E4030814}"/>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xmlns="" id="{6D35507F-EE1E-1B41-8BDB-5D5A7F2CF0B9}"/>
              </a:ext>
            </a:extLst>
          </p:cNvPr>
          <p:cNvSpPr txBox="1"/>
          <p:nvPr/>
        </p:nvSpPr>
        <p:spPr>
          <a:xfrm>
            <a:off x="552753" y="1131569"/>
            <a:ext cx="8229600" cy="6463308"/>
          </a:xfrm>
          <a:prstGeom prst="rect">
            <a:avLst/>
          </a:prstGeom>
          <a:noFill/>
        </p:spPr>
        <p:txBody>
          <a:bodyPr wrap="square">
            <a:spAutoFit/>
          </a:bodyPr>
          <a:lstStyle/>
          <a:p>
            <a:r>
              <a:rPr lang="fr-FR" sz="2300" dirty="0">
                <a:effectLst/>
                <a:ea typeface="Times New Roman" panose="02020603050405020304" pitchFamily="18" charset="0"/>
                <a:cs typeface="Arial" panose="020B0604020202020204" pitchFamily="34" charset="0"/>
              </a:rPr>
              <a:t>A partir d’</a:t>
            </a:r>
            <a:r>
              <a:rPr lang="fr-FR" sz="2300" b="1" dirty="0">
                <a:effectLst/>
                <a:ea typeface="Times New Roman" panose="02020603050405020304" pitchFamily="18" charset="0"/>
                <a:cs typeface="Arial" panose="020B0604020202020204" pitchFamily="34" charset="0"/>
              </a:rPr>
              <a:t>Ephésiens. 4:1</a:t>
            </a:r>
            <a:r>
              <a:rPr lang="fr-FR" sz="2300" dirty="0">
                <a:effectLst/>
                <a:ea typeface="Times New Roman" panose="02020603050405020304" pitchFamily="18" charset="0"/>
                <a:cs typeface="Arial" panose="020B0604020202020204" pitchFamily="34" charset="0"/>
              </a:rPr>
              <a:t>, </a:t>
            </a:r>
            <a:r>
              <a:rPr lang="fr-FR" sz="2300" dirty="0">
                <a:ea typeface="Times New Roman" panose="02020603050405020304" pitchFamily="18" charset="0"/>
                <a:cs typeface="Arial" panose="020B0604020202020204" pitchFamily="34" charset="0"/>
              </a:rPr>
              <a:t>Paul</a:t>
            </a:r>
            <a:r>
              <a:rPr lang="fr-FR" sz="2300" dirty="0">
                <a:effectLst/>
                <a:ea typeface="Times New Roman" panose="02020603050405020304" pitchFamily="18" charset="0"/>
                <a:cs typeface="Arial" panose="020B0604020202020204" pitchFamily="34" charset="0"/>
              </a:rPr>
              <a:t> écrit que les croyants sont exhortés à « … marcher d’une manière digne de la vocation </a:t>
            </a:r>
            <a:r>
              <a:rPr lang="fr-FR" sz="2300" dirty="0">
                <a:ea typeface="Times New Roman" panose="02020603050405020304" pitchFamily="18" charset="0"/>
                <a:cs typeface="Arial" panose="020B0604020202020204" pitchFamily="34" charset="0"/>
              </a:rPr>
              <a:t>qui vous a été adressée, </a:t>
            </a:r>
            <a:r>
              <a:rPr lang="fr-FR" sz="2300" b="1" dirty="0">
                <a:solidFill>
                  <a:srgbClr val="002060"/>
                </a:solidFill>
                <a:effectLst/>
                <a:ea typeface="Times New Roman" panose="02020603050405020304" pitchFamily="18" charset="0"/>
                <a:cs typeface="Arial" panose="020B0604020202020204" pitchFamily="34" charset="0"/>
              </a:rPr>
              <a:t>en toute humilité et douceur, avec patience ,,,] Efforcez-vous de conserver l’unité de l’Esprit par le lien de la paix. »</a:t>
            </a:r>
            <a:r>
              <a:rPr lang="fr-FR" sz="2300" b="1" dirty="0">
                <a:solidFill>
                  <a:srgbClr val="002060"/>
                </a:solidFill>
                <a:effectLst/>
              </a:rPr>
              <a:t> </a:t>
            </a:r>
          </a:p>
          <a:p>
            <a:endParaRPr lang="fr-FR" sz="2300" dirty="0"/>
          </a:p>
          <a:p>
            <a:r>
              <a:rPr lang="fr-FR" sz="2300" b="1" dirty="0"/>
              <a:t>Paul poursuit aux v. 17-19</a:t>
            </a:r>
            <a:r>
              <a:rPr lang="fr-FR" sz="2300" dirty="0"/>
              <a:t>, en nous mettant en garde contre la futilité des mauvaises pensées et des mauvaises actions qui conduisent à une compréhension obscurcie, et à la séparation d’avec la vie de Dieu </a:t>
            </a:r>
            <a:r>
              <a:rPr lang="fr-FR" sz="2300" b="1" dirty="0">
                <a:solidFill>
                  <a:srgbClr val="002060"/>
                </a:solidFill>
              </a:rPr>
              <a:t>« à cause de l’ignorance qui est en eux et de l’endurcissement de leur cœur. »</a:t>
            </a:r>
          </a:p>
          <a:p>
            <a:endParaRPr lang="fr-FR" sz="2300" dirty="0"/>
          </a:p>
          <a:p>
            <a:r>
              <a:rPr lang="fr-FR" sz="2300" b="1" dirty="0"/>
              <a:t>Le verset 24 </a:t>
            </a:r>
            <a:r>
              <a:rPr lang="fr-FR" sz="2300" dirty="0"/>
              <a:t>nous invite à la fois à une nouvelle attitude et à un nouveau moi, </a:t>
            </a:r>
            <a:r>
              <a:rPr lang="fr-FR" sz="2300" b="1" dirty="0">
                <a:solidFill>
                  <a:srgbClr val="002060"/>
                </a:solidFill>
              </a:rPr>
              <a:t> « créés selon Dieu dans une justice et une sainteté que produit la vérité. »</a:t>
            </a:r>
          </a:p>
          <a:p>
            <a:endParaRPr lang="fr-FR" sz="2300" dirty="0"/>
          </a:p>
          <a:p>
            <a:endParaRPr lang="fr-FR" sz="2300" dirty="0"/>
          </a:p>
          <a:p>
            <a:endParaRPr lang="fr-FR" sz="2300" dirty="0"/>
          </a:p>
          <a:p>
            <a:endParaRPr lang="fr-FR" sz="2300" dirty="0"/>
          </a:p>
        </p:txBody>
      </p:sp>
    </p:spTree>
    <p:extLst>
      <p:ext uri="{BB962C8B-B14F-4D97-AF65-F5344CB8AC3E}">
        <p14:creationId xmlns:p14="http://schemas.microsoft.com/office/powerpoint/2010/main" val="375535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xmlns="" id="{6B17901F-953C-4140-9B5D-E0A0E4030814}"/>
              </a:ext>
            </a:extLst>
          </p:cNvPr>
          <p:cNvPicPr>
            <a:picLocks noGrp="1" noChangeAspect="1"/>
          </p:cNvPicPr>
          <p:nvPr>
            <p:ph idx="1"/>
          </p:nvPr>
        </p:nvPicPr>
        <p:blipFill rotWithShape="1">
          <a:blip r:embed="rId3"/>
          <a:srcRect b="2616"/>
          <a:stretch/>
        </p:blipFill>
        <p:spPr>
          <a:xfrm>
            <a:off x="118553"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xmlns="" id="{D51397FF-5EB7-4F44-A9DD-2D9BD72E6DB8}"/>
              </a:ext>
            </a:extLst>
          </p:cNvPr>
          <p:cNvSpPr txBox="1"/>
          <p:nvPr/>
        </p:nvSpPr>
        <p:spPr>
          <a:xfrm>
            <a:off x="474133" y="654133"/>
            <a:ext cx="8534400" cy="7109639"/>
          </a:xfrm>
          <a:prstGeom prst="rect">
            <a:avLst/>
          </a:prstGeom>
          <a:noFill/>
        </p:spPr>
        <p:txBody>
          <a:bodyPr wrap="square">
            <a:spAutoFit/>
          </a:bodyPr>
          <a:lstStyle/>
          <a:p>
            <a:endParaRPr lang="fr-FR" sz="2400" dirty="0"/>
          </a:p>
          <a:p>
            <a:r>
              <a:rPr lang="fr-FR" sz="2400" b="1" dirty="0"/>
              <a:t>Au verset 26 du chapitre 4, il aborde une réalité: il nous arrivera de nous mettre en colère. </a:t>
            </a:r>
            <a:r>
              <a:rPr lang="fr-FR" sz="2400" dirty="0"/>
              <a:t>Oui, cela arrivera! Même Jésus s’est mis en colère (Marc 3:5), mais il n’a jamais été abusif. </a:t>
            </a:r>
            <a:r>
              <a:rPr lang="fr-FR" sz="2400" b="1" dirty="0">
                <a:solidFill>
                  <a:srgbClr val="002060"/>
                </a:solidFill>
              </a:rPr>
              <a:t>La colère est exactement comme l’instrument coupant présenté au début de cette prédication.</a:t>
            </a:r>
          </a:p>
          <a:p>
            <a:endParaRPr lang="fr-FR" sz="2400" dirty="0"/>
          </a:p>
          <a:p>
            <a:r>
              <a:rPr lang="fr-FR" sz="2400" b="1" dirty="0"/>
              <a:t>Paul continue dans Ephésiens 5:1</a:t>
            </a:r>
            <a:r>
              <a:rPr lang="fr-FR" sz="2400" dirty="0"/>
              <a:t>, en disant que nous devons être les imitateurs de Dieu et </a:t>
            </a:r>
            <a:r>
              <a:rPr lang="fr-FR" sz="2400" b="1" dirty="0">
                <a:solidFill>
                  <a:srgbClr val="002060"/>
                </a:solidFill>
              </a:rPr>
              <a:t>« marcher dans l’amour. » </a:t>
            </a:r>
          </a:p>
          <a:p>
            <a:endParaRPr lang="fr-FR" sz="2400" b="1" dirty="0">
              <a:solidFill>
                <a:srgbClr val="002060"/>
              </a:solidFill>
            </a:endParaRPr>
          </a:p>
          <a:p>
            <a:r>
              <a:rPr lang="fr-FR" sz="2400" dirty="0">
                <a:ea typeface="Times New Roman" panose="02020603050405020304" pitchFamily="18" charset="0"/>
                <a:cs typeface="Arial" panose="020B0604020202020204" pitchFamily="34" charset="0"/>
              </a:rPr>
              <a:t>Si nous menons des vies marquées par ces caractéristiques irrésistiblement positives (transparence, réciprocité, respect et collaboration), nous cesserons d’exaspérer, de provoquer, ou de « harceler » les autres, voire nos propres enfants (6:4). </a:t>
            </a:r>
            <a:r>
              <a:rPr lang="fr-FR" sz="2400" b="1" dirty="0">
                <a:solidFill>
                  <a:srgbClr val="002060"/>
                </a:solidFill>
                <a:ea typeface="Times New Roman" panose="02020603050405020304" pitchFamily="18" charset="0"/>
                <a:cs typeface="Arial" panose="020B0604020202020204" pitchFamily="34" charset="0"/>
              </a:rPr>
              <a:t>Nos relations conjugales seront fondées sur l’égalité, le respect et la soumission mutuelle et surtout à Dieu. </a:t>
            </a:r>
            <a:endParaRPr lang="fr-FR" sz="2400" b="1" dirty="0">
              <a:solidFill>
                <a:srgbClr val="002060"/>
              </a:solidFill>
              <a:ea typeface="Times New Roman" panose="02020603050405020304" pitchFamily="18" charset="0"/>
            </a:endParaRPr>
          </a:p>
          <a:p>
            <a:endParaRPr lang="fr-FR" sz="2400" dirty="0"/>
          </a:p>
          <a:p>
            <a:endParaRPr lang="fr-FR" sz="2400" dirty="0"/>
          </a:p>
          <a:p>
            <a:endParaRPr lang="fr-FR" sz="2400" dirty="0"/>
          </a:p>
        </p:txBody>
      </p:sp>
    </p:spTree>
    <p:extLst>
      <p:ext uri="{BB962C8B-B14F-4D97-AF65-F5344CB8AC3E}">
        <p14:creationId xmlns:p14="http://schemas.microsoft.com/office/powerpoint/2010/main" val="151753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xmlns=""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xmlns="" id="{E70ED0A5-3871-BC42-876A-3863BD940FEC}"/>
              </a:ext>
            </a:extLst>
          </p:cNvPr>
          <p:cNvSpPr>
            <a:spLocks noGrp="1"/>
          </p:cNvSpPr>
          <p:nvPr>
            <p:ph idx="1"/>
          </p:nvPr>
        </p:nvSpPr>
        <p:spPr>
          <a:xfrm>
            <a:off x="3695702" y="982362"/>
            <a:ext cx="4516244" cy="4893275"/>
          </a:xfrm>
        </p:spPr>
        <p:txBody>
          <a:bodyPr>
            <a:normAutofit fontScale="92500" lnSpcReduction="10000"/>
          </a:bodyPr>
          <a:lstStyle/>
          <a:p>
            <a:pPr marL="0" indent="0" algn="ctr">
              <a:lnSpc>
                <a:spcPct val="150000"/>
              </a:lnSpc>
              <a:buNone/>
            </a:pPr>
            <a:r>
              <a:rPr lang="fr-FR" sz="2000" b="1" dirty="0">
                <a:solidFill>
                  <a:schemeClr val="tx1">
                    <a:lumMod val="65000"/>
                    <a:lumOff val="35000"/>
                  </a:schemeClr>
                </a:solidFill>
                <a:latin typeface="Avenir Next" panose="020B0503020202020204" pitchFamily="34" charset="0"/>
              </a:rPr>
              <a:t> ON PEUT SE SERVIR D’UN COUTEAU—OU DE TOUT AUTRE OBJET COUPANT—POUR FAIRE DU MAL? COUPER? BLESSER? D</a:t>
            </a:r>
            <a:r>
              <a:rPr lang="fr-FR" sz="2000" b="1" dirty="0">
                <a:solidFill>
                  <a:schemeClr val="tx1">
                    <a:lumMod val="65000"/>
                    <a:lumOff val="35000"/>
                  </a:schemeClr>
                </a:solidFill>
                <a:latin typeface="Corbel" panose="020B0503020204020204" pitchFamily="34" charset="0"/>
              </a:rPr>
              <a:t>É</a:t>
            </a:r>
            <a:r>
              <a:rPr lang="fr-FR" sz="2000" b="1" dirty="0">
                <a:solidFill>
                  <a:schemeClr val="tx1">
                    <a:lumMod val="65000"/>
                    <a:lumOff val="35000"/>
                  </a:schemeClr>
                </a:solidFill>
                <a:latin typeface="Avenir Next" panose="020B0503020202020204" pitchFamily="34" charset="0"/>
              </a:rPr>
              <a:t>FIGURER, MAIS</a:t>
            </a:r>
            <a:r>
              <a:rPr lang="fr-FR" sz="2000" b="1" baseline="0" dirty="0">
                <a:solidFill>
                  <a:schemeClr val="tx1">
                    <a:lumMod val="65000"/>
                    <a:lumOff val="35000"/>
                  </a:schemeClr>
                </a:solidFill>
                <a:latin typeface="Avenir Next" panose="020B0503020202020204" pitchFamily="34" charset="0"/>
              </a:rPr>
              <a:t> CE MÊME OBJET COUPANT PEUT ÊTRE </a:t>
            </a:r>
            <a:r>
              <a:rPr lang="fr-FR" sz="2000" b="1" baseline="0" dirty="0">
                <a:solidFill>
                  <a:schemeClr val="tx1">
                    <a:lumMod val="65000"/>
                    <a:lumOff val="35000"/>
                  </a:schemeClr>
                </a:solidFill>
                <a:latin typeface="Corbel" panose="020B0503020204020204" pitchFamily="34" charset="0"/>
              </a:rPr>
              <a:t>À L’ORIGINE DE QUELQUE CHOSE DE BEAU</a:t>
            </a:r>
            <a:r>
              <a:rPr lang="fr-FR" sz="2000" b="1" dirty="0">
                <a:solidFill>
                  <a:schemeClr val="tx1">
                    <a:lumMod val="65000"/>
                    <a:lumOff val="35000"/>
                  </a:schemeClr>
                </a:solidFill>
                <a:latin typeface="Avenir Next" panose="020B0503020202020204" pitchFamily="34" charset="0"/>
              </a:rPr>
              <a:t>.</a:t>
            </a:r>
          </a:p>
          <a:p>
            <a:pPr marL="0" indent="0" algn="ctr">
              <a:lnSpc>
                <a:spcPct val="150000"/>
              </a:lnSpc>
              <a:buNone/>
            </a:pPr>
            <a:r>
              <a:rPr lang="fr-FR" sz="2000" dirty="0">
                <a:solidFill>
                  <a:srgbClr val="002060"/>
                </a:solidFill>
                <a:latin typeface="Avenir Next" panose="020B0503020202020204" pitchFamily="34" charset="0"/>
              </a:rPr>
              <a:t>C’EST LA MÊME CHOSE AVEC LE POUVOIR. ON PEUT S’EN SERVIR POUR CONTRIBUER </a:t>
            </a:r>
            <a:r>
              <a:rPr lang="fr-FR" sz="2000" dirty="0">
                <a:solidFill>
                  <a:srgbClr val="002060"/>
                </a:solidFill>
                <a:latin typeface="Corbel" panose="020B0503020204020204" pitchFamily="34" charset="0"/>
              </a:rPr>
              <a:t>À CRÉER UNE VIE MAGNIFIQUE FAÇONNÉE PAR LE SAINT-ESPRIT POUR LA GLOIRE ÉTERNELLE</a:t>
            </a:r>
            <a:r>
              <a:rPr lang="fr-FR" sz="2000" dirty="0">
                <a:solidFill>
                  <a:srgbClr val="002060"/>
                </a:solidFill>
                <a:latin typeface="Avenir Next" panose="020B0503020202020204" pitchFamily="34" charset="0"/>
              </a:rPr>
              <a:t>. </a:t>
            </a:r>
            <a:endParaRPr lang="fr-FR" sz="2000" b="1" dirty="0">
              <a:solidFill>
                <a:srgbClr val="002060"/>
              </a:solidFill>
              <a:latin typeface="Avenir Next" panose="020B0503020202020204" pitchFamily="34" charset="0"/>
            </a:endParaRPr>
          </a:p>
        </p:txBody>
      </p:sp>
      <p:pic>
        <p:nvPicPr>
          <p:cNvPr id="3" name="Picture 2" descr="A picture containing building, cement, stone, concrete&#10;&#10;Description automatically generated">
            <a:extLst>
              <a:ext uri="{FF2B5EF4-FFF2-40B4-BE49-F238E27FC236}">
                <a16:creationId xmlns:a16="http://schemas.microsoft.com/office/drawing/2014/main" xmlns=""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9250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C132CF7B-9620-FD4C-91AE-3EAEC5451A05}"/>
              </a:ext>
            </a:extLst>
          </p:cNvPr>
          <p:cNvPicPr>
            <a:picLocks noGrp="1" noChangeAspect="1"/>
          </p:cNvPicPr>
          <p:nvPr>
            <p:ph idx="1"/>
          </p:nvPr>
        </p:nvPicPr>
        <p:blipFill rotWithShape="1">
          <a:blip r:embed="rId3"/>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pink flowers on book page">
            <a:extLst>
              <a:ext uri="{FF2B5EF4-FFF2-40B4-BE49-F238E27FC236}">
                <a16:creationId xmlns:a16="http://schemas.microsoft.com/office/drawing/2014/main" xmlns="" id="{CE701ED8-4135-984F-91C2-C40BF1E1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51"/>
            <a:ext cx="10482145" cy="6869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910109F-3797-684A-9B04-6A003D45AC37}"/>
              </a:ext>
            </a:extLst>
          </p:cNvPr>
          <p:cNvSpPr/>
          <p:nvPr/>
        </p:nvSpPr>
        <p:spPr>
          <a:xfrm>
            <a:off x="6695269" y="304295"/>
            <a:ext cx="3508098" cy="3477875"/>
          </a:xfrm>
          <a:prstGeom prst="rect">
            <a:avLst/>
          </a:prstGeom>
        </p:spPr>
        <p:txBody>
          <a:bodyPr wrap="square">
            <a:spAutoFit/>
          </a:bodyPr>
          <a:lstStyle/>
          <a:p>
            <a:pPr algn="ctr"/>
            <a:r>
              <a:rPr lang="fr-FR" sz="2800" dirty="0">
                <a:latin typeface="Gabriola" pitchFamily="82" charset="0"/>
                <a:ea typeface="Times New Roman" panose="02020603050405020304" pitchFamily="18" charset="0"/>
                <a:cs typeface="Arial" panose="020B0604020202020204" pitchFamily="34" charset="0"/>
              </a:rPr>
              <a:t>« …marchez d’une manière digne de la vocation qui vous a été adressée …</a:t>
            </a:r>
            <a:r>
              <a:rPr lang="fr-FR" sz="2800" b="1" dirty="0">
                <a:solidFill>
                  <a:srgbClr val="002060"/>
                </a:solidFill>
                <a:latin typeface="Gabriola" pitchFamily="82" charset="0"/>
                <a:ea typeface="Times New Roman" panose="02020603050405020304" pitchFamily="18" charset="0"/>
                <a:cs typeface="Arial" panose="020B0604020202020204" pitchFamily="34" charset="0"/>
              </a:rPr>
              <a:t>En toute humilité et douceur, avec patience, efforcez-vous de conserver l’unité de l’Esprit par le lien de la paix. »</a:t>
            </a:r>
            <a:r>
              <a:rPr lang="fr-FR" sz="2800" b="1" dirty="0">
                <a:solidFill>
                  <a:srgbClr val="002060"/>
                </a:solidFill>
                <a:latin typeface="Gabriola" pitchFamily="82" charset="0"/>
              </a:rPr>
              <a:t> </a:t>
            </a:r>
          </a:p>
          <a:p>
            <a:pPr algn="ctr"/>
            <a:r>
              <a:rPr lang="fr-FR" sz="2400" dirty="0">
                <a:latin typeface="Gabriola" pitchFamily="82" charset="0"/>
                <a:ea typeface="Times New Roman" panose="02020603050405020304" pitchFamily="18" charset="0"/>
                <a:cs typeface="Arial" panose="020B0604020202020204" pitchFamily="34" charset="0"/>
              </a:rPr>
              <a:t>Ephésiens. 4:1</a:t>
            </a:r>
            <a:endParaRPr lang="fr-FR" sz="2400" dirty="0">
              <a:solidFill>
                <a:srgbClr val="002060"/>
              </a:solidFill>
              <a:latin typeface="Gabriola" pitchFamily="82" charset="0"/>
            </a:endParaRPr>
          </a:p>
        </p:txBody>
      </p:sp>
    </p:spTree>
    <p:extLst>
      <p:ext uri="{BB962C8B-B14F-4D97-AF65-F5344CB8AC3E}">
        <p14:creationId xmlns:p14="http://schemas.microsoft.com/office/powerpoint/2010/main" val="423595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77D3CF36-68AC-1E47-A91B-5661A5D80D90}"/>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2565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C132CF7B-9620-FD4C-91AE-3EAEC5451A05}"/>
              </a:ext>
            </a:extLst>
          </p:cNvPr>
          <p:cNvPicPr>
            <a:picLocks noGrp="1" noChangeAspect="1"/>
          </p:cNvPicPr>
          <p:nvPr>
            <p:ph idx="1"/>
          </p:nvPr>
        </p:nvPicPr>
        <p:blipFill rotWithShape="1">
          <a:blip r:embed="rId2"/>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736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xmlns="" id="{6B17901F-953C-4140-9B5D-E0A0E4030814}"/>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0878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xmlns="" id="{1BC22641-0E3F-7F4F-A1E1-5B1D9C4C076C}"/>
              </a:ext>
            </a:extLst>
          </p:cNvPr>
          <p:cNvPicPr>
            <a:picLocks noChangeAspect="1"/>
          </p:cNvPicPr>
          <p:nvPr/>
        </p:nvPicPr>
        <p:blipFill rotWithShape="1">
          <a:blip r:embed="rId3"/>
          <a:srcRect l="18764" r="13875"/>
          <a:stretch/>
        </p:blipFill>
        <p:spPr>
          <a:xfrm>
            <a:off x="3" y="1524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xmlns="" id="{E70ED0A5-3871-BC42-876A-3863BD940FEC}"/>
              </a:ext>
            </a:extLst>
          </p:cNvPr>
          <p:cNvSpPr>
            <a:spLocks noGrp="1"/>
          </p:cNvSpPr>
          <p:nvPr>
            <p:ph idx="1"/>
          </p:nvPr>
        </p:nvSpPr>
        <p:spPr>
          <a:xfrm>
            <a:off x="3988896" y="1430662"/>
            <a:ext cx="4381497" cy="4101042"/>
          </a:xfrm>
        </p:spPr>
        <p:txBody>
          <a:bodyPr>
            <a:normAutofit/>
          </a:bodyPr>
          <a:lstStyle/>
          <a:p>
            <a:pPr marL="0" indent="0" algn="ctr">
              <a:buNone/>
            </a:pPr>
            <a:r>
              <a:rPr lang="fr-FR" sz="4400" b="1" dirty="0">
                <a:solidFill>
                  <a:srgbClr val="002060"/>
                </a:solidFill>
              </a:rPr>
              <a:t>« bon </a:t>
            </a:r>
            <a:r>
              <a:rPr lang="fr-FR" sz="4400" b="1" dirty="0">
                <a:solidFill>
                  <a:schemeClr val="tx1">
                    <a:lumMod val="85000"/>
                    <a:lumOff val="15000"/>
                  </a:schemeClr>
                </a:solidFill>
              </a:rPr>
              <a:t>ou </a:t>
            </a:r>
            <a:r>
              <a:rPr lang="fr-FR" sz="4400" b="1" dirty="0">
                <a:solidFill>
                  <a:srgbClr val="C00000"/>
                </a:solidFill>
              </a:rPr>
              <a:t>mauvais? »</a:t>
            </a:r>
            <a:endParaRPr lang="fr-FR" sz="4400" b="1" dirty="0">
              <a:solidFill>
                <a:schemeClr val="tx1">
                  <a:lumMod val="85000"/>
                  <a:lumOff val="15000"/>
                </a:schemeClr>
              </a:solidFill>
            </a:endParaRPr>
          </a:p>
          <a:p>
            <a:pPr marL="0" indent="0" algn="ctr">
              <a:buNone/>
            </a:pPr>
            <a:endParaRPr lang="fr-FR" sz="4400" b="1" dirty="0">
              <a:solidFill>
                <a:schemeClr val="tx1">
                  <a:lumMod val="85000"/>
                  <a:lumOff val="15000"/>
                </a:schemeClr>
              </a:solidFill>
            </a:endParaRPr>
          </a:p>
          <a:p>
            <a:pPr marL="0" indent="0" algn="ctr">
              <a:buNone/>
            </a:pPr>
            <a:endParaRPr lang="fr-FR" sz="4400" b="1" dirty="0">
              <a:solidFill>
                <a:schemeClr val="tx1">
                  <a:lumMod val="85000"/>
                  <a:lumOff val="15000"/>
                </a:schemeClr>
              </a:solidFill>
            </a:endParaRPr>
          </a:p>
          <a:p>
            <a:pPr marL="0" indent="0" algn="ctr">
              <a:buNone/>
            </a:pPr>
            <a:r>
              <a:rPr lang="fr-FR" sz="4400" b="1" dirty="0">
                <a:solidFill>
                  <a:srgbClr val="C00000"/>
                </a:solidFill>
              </a:rPr>
              <a:t>« dangereux</a:t>
            </a:r>
            <a:r>
              <a:rPr lang="fr-FR" sz="4400" b="1" dirty="0">
                <a:solidFill>
                  <a:schemeClr val="tx1">
                    <a:lumMod val="85000"/>
                    <a:lumOff val="15000"/>
                  </a:schemeClr>
                </a:solidFill>
              </a:rPr>
              <a:t> ou </a:t>
            </a:r>
            <a:r>
              <a:rPr lang="fr-FR" sz="4400" b="1" dirty="0">
                <a:solidFill>
                  <a:srgbClr val="002060"/>
                </a:solidFill>
              </a:rPr>
              <a:t>utile ? »</a:t>
            </a:r>
            <a:r>
              <a:rPr lang="fr-FR" sz="4400" b="1" dirty="0">
                <a:solidFill>
                  <a:schemeClr val="tx1">
                    <a:lumMod val="85000"/>
                    <a:lumOff val="15000"/>
                  </a:schemeClr>
                </a:solidFill>
                <a:effectLst/>
              </a:rPr>
              <a:t> </a:t>
            </a:r>
            <a:endParaRPr lang="fr-FR" sz="4400" b="1" dirty="0">
              <a:solidFill>
                <a:schemeClr val="tx1">
                  <a:lumMod val="85000"/>
                  <a:lumOff val="15000"/>
                </a:schemeClr>
              </a:solidFill>
            </a:endParaRPr>
          </a:p>
        </p:txBody>
      </p:sp>
      <p:pic>
        <p:nvPicPr>
          <p:cNvPr id="3" name="Picture 2" descr="A picture containing building, cement, stone, concrete&#10;&#10;Description automatically generated">
            <a:extLst>
              <a:ext uri="{FF2B5EF4-FFF2-40B4-BE49-F238E27FC236}">
                <a16:creationId xmlns:a16="http://schemas.microsoft.com/office/drawing/2014/main" xmlns=""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cxnSp>
        <p:nvCxnSpPr>
          <p:cNvPr id="5" name="Straight Connector 4">
            <a:extLst>
              <a:ext uri="{FF2B5EF4-FFF2-40B4-BE49-F238E27FC236}">
                <a16:creationId xmlns:a16="http://schemas.microsoft.com/office/drawing/2014/main" xmlns="" id="{636A1A87-B5B3-EB4D-A0BA-05CE14DA3D19}"/>
              </a:ext>
            </a:extLst>
          </p:cNvPr>
          <p:cNvCxnSpPr>
            <a:cxnSpLocks/>
          </p:cNvCxnSpPr>
          <p:nvPr/>
        </p:nvCxnSpPr>
        <p:spPr>
          <a:xfrm>
            <a:off x="4973444" y="3284036"/>
            <a:ext cx="233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05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75A871FD-DBEF-5A40-88AE-8E46D3BF5F6F}"/>
              </a:ext>
            </a:extLst>
          </p:cNvPr>
          <p:cNvSpPr txBox="1"/>
          <p:nvPr/>
        </p:nvSpPr>
        <p:spPr>
          <a:xfrm>
            <a:off x="1072430" y="810047"/>
            <a:ext cx="8274770"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 </a:t>
            </a:r>
            <a:r>
              <a:rPr lang="en-US" sz="3600" b="1" dirty="0">
                <a:solidFill>
                  <a:schemeClr val="bg1"/>
                </a:solidFill>
                <a:latin typeface="Avenir Next" panose="020B0503020202020204" pitchFamily="34" charset="0"/>
                <a:ea typeface="Times New Roman" panose="02020603050405020304" pitchFamily="18" charset="0"/>
                <a:cs typeface="Arial" panose="020B0604020202020204" pitchFamily="34" charset="0"/>
              </a:rPr>
              <a:t>D</a:t>
            </a: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E POUVOIR</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DANS LA BIBLE</a:t>
            </a:r>
            <a:endPar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xmlns="" id="{EB465663-A657-6F40-9535-C85C7D816C3B}"/>
              </a:ext>
            </a:extLst>
          </p:cNvPr>
          <p:cNvSpPr txBox="1"/>
          <p:nvPr/>
        </p:nvSpPr>
        <p:spPr>
          <a:xfrm>
            <a:off x="1839125" y="2577390"/>
            <a:ext cx="6959187" cy="3293209"/>
          </a:xfrm>
          <a:prstGeom prst="rect">
            <a:avLst/>
          </a:prstGeom>
          <a:noFill/>
        </p:spPr>
        <p:txBody>
          <a:bodyPr wrap="square">
            <a:spAutoFit/>
          </a:bodyPr>
          <a:lstStyle/>
          <a:p>
            <a:pPr marL="285750" indent="-285750">
              <a:buFont typeface="Arial" panose="020B0604020202020204" pitchFamily="34" charset="0"/>
              <a:buChar char="•"/>
            </a:pPr>
            <a:r>
              <a:rPr lang="fr-FR" sz="2600" dirty="0">
                <a:ea typeface="Times New Roman" panose="02020603050405020304" pitchFamily="18" charset="0"/>
                <a:cs typeface="Arial" panose="020B0604020202020204" pitchFamily="34" charset="0"/>
              </a:rPr>
              <a:t>Le premier et le plus évident est celui de Lucifer, devenu Satan</a:t>
            </a:r>
            <a:r>
              <a:rPr lang="fr-FR" sz="2600" dirty="0">
                <a:effectLst/>
                <a:ea typeface="Times New Roman" panose="02020603050405020304" pitchFamily="18" charset="0"/>
                <a:cs typeface="Arial" panose="020B0604020202020204" pitchFamily="34" charset="0"/>
              </a:rPr>
              <a:t>.</a:t>
            </a:r>
            <a:r>
              <a:rPr lang="fr-FR" sz="2600" dirty="0">
                <a:effectLst/>
              </a:rPr>
              <a:t> </a:t>
            </a:r>
          </a:p>
          <a:p>
            <a:pPr marL="285750" indent="-285750">
              <a:buFont typeface="Arial" panose="020B0604020202020204" pitchFamily="34" charset="0"/>
              <a:buChar char="•"/>
            </a:pPr>
            <a:endParaRPr lang="fr-FR" sz="2600" dirty="0"/>
          </a:p>
          <a:p>
            <a:pPr marL="285750" indent="-285750">
              <a:buFont typeface="Arial" panose="020B0604020202020204" pitchFamily="34" charset="0"/>
              <a:buChar char="•"/>
            </a:pPr>
            <a:r>
              <a:rPr lang="fr-FR" sz="2600" dirty="0"/>
              <a:t>Le pharaon abuse de son pouvoir</a:t>
            </a:r>
            <a:r>
              <a:rPr lang="fr-FR" sz="2600" dirty="0">
                <a:effectLst/>
              </a:rPr>
              <a:t> (Exode 10:28)</a:t>
            </a:r>
          </a:p>
          <a:p>
            <a:pPr marL="285750" indent="-285750">
              <a:buFont typeface="Arial" panose="020B0604020202020204" pitchFamily="34" charset="0"/>
              <a:buChar char="•"/>
            </a:pPr>
            <a:endParaRPr lang="fr-FR" sz="2600" dirty="0"/>
          </a:p>
          <a:p>
            <a:pPr marL="285750" indent="-285750">
              <a:buFont typeface="Arial" panose="020B0604020202020204" pitchFamily="34" charset="0"/>
              <a:buChar char="•"/>
            </a:pPr>
            <a:r>
              <a:rPr lang="fr-FR" sz="2600" dirty="0"/>
              <a:t>Les fils d’Héli (1 Samuel 2:22-25) </a:t>
            </a:r>
          </a:p>
          <a:p>
            <a:pPr marL="285750" indent="-285750">
              <a:buFont typeface="Arial" panose="020B0604020202020204" pitchFamily="34" charset="0"/>
              <a:buChar char="•"/>
            </a:pPr>
            <a:endParaRPr lang="fr-FR" sz="2600" dirty="0"/>
          </a:p>
          <a:p>
            <a:pPr marL="285750" indent="-285750">
              <a:buFont typeface="Arial" panose="020B0604020202020204" pitchFamily="34" charset="0"/>
              <a:buChar char="•"/>
            </a:pPr>
            <a:r>
              <a:rPr lang="fr-FR" sz="2600" dirty="0"/>
              <a:t>Le roi David</a:t>
            </a:r>
          </a:p>
        </p:txBody>
      </p:sp>
    </p:spTree>
    <p:extLst>
      <p:ext uri="{BB962C8B-B14F-4D97-AF65-F5344CB8AC3E}">
        <p14:creationId xmlns:p14="http://schemas.microsoft.com/office/powerpoint/2010/main" val="82960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DFA4BCBF-7A41-BC4F-AF6D-47B71E245F7E}"/>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xmlns="" id="{511786D0-AE02-B947-AA83-975F17F52FE4}"/>
              </a:ext>
            </a:extLst>
          </p:cNvPr>
          <p:cNvSpPr txBox="1"/>
          <p:nvPr/>
        </p:nvSpPr>
        <p:spPr>
          <a:xfrm>
            <a:off x="2336599" y="2408968"/>
            <a:ext cx="3770664" cy="3368423"/>
          </a:xfrm>
          <a:prstGeom prst="rect">
            <a:avLst/>
          </a:prstGeom>
          <a:noFill/>
        </p:spPr>
        <p:txBody>
          <a:bodyPr wrap="square">
            <a:spAutoFit/>
          </a:bodyPr>
          <a:lstStyle/>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rPr>
              <a:t>Avocat</a:t>
            </a:r>
          </a:p>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cs typeface="Arial" panose="020B0604020202020204" pitchFamily="34" charset="0"/>
              </a:rPr>
              <a:t>Enseignant</a:t>
            </a:r>
            <a:endParaRPr lang="fr-FR"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cs typeface="Arial" panose="020B0604020202020204" pitchFamily="34" charset="0"/>
              </a:rPr>
              <a:t>Entraîneur</a:t>
            </a:r>
            <a:endParaRPr lang="fr-FR"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cs typeface="Arial" panose="020B0604020202020204" pitchFamily="34" charset="0"/>
              </a:rPr>
              <a:t>Soignant</a:t>
            </a:r>
            <a:endParaRPr lang="fr-FR"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cs typeface="Arial" panose="020B0604020202020204" pitchFamily="34" charset="0"/>
              </a:rPr>
              <a:t>Médecin</a:t>
            </a:r>
            <a:endParaRPr lang="fr-FR"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ffectLst/>
                <a:ea typeface="Times New Roman" panose="02020603050405020304" pitchFamily="18" charset="0"/>
                <a:cs typeface="Arial" panose="020B0604020202020204" pitchFamily="34" charset="0"/>
              </a:rPr>
              <a:t>Psychologue</a:t>
            </a:r>
            <a:endParaRPr lang="fr-FR" sz="2400" dirty="0">
              <a:effectLst/>
              <a:ea typeface="Times New Roman" panose="02020603050405020304" pitchFamily="18" charset="0"/>
            </a:endParaRPr>
          </a:p>
        </p:txBody>
      </p:sp>
      <p:sp>
        <p:nvSpPr>
          <p:cNvPr id="11" name="TextBox 10">
            <a:extLst>
              <a:ext uri="{FF2B5EF4-FFF2-40B4-BE49-F238E27FC236}">
                <a16:creationId xmlns:a16="http://schemas.microsoft.com/office/drawing/2014/main" xmlns="" id="{EFC0729C-1A73-9141-B687-2EE2FEC327C6}"/>
              </a:ext>
            </a:extLst>
          </p:cNvPr>
          <p:cNvSpPr txBox="1"/>
          <p:nvPr/>
        </p:nvSpPr>
        <p:spPr>
          <a:xfrm>
            <a:off x="1957108" y="1250884"/>
            <a:ext cx="6275070" cy="707886"/>
          </a:xfrm>
          <a:prstGeom prst="rect">
            <a:avLst/>
          </a:prstGeom>
          <a:noFill/>
        </p:spPr>
        <p:txBody>
          <a:bodyPr wrap="square">
            <a:spAutoFit/>
          </a:bodyPr>
          <a:lstStyle/>
          <a:p>
            <a:pPr algn="ctr"/>
            <a:r>
              <a:rPr lang="fr-FR" sz="40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POUV</a:t>
            </a:r>
            <a:r>
              <a:rPr lang="fr-FR" sz="4000" b="1" dirty="0">
                <a:solidFill>
                  <a:schemeClr val="bg1"/>
                </a:solidFill>
                <a:effectLst/>
                <a:latin typeface="Avenir Next" panose="020B0503020202020204"/>
                <a:ea typeface="Times New Roman" panose="02020603050405020304" pitchFamily="18" charset="0"/>
                <a:cs typeface="Arial" panose="020B0604020202020204" pitchFamily="34" charset="0"/>
              </a:rPr>
              <a:t>OIR</a:t>
            </a:r>
            <a:r>
              <a:rPr lang="fr-FR" sz="4000" b="1" dirty="0">
                <a:solidFill>
                  <a:schemeClr val="bg1"/>
                </a:solidFill>
                <a:effectLst/>
                <a:latin typeface="Avenir Next" panose="020B0503020202020204"/>
              </a:rPr>
              <a:t> </a:t>
            </a:r>
            <a:r>
              <a:rPr lang="fr-FR" sz="4000" b="1" dirty="0">
                <a:solidFill>
                  <a:schemeClr val="accent6">
                    <a:lumMod val="60000"/>
                    <a:lumOff val="40000"/>
                  </a:schemeClr>
                </a:solidFill>
                <a:latin typeface="Avenir Next" panose="020B0503020202020204"/>
                <a:ea typeface="Times New Roman" panose="02020603050405020304" pitchFamily="18" charset="0"/>
                <a:cs typeface="Arial" panose="020B0604020202020204" pitchFamily="34" charset="0"/>
              </a:rPr>
              <a:t>LIÉ À LA POSITION</a:t>
            </a:r>
            <a:endParaRPr lang="fr-FR" sz="4000" b="1" dirty="0">
              <a:solidFill>
                <a:schemeClr val="bg1"/>
              </a:solidFill>
              <a:latin typeface="Avenir Next" panose="020B0503020202020204"/>
            </a:endParaRPr>
          </a:p>
        </p:txBody>
      </p:sp>
      <p:sp>
        <p:nvSpPr>
          <p:cNvPr id="4" name="TextBox 3">
            <a:extLst>
              <a:ext uri="{FF2B5EF4-FFF2-40B4-BE49-F238E27FC236}">
                <a16:creationId xmlns:a16="http://schemas.microsoft.com/office/drawing/2014/main" xmlns="" id="{67F5022B-7F75-3E4C-8E5A-2028083363CF}"/>
              </a:ext>
            </a:extLst>
          </p:cNvPr>
          <p:cNvSpPr txBox="1"/>
          <p:nvPr/>
        </p:nvSpPr>
        <p:spPr>
          <a:xfrm>
            <a:off x="5347467" y="2434283"/>
            <a:ext cx="4695568" cy="4467057"/>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fr-FR" sz="2400" dirty="0">
                <a:ea typeface="Times New Roman" panose="02020603050405020304" pitchFamily="18" charset="0"/>
                <a:cs typeface="Arial" panose="020B0604020202020204" pitchFamily="34" charset="0"/>
              </a:rPr>
              <a:t>Chef d’entreprise/célébrité/politique</a:t>
            </a:r>
            <a:endParaRPr lang="fr-FR"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a typeface="Times New Roman" panose="02020603050405020304" pitchFamily="18" charset="0"/>
                <a:cs typeface="Arial" panose="020B0604020202020204" pitchFamily="34" charset="0"/>
              </a:rPr>
              <a:t>Mari/épouse</a:t>
            </a:r>
            <a:endParaRPr lang="fr-FR"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fr-FR" sz="2400" dirty="0">
                <a:ea typeface="Times New Roman" panose="02020603050405020304" pitchFamily="18" charset="0"/>
                <a:cs typeface="Arial" panose="020B0604020202020204" pitchFamily="34" charset="0"/>
              </a:rPr>
              <a:t>Parents</a:t>
            </a:r>
            <a:endParaRPr lang="fr-FR" sz="2400" dirty="0">
              <a:ea typeface="Times New Roman" panose="02020603050405020304" pitchFamily="18" charset="0"/>
            </a:endParaRPr>
          </a:p>
          <a:p>
            <a:pPr marL="285750" indent="-285750">
              <a:lnSpc>
                <a:spcPct val="150000"/>
              </a:lnSpc>
              <a:buFont typeface="Arial" panose="020B0604020202020204" pitchFamily="34" charset="0"/>
              <a:buChar char="•"/>
            </a:pPr>
            <a:r>
              <a:rPr lang="fr-FR" sz="2400" dirty="0">
                <a:ea typeface="Times New Roman" panose="02020603050405020304" pitchFamily="18" charset="0"/>
                <a:cs typeface="Arial" panose="020B0604020202020204" pitchFamily="34" charset="0"/>
              </a:rPr>
              <a:t>Dirigeants d’église – y compris responsables jeunesse/Explorateurs</a:t>
            </a:r>
            <a:r>
              <a:rPr lang="fr-FR" sz="2400" dirty="0"/>
              <a:t>, pasteurs, anciens, etc. </a:t>
            </a:r>
            <a:endParaRPr lang="fr-FR" sz="2400" dirty="0">
              <a:ea typeface="Times New Roman" panose="02020603050405020304" pitchFamily="18" charset="0"/>
            </a:endParaRPr>
          </a:p>
        </p:txBody>
      </p:sp>
    </p:spTree>
    <p:extLst>
      <p:ext uri="{BB962C8B-B14F-4D97-AF65-F5344CB8AC3E}">
        <p14:creationId xmlns:p14="http://schemas.microsoft.com/office/powerpoint/2010/main" val="122462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DFA4BCBF-7A41-BC4F-AF6D-47B71E245F7E}"/>
              </a:ext>
            </a:extLst>
          </p:cNvPr>
          <p:cNvPicPr>
            <a:picLocks noGrp="1" noChangeAspect="1"/>
          </p:cNvPicPr>
          <p:nvPr>
            <p:ph idx="1"/>
          </p:nvPr>
        </p:nvPicPr>
        <p:blipFill rotWithShape="1">
          <a:blip r:embed="rId3"/>
          <a:srcRect b="2616"/>
          <a:stretch/>
        </p:blipFill>
        <p:spPr>
          <a:xfrm>
            <a:off x="20" y="1115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xmlns="" id="{E3FF02BE-EBFC-6B45-BD4E-4897F85A18F8}"/>
              </a:ext>
            </a:extLst>
          </p:cNvPr>
          <p:cNvSpPr txBox="1"/>
          <p:nvPr/>
        </p:nvSpPr>
        <p:spPr>
          <a:xfrm>
            <a:off x="2522918" y="2924155"/>
            <a:ext cx="2740458"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800" dirty="0">
                <a:latin typeface="Corbel" panose="020B0503020204020204" pitchFamily="34" charset="0"/>
              </a:rPr>
              <a:t>E</a:t>
            </a:r>
            <a:r>
              <a:rPr lang="fr-FR" sz="2800" dirty="0"/>
              <a:t>conomique</a:t>
            </a:r>
          </a:p>
          <a:p>
            <a:pPr marL="285750" indent="-285750">
              <a:lnSpc>
                <a:spcPct val="150000"/>
              </a:lnSpc>
              <a:buFont typeface="Arial" panose="020B0604020202020204" pitchFamily="34" charset="0"/>
              <a:buChar char="•"/>
            </a:pPr>
            <a:r>
              <a:rPr lang="fr-FR" sz="2800" dirty="0"/>
              <a:t>D’influence</a:t>
            </a:r>
          </a:p>
          <a:p>
            <a:pPr marL="285750" indent="-285750">
              <a:lnSpc>
                <a:spcPct val="150000"/>
              </a:lnSpc>
              <a:buFont typeface="Arial" panose="020B0604020202020204" pitchFamily="34" charset="0"/>
              <a:buChar char="•"/>
            </a:pPr>
            <a:r>
              <a:rPr lang="fr-FR" sz="2800" dirty="0"/>
              <a:t>Physique</a:t>
            </a:r>
          </a:p>
          <a:p>
            <a:pPr marL="285750" indent="-285750">
              <a:lnSpc>
                <a:spcPct val="150000"/>
              </a:lnSpc>
              <a:buFont typeface="Arial" panose="020B0604020202020204" pitchFamily="34" charset="0"/>
              <a:buChar char="•"/>
            </a:pPr>
            <a:r>
              <a:rPr lang="fr-FR" sz="2800" dirty="0"/>
              <a:t>Informationnel</a:t>
            </a:r>
          </a:p>
          <a:p>
            <a:pPr marL="285750" indent="-285750">
              <a:lnSpc>
                <a:spcPct val="150000"/>
              </a:lnSpc>
              <a:buFont typeface="Arial" panose="020B0604020202020204" pitchFamily="34" charset="0"/>
              <a:buChar char="•"/>
            </a:pPr>
            <a:endParaRPr lang="fr-FR" sz="2800" dirty="0"/>
          </a:p>
        </p:txBody>
      </p:sp>
      <p:sp>
        <p:nvSpPr>
          <p:cNvPr id="3" name="TextBox 2">
            <a:extLst>
              <a:ext uri="{FF2B5EF4-FFF2-40B4-BE49-F238E27FC236}">
                <a16:creationId xmlns:a16="http://schemas.microsoft.com/office/drawing/2014/main" xmlns="" id="{6224911E-DFC8-B341-887E-936400411336}"/>
              </a:ext>
            </a:extLst>
          </p:cNvPr>
          <p:cNvSpPr txBox="1"/>
          <p:nvPr/>
        </p:nvSpPr>
        <p:spPr>
          <a:xfrm>
            <a:off x="880533" y="707167"/>
            <a:ext cx="8500534" cy="1323439"/>
          </a:xfrm>
          <a:prstGeom prst="rect">
            <a:avLst/>
          </a:prstGeom>
          <a:noFill/>
        </p:spPr>
        <p:txBody>
          <a:bodyPr wrap="square" rtlCol="0">
            <a:spAutoFit/>
          </a:bodyPr>
          <a:lstStyle/>
          <a:p>
            <a:pPr algn="ctr"/>
            <a:r>
              <a:rPr lang="fr-FR" sz="4000" b="1" dirty="0">
                <a:solidFill>
                  <a:schemeClr val="bg1"/>
                </a:solidFill>
              </a:rPr>
              <a:t>AUTRES TYPES </a:t>
            </a:r>
          </a:p>
          <a:p>
            <a:pPr algn="ctr"/>
            <a:r>
              <a:rPr lang="fr-FR" sz="4000" b="1" dirty="0">
                <a:solidFill>
                  <a:schemeClr val="accent6">
                    <a:lumMod val="60000"/>
                    <a:lumOff val="40000"/>
                  </a:schemeClr>
                </a:solidFill>
              </a:rPr>
              <a:t>D’ABUS DE POUVOIR</a:t>
            </a:r>
          </a:p>
        </p:txBody>
      </p:sp>
      <p:sp>
        <p:nvSpPr>
          <p:cNvPr id="4" name="TextBox 3">
            <a:extLst>
              <a:ext uri="{FF2B5EF4-FFF2-40B4-BE49-F238E27FC236}">
                <a16:creationId xmlns:a16="http://schemas.microsoft.com/office/drawing/2014/main" xmlns="" id="{CC6C0039-271D-CB48-9A83-723E64A0D7C5}"/>
              </a:ext>
            </a:extLst>
          </p:cNvPr>
          <p:cNvSpPr txBox="1"/>
          <p:nvPr/>
        </p:nvSpPr>
        <p:spPr>
          <a:xfrm>
            <a:off x="5263376" y="2922874"/>
            <a:ext cx="2978596" cy="261084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fr-FR" sz="2800" dirty="0"/>
              <a:t>Psychologique </a:t>
            </a:r>
          </a:p>
          <a:p>
            <a:pPr marL="285750" indent="-285750">
              <a:lnSpc>
                <a:spcPct val="150000"/>
              </a:lnSpc>
              <a:buFont typeface="Arial" panose="020B0604020202020204" pitchFamily="34" charset="0"/>
              <a:buChar char="•"/>
            </a:pPr>
            <a:r>
              <a:rPr lang="fr-FR" sz="2800" dirty="0"/>
              <a:t>Emotionnel</a:t>
            </a:r>
          </a:p>
          <a:p>
            <a:pPr marL="285750" indent="-285750">
              <a:lnSpc>
                <a:spcPct val="150000"/>
              </a:lnSpc>
              <a:buFont typeface="Arial" panose="020B0604020202020204" pitchFamily="34" charset="0"/>
              <a:buChar char="•"/>
            </a:pPr>
            <a:r>
              <a:rPr lang="fr-FR" sz="2800" dirty="0"/>
              <a:t>Spirituel</a:t>
            </a:r>
          </a:p>
          <a:p>
            <a:pPr marL="285750" indent="-285750">
              <a:lnSpc>
                <a:spcPct val="150000"/>
              </a:lnSpc>
              <a:buFont typeface="Arial" panose="020B0604020202020204" pitchFamily="34" charset="0"/>
              <a:buChar char="•"/>
            </a:pPr>
            <a:r>
              <a:rPr lang="fr-FR" sz="2800" dirty="0"/>
              <a:t>Sexuel</a:t>
            </a:r>
          </a:p>
        </p:txBody>
      </p:sp>
    </p:spTree>
    <p:extLst>
      <p:ext uri="{BB962C8B-B14F-4D97-AF65-F5344CB8AC3E}">
        <p14:creationId xmlns:p14="http://schemas.microsoft.com/office/powerpoint/2010/main" val="253287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A7C66C14-C424-E04F-B3EE-85CE00FE8DF1}"/>
              </a:ext>
            </a:extLst>
          </p:cNvPr>
          <p:cNvSpPr txBox="1"/>
          <p:nvPr/>
        </p:nvSpPr>
        <p:spPr>
          <a:xfrm>
            <a:off x="85905" y="866350"/>
            <a:ext cx="10058401"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 DE POUVOIR</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DANS L’</a:t>
            </a:r>
            <a:r>
              <a:rPr lang="en-US" sz="3600" b="1" dirty="0">
                <a:solidFill>
                  <a:schemeClr val="accent6">
                    <a:lumMod val="60000"/>
                    <a:lumOff val="40000"/>
                  </a:schemeClr>
                </a:solidFill>
                <a:effectLst/>
                <a:latin typeface="Corbel" panose="020B0503020204020204" pitchFamily="34" charset="0"/>
                <a:ea typeface="Times New Roman" panose="02020603050405020304" pitchFamily="18" charset="0"/>
                <a:cs typeface="Arial" panose="020B0604020202020204" pitchFamily="34" charset="0"/>
              </a:rPr>
              <a:t>É</a:t>
            </a: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GLISE</a:t>
            </a:r>
            <a:endParaRPr lang="en-US" sz="40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xmlns="" id="{E5A4025B-C9B4-8345-A16C-DA46EF3789E4}"/>
              </a:ext>
            </a:extLst>
          </p:cNvPr>
          <p:cNvSpPr txBox="1"/>
          <p:nvPr/>
        </p:nvSpPr>
        <p:spPr>
          <a:xfrm>
            <a:off x="926463" y="2651925"/>
            <a:ext cx="8823325" cy="3693319"/>
          </a:xfrm>
          <a:prstGeom prst="rect">
            <a:avLst/>
          </a:prstGeom>
          <a:noFill/>
        </p:spPr>
        <p:txBody>
          <a:bodyPr wrap="square">
            <a:spAutoFit/>
          </a:bodyPr>
          <a:lstStyle/>
          <a:p>
            <a:r>
              <a:rPr lang="fr-FR" sz="2600" dirty="0"/>
              <a:t>On entend de plus en plus de récits d’abus de pouvoir venus du monde entier, que ce soit dans la presse ou par le bouche-à-oreille.</a:t>
            </a:r>
            <a:endParaRPr lang="fr-FR" sz="2600" dirty="0">
              <a:effectLst/>
              <a:ea typeface="Times New Roman" panose="02020603050405020304" pitchFamily="18" charset="0"/>
              <a:cs typeface="Arial" panose="020B0604020202020204" pitchFamily="34" charset="0"/>
            </a:endParaRPr>
          </a:p>
          <a:p>
            <a:endParaRPr lang="fr-FR" sz="2600" dirty="0">
              <a:cs typeface="Arial" panose="020B0604020202020204" pitchFamily="34" charset="0"/>
            </a:endParaRPr>
          </a:p>
          <a:p>
            <a:r>
              <a:rPr lang="fr-FR" sz="2600" dirty="0">
                <a:solidFill>
                  <a:srgbClr val="C00000"/>
                </a:solidFill>
              </a:rPr>
              <a:t>Quand les limites sont dépassées, il y a toujours quelqu’un qui souffre. C’est souvent la personne qui détient le pouvoir ainsi que la « victime, » </a:t>
            </a:r>
            <a:r>
              <a:rPr lang="fr-FR" sz="2600" dirty="0"/>
              <a:t>Et quand il s’agit d’un dirigeant d’église, il n’y a pas que les personnes qui sont touchées, mais l’église aussi, ainsi que la mission de l’église. </a:t>
            </a:r>
          </a:p>
        </p:txBody>
      </p:sp>
    </p:spTree>
    <p:extLst>
      <p:ext uri="{BB962C8B-B14F-4D97-AF65-F5344CB8AC3E}">
        <p14:creationId xmlns:p14="http://schemas.microsoft.com/office/powerpoint/2010/main" val="250620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77D3CF36-68AC-1E47-A91B-5661A5D80D90}"/>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xmlns="" id="{3B6F6B19-2BE3-DB4B-A7EB-144FFBA27D2F}"/>
              </a:ext>
            </a:extLst>
          </p:cNvPr>
          <p:cNvSpPr txBox="1"/>
          <p:nvPr/>
        </p:nvSpPr>
        <p:spPr>
          <a:xfrm>
            <a:off x="244745" y="2699048"/>
            <a:ext cx="10056918" cy="3231654"/>
          </a:xfrm>
          <a:prstGeom prst="rect">
            <a:avLst/>
          </a:prstGeom>
          <a:noFill/>
        </p:spPr>
        <p:txBody>
          <a:bodyPr wrap="square">
            <a:spAutoFit/>
          </a:bodyPr>
          <a:lstStyle/>
          <a:p>
            <a:pPr algn="ctr"/>
            <a:r>
              <a:rPr lang="fr-FR" sz="2400" b="1" dirty="0">
                <a:latin typeface="Avenir Next" panose="020B0503020202020204" pitchFamily="34" charset="0"/>
                <a:ea typeface="Times New Roman" panose="02020603050405020304" pitchFamily="18" charset="0"/>
                <a:cs typeface="Arial" panose="020B0604020202020204" pitchFamily="34" charset="0"/>
              </a:rPr>
              <a:t>D’ABORD, NOUS DEVONS ADMETTRE QUE NOUS SOMMES PEUT-ÊTRE COUPABLES D’ABUS DE POUVOIR</a:t>
            </a:r>
            <a:endParaRPr lang="fr-FR" sz="2400" b="1" dirty="0">
              <a:solidFill>
                <a:srgbClr val="C00000"/>
              </a:solidFill>
              <a:effectLst/>
              <a:latin typeface="Avenir Next" panose="020B0503020202020204" pitchFamily="34" charset="0"/>
              <a:ea typeface="Times New Roman" panose="02020603050405020304" pitchFamily="18" charset="0"/>
              <a:cs typeface="Arial" panose="020B0604020202020204" pitchFamily="34" charset="0"/>
            </a:endParaRPr>
          </a:p>
          <a:p>
            <a:endParaRPr lang="fr-FR" sz="2600" b="1" dirty="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fr-FR" sz="2600" b="1" dirty="0">
                <a:solidFill>
                  <a:srgbClr val="002060"/>
                </a:solidFill>
                <a:effectLst/>
                <a:ea typeface="Times New Roman" panose="02020603050405020304" pitchFamily="18" charset="0"/>
                <a:cs typeface="Arial" panose="020B0604020202020204" pitchFamily="34" charset="0"/>
              </a:rPr>
              <a:t>Transparence</a:t>
            </a:r>
            <a:r>
              <a:rPr lang="fr-FR" sz="2600" dirty="0">
                <a:solidFill>
                  <a:srgbClr val="002060"/>
                </a:solidFill>
                <a:effectLst/>
                <a:ea typeface="Times New Roman" panose="02020603050405020304" pitchFamily="18" charset="0"/>
                <a:cs typeface="Arial" panose="020B0604020202020204" pitchFamily="34" charset="0"/>
              </a:rPr>
              <a:t> – </a:t>
            </a:r>
            <a:r>
              <a:rPr lang="fr-FR" sz="2600" dirty="0"/>
              <a:t>En tant que pasteur, ou autre leader spirituel ou enseignant, quel que soit votre pouvoir, </a:t>
            </a:r>
            <a:r>
              <a:rPr lang="fr-FR" sz="2600" dirty="0">
                <a:solidFill>
                  <a:srgbClr val="002060"/>
                </a:solidFill>
              </a:rPr>
              <a:t>vous devez comprendre que Dieu vous tient davantage pour responsables du maintien de ses standards, </a:t>
            </a:r>
            <a:r>
              <a:rPr lang="fr-FR" sz="2600" dirty="0"/>
              <a:t>non seulement dans vos paroles, mais aussi dans </a:t>
            </a:r>
            <a:r>
              <a:rPr lang="fr-FR" sz="2600"/>
              <a:t>votre manière </a:t>
            </a:r>
            <a:r>
              <a:rPr lang="fr-FR" sz="2600" dirty="0"/>
              <a:t>de vivre. </a:t>
            </a:r>
            <a:endParaRPr lang="fr-FR" sz="2600" dirty="0">
              <a:effectLst/>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0480837A-513B-5645-AFDC-ADEC2784D402}"/>
              </a:ext>
            </a:extLst>
          </p:cNvPr>
          <p:cNvSpPr txBox="1"/>
          <p:nvPr/>
        </p:nvSpPr>
        <p:spPr>
          <a:xfrm>
            <a:off x="289349" y="1095757"/>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QUE PEUT-ON FAIRE ?</a:t>
            </a:r>
            <a:endParaRPr lang="en-US"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35608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xmlns="" id="{0CAE2AC7-600D-3549-B710-317D06B61817}"/>
              </a:ext>
            </a:extLst>
          </p:cNvPr>
          <p:cNvPicPr>
            <a:picLocks noChangeAspect="1"/>
          </p:cNvPicPr>
          <p:nvPr/>
        </p:nvPicPr>
        <p:blipFill rotWithShape="1">
          <a:blip r:embed="rId3"/>
          <a:srcRect b="2616"/>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xmlns="" id="{55C1B97D-4AC5-4942-A810-EF3AF5E72444}"/>
              </a:ext>
            </a:extLst>
          </p:cNvPr>
          <p:cNvSpPr>
            <a:spLocks noGrp="1"/>
          </p:cNvSpPr>
          <p:nvPr>
            <p:ph idx="1"/>
          </p:nvPr>
        </p:nvSpPr>
        <p:spPr>
          <a:xfrm>
            <a:off x="793597" y="3090053"/>
            <a:ext cx="8986024" cy="2530157"/>
          </a:xfrm>
        </p:spPr>
        <p:txBody>
          <a:bodyPr>
            <a:normAutofit/>
          </a:bodyPr>
          <a:lstStyle/>
          <a:p>
            <a:r>
              <a:rPr lang="fr-FR" sz="2600" b="1" dirty="0">
                <a:solidFill>
                  <a:srgbClr val="002060"/>
                </a:solidFill>
                <a:ea typeface="Times New Roman" panose="02020603050405020304" pitchFamily="18" charset="0"/>
                <a:cs typeface="Arial" panose="020B0604020202020204" pitchFamily="34" charset="0"/>
              </a:rPr>
              <a:t>Réciprocité</a:t>
            </a:r>
            <a:r>
              <a:rPr lang="fr-FR" sz="2600" dirty="0">
                <a:solidFill>
                  <a:srgbClr val="002060"/>
                </a:solidFill>
                <a:ea typeface="Times New Roman" panose="02020603050405020304" pitchFamily="18" charset="0"/>
                <a:cs typeface="Arial" panose="020B0604020202020204" pitchFamily="34" charset="0"/>
              </a:rPr>
              <a:t> </a:t>
            </a:r>
            <a:r>
              <a:rPr lang="fr-FR" sz="2600" dirty="0">
                <a:ea typeface="Times New Roman" panose="02020603050405020304" pitchFamily="18" charset="0"/>
                <a:cs typeface="Arial" panose="020B0604020202020204" pitchFamily="34" charset="0"/>
              </a:rPr>
              <a:t>– Quand nous trouvons un terrain d’entente, sans qu’aucun n’ait l’ascendant sur l’autre</a:t>
            </a:r>
            <a:r>
              <a:rPr lang="fr-FR" sz="2600" b="1" dirty="0"/>
              <a:t>, </a:t>
            </a:r>
            <a:r>
              <a:rPr lang="fr-FR" sz="2600" b="1" dirty="0">
                <a:solidFill>
                  <a:srgbClr val="002060"/>
                </a:solidFill>
              </a:rPr>
              <a:t>c’est là que nous pouvons</a:t>
            </a:r>
            <a:r>
              <a:rPr lang="fr-FR" sz="2600" b="1" baseline="0" dirty="0">
                <a:solidFill>
                  <a:srgbClr val="002060"/>
                </a:solidFill>
              </a:rPr>
              <a:t> collaborer de la meilleure façon possible</a:t>
            </a:r>
            <a:r>
              <a:rPr lang="fr-FR" sz="2600" b="1" dirty="0"/>
              <a:t>. </a:t>
            </a:r>
            <a:r>
              <a:rPr lang="fr-FR" sz="2600" b="0" dirty="0"/>
              <a:t>S’il y a une inégalité sur quelque plan que ce soit</a:t>
            </a:r>
            <a:r>
              <a:rPr lang="fr-FR" sz="2600" dirty="0"/>
              <a:t>, l’un des deux est désavantagé,</a:t>
            </a:r>
            <a:r>
              <a:rPr lang="fr-FR" sz="2600" baseline="0" dirty="0"/>
              <a:t> et les risques d’abus de pouvoir et d’abus en général sont plus grands</a:t>
            </a:r>
            <a:r>
              <a:rPr lang="fr-FR" sz="2600" dirty="0"/>
              <a:t>.</a:t>
            </a:r>
          </a:p>
          <a:p>
            <a:endParaRPr lang="en-US" dirty="0"/>
          </a:p>
        </p:txBody>
      </p:sp>
    </p:spTree>
    <p:extLst>
      <p:ext uri="{BB962C8B-B14F-4D97-AF65-F5344CB8AC3E}">
        <p14:creationId xmlns:p14="http://schemas.microsoft.com/office/powerpoint/2010/main" val="261681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77D3CF36-68AC-1E47-A91B-5661A5D80D90}"/>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xmlns="" id="{29DC212B-20FB-E041-9943-CE18D16538B5}"/>
              </a:ext>
            </a:extLst>
          </p:cNvPr>
          <p:cNvSpPr txBox="1"/>
          <p:nvPr/>
        </p:nvSpPr>
        <p:spPr>
          <a:xfrm>
            <a:off x="289349" y="1140362"/>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QUE PEUT-ON FAIRE ?</a:t>
            </a:r>
            <a:endParaRPr lang="en-US" sz="3600" b="1" dirty="0">
              <a:effectLst/>
              <a:latin typeface="Avenir Next" panose="020B0503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xmlns="" id="{3B6F6B19-2BE3-DB4B-A7EB-144FFBA27D2F}"/>
              </a:ext>
            </a:extLst>
          </p:cNvPr>
          <p:cNvSpPr txBox="1"/>
          <p:nvPr/>
        </p:nvSpPr>
        <p:spPr>
          <a:xfrm>
            <a:off x="835929" y="2508968"/>
            <a:ext cx="8686800" cy="4493538"/>
          </a:xfrm>
          <a:prstGeom prst="rect">
            <a:avLst/>
          </a:prstGeom>
          <a:noFill/>
        </p:spPr>
        <p:txBody>
          <a:bodyPr wrap="square">
            <a:spAutoFit/>
          </a:bodyPr>
          <a:lstStyle/>
          <a:p>
            <a:pPr marL="285750" indent="-285750">
              <a:buFont typeface="Arial" panose="020B0604020202020204" pitchFamily="34" charset="0"/>
              <a:buChar char="•"/>
            </a:pPr>
            <a:r>
              <a:rPr lang="fr-FR" sz="2600" b="1" dirty="0">
                <a:solidFill>
                  <a:srgbClr val="002060"/>
                </a:solidFill>
                <a:effectLst/>
                <a:ea typeface="Times New Roman" panose="02020603050405020304" pitchFamily="18" charset="0"/>
                <a:cs typeface="Arial" panose="020B0604020202020204" pitchFamily="34" charset="0"/>
              </a:rPr>
              <a:t>Respect</a:t>
            </a:r>
            <a:r>
              <a:rPr lang="fr-FR" sz="2600" dirty="0">
                <a:solidFill>
                  <a:srgbClr val="002060"/>
                </a:solidFill>
                <a:effectLst/>
                <a:ea typeface="Times New Roman" panose="02020603050405020304" pitchFamily="18" charset="0"/>
                <a:cs typeface="Arial" panose="020B0604020202020204" pitchFamily="34" charset="0"/>
              </a:rPr>
              <a:t> –</a:t>
            </a:r>
            <a:r>
              <a:rPr lang="fr-FR" sz="2600" dirty="0">
                <a:effectLst/>
                <a:ea typeface="Times New Roman" panose="02020603050405020304" pitchFamily="18" charset="0"/>
                <a:cs typeface="Arial" panose="020B0604020202020204" pitchFamily="34" charset="0"/>
              </a:rPr>
              <a:t> </a:t>
            </a:r>
            <a:r>
              <a:rPr lang="fr-FR" sz="2600" dirty="0"/>
              <a:t>Nous devons respecter nos propres limites, nos propres corps, et notre propre pouvoir. </a:t>
            </a:r>
            <a:r>
              <a:rPr lang="fr-FR" sz="2600" b="1" dirty="0">
                <a:solidFill>
                  <a:srgbClr val="002060"/>
                </a:solidFill>
              </a:rPr>
              <a:t>Cela veut dire ne pas s’en servir pour abuser, ni se laisser abuser.</a:t>
            </a:r>
            <a:r>
              <a:rPr lang="fr-FR" sz="2600" b="1" dirty="0">
                <a:solidFill>
                  <a:srgbClr val="002060"/>
                </a:solidFill>
                <a:effectLst/>
              </a:rPr>
              <a:t> </a:t>
            </a:r>
          </a:p>
          <a:p>
            <a:endParaRPr lang="fr-FR" sz="2600" dirty="0">
              <a:effectLs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fr-FR" sz="2600" b="1" dirty="0">
                <a:solidFill>
                  <a:srgbClr val="002060"/>
                </a:solidFill>
                <a:ea typeface="Times New Roman" panose="02020603050405020304" pitchFamily="18" charset="0"/>
                <a:cs typeface="Arial" panose="020B0604020202020204" pitchFamily="34" charset="0"/>
              </a:rPr>
              <a:t>Collaboration</a:t>
            </a:r>
            <a:r>
              <a:rPr lang="fr-FR" sz="2600" dirty="0">
                <a:solidFill>
                  <a:srgbClr val="002060"/>
                </a:solidFill>
                <a:ea typeface="Times New Roman" panose="02020603050405020304" pitchFamily="18" charset="0"/>
                <a:cs typeface="Arial" panose="020B0604020202020204" pitchFamily="34" charset="0"/>
              </a:rPr>
              <a:t> </a:t>
            </a:r>
            <a:r>
              <a:rPr lang="fr-FR" sz="2600" dirty="0">
                <a:ea typeface="Times New Roman" panose="02020603050405020304" pitchFamily="18" charset="0"/>
                <a:cs typeface="Arial" panose="020B0604020202020204" pitchFamily="34" charset="0"/>
              </a:rPr>
              <a:t>– </a:t>
            </a:r>
            <a:r>
              <a:rPr lang="fr-FR" sz="2600" dirty="0"/>
              <a:t>Au tout début, Adam et Eve reçurent tous les deux le contrôle. Aucun des deux ne devait se servir de son pouvoir pour dominer l’autre. </a:t>
            </a:r>
            <a:r>
              <a:rPr lang="fr-FR" sz="2600" b="1" dirty="0">
                <a:solidFill>
                  <a:srgbClr val="002060"/>
                </a:solidFill>
              </a:rPr>
              <a:t>Quand nous collaborons avec les autres au lieu de chercher à avoir l’ascendant sur eux, les résultats sont bien meilleurs.</a:t>
            </a:r>
            <a:r>
              <a:rPr lang="fr-FR" sz="2600" b="1" dirty="0">
                <a:solidFill>
                  <a:srgbClr val="002060"/>
                </a:solidFill>
                <a:effectLst/>
              </a:rPr>
              <a:t> </a:t>
            </a:r>
            <a:endParaRPr lang="fr-FR" sz="2600" b="1" dirty="0">
              <a:solidFill>
                <a:srgbClr val="002060"/>
              </a:solidFill>
              <a:effectLst/>
              <a:ea typeface="Times New Roman" panose="02020603050405020304" pitchFamily="18" charset="0"/>
              <a:cs typeface="Arial" panose="020B0604020202020204" pitchFamily="34" charset="0"/>
            </a:endParaRPr>
          </a:p>
          <a:p>
            <a:endParaRPr lang="en-US" sz="2600" dirty="0">
              <a:ea typeface="Times New Roman" panose="02020603050405020304" pitchFamily="18" charset="0"/>
              <a:cs typeface="Arial" panose="020B0604020202020204" pitchFamily="34" charset="0"/>
            </a:endParaRPr>
          </a:p>
          <a:p>
            <a:r>
              <a:rPr lang="en-US" sz="2600" dirty="0">
                <a:effectLst/>
                <a:ea typeface="Times New Roman" panose="02020603050405020304" pitchFamily="18" charset="0"/>
                <a:cs typeface="Arial" panose="020B0604020202020204" pitchFamily="34" charset="0"/>
              </a:rPr>
              <a:t> </a:t>
            </a:r>
            <a:endParaRPr lang="en-US" sz="2600" dirty="0"/>
          </a:p>
        </p:txBody>
      </p:sp>
    </p:spTree>
    <p:extLst>
      <p:ext uri="{BB962C8B-B14F-4D97-AF65-F5344CB8AC3E}">
        <p14:creationId xmlns:p14="http://schemas.microsoft.com/office/powerpoint/2010/main" val="344715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33255</TotalTime>
  <Words>1030</Words>
  <Application>Microsoft Office PowerPoint</Application>
  <PresentationFormat>Personnalisé</PresentationFormat>
  <Paragraphs>223</Paragraphs>
  <Slides>17</Slides>
  <Notes>14</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Office Theme</vt:lpstr>
      <vt:lpstr> JOURNÉE SPÉCIALE enditnow®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ABUSE OF POWER</dc:title>
  <dc:creator>Small, Heather-Dawn K.</dc:creator>
  <cp:lastModifiedBy>Claudette DJANOU</cp:lastModifiedBy>
  <cp:revision>14</cp:revision>
  <dcterms:created xsi:type="dcterms:W3CDTF">2022-03-29T21:23:05Z</dcterms:created>
  <dcterms:modified xsi:type="dcterms:W3CDTF">2022-07-19T20:10:38Z</dcterms:modified>
</cp:coreProperties>
</file>