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8.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1.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67"/>
  </p:notesMasterIdLst>
  <p:handoutMasterIdLst>
    <p:handoutMasterId r:id="rId68"/>
  </p:handoutMasterIdLst>
  <p:sldIdLst>
    <p:sldId id="2203" r:id="rId2"/>
    <p:sldId id="1187" r:id="rId3"/>
    <p:sldId id="1188" r:id="rId4"/>
    <p:sldId id="2440" r:id="rId5"/>
    <p:sldId id="2239" r:id="rId6"/>
    <p:sldId id="2005" r:id="rId7"/>
    <p:sldId id="1189" r:id="rId8"/>
    <p:sldId id="1190" r:id="rId9"/>
    <p:sldId id="2128" r:id="rId10"/>
    <p:sldId id="1618" r:id="rId11"/>
    <p:sldId id="2293" r:id="rId12"/>
    <p:sldId id="1200" r:id="rId13"/>
    <p:sldId id="420" r:id="rId14"/>
    <p:sldId id="1620" r:id="rId15"/>
    <p:sldId id="2136" r:id="rId16"/>
    <p:sldId id="1627" r:id="rId17"/>
    <p:sldId id="260" r:id="rId18"/>
    <p:sldId id="2294" r:id="rId19"/>
    <p:sldId id="2374" r:id="rId20"/>
    <p:sldId id="2436" r:id="rId21"/>
    <p:sldId id="2437" r:id="rId22"/>
    <p:sldId id="1634" r:id="rId23"/>
    <p:sldId id="2438" r:id="rId24"/>
    <p:sldId id="2375" r:id="rId25"/>
    <p:sldId id="1639" r:id="rId26"/>
    <p:sldId id="2025" r:id="rId27"/>
    <p:sldId id="1649" r:id="rId28"/>
    <p:sldId id="2017" r:id="rId29"/>
    <p:sldId id="1650" r:id="rId30"/>
    <p:sldId id="2376" r:id="rId31"/>
    <p:sldId id="1213" r:id="rId32"/>
    <p:sldId id="2034" r:id="rId33"/>
    <p:sldId id="263" r:id="rId34"/>
    <p:sldId id="2027" r:id="rId35"/>
    <p:sldId id="1215" r:id="rId36"/>
    <p:sldId id="2377" r:id="rId37"/>
    <p:sldId id="2292" r:id="rId38"/>
    <p:sldId id="2316" r:id="rId39"/>
    <p:sldId id="2314" r:id="rId40"/>
    <p:sldId id="2143" r:id="rId41"/>
    <p:sldId id="2378" r:id="rId42"/>
    <p:sldId id="2207" r:id="rId43"/>
    <p:sldId id="2359" r:id="rId44"/>
    <p:sldId id="2312" r:id="rId45"/>
    <p:sldId id="2379" r:id="rId46"/>
    <p:sldId id="1559" r:id="rId47"/>
    <p:sldId id="2028" r:id="rId48"/>
    <p:sldId id="2339" r:id="rId49"/>
    <p:sldId id="2380" r:id="rId50"/>
    <p:sldId id="2383" r:id="rId51"/>
    <p:sldId id="2384" r:id="rId52"/>
    <p:sldId id="2385" r:id="rId53"/>
    <p:sldId id="2381" r:id="rId54"/>
    <p:sldId id="2434" r:id="rId55"/>
    <p:sldId id="2435" r:id="rId56"/>
    <p:sldId id="2315" r:id="rId57"/>
    <p:sldId id="2382" r:id="rId58"/>
    <p:sldId id="2439" r:id="rId59"/>
    <p:sldId id="2236" r:id="rId60"/>
    <p:sldId id="2373" r:id="rId61"/>
    <p:sldId id="2362" r:id="rId62"/>
    <p:sldId id="2443" r:id="rId63"/>
    <p:sldId id="2363" r:id="rId64"/>
    <p:sldId id="2360" r:id="rId65"/>
    <p:sldId id="2444" r:id="rId66"/>
  </p:sldIdLst>
  <p:sldSz cx="18288000" cy="10287000"/>
  <p:notesSz cx="6858000" cy="91900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61964" algn="l" rtl="0" fontAlgn="base">
      <a:spcBef>
        <a:spcPct val="0"/>
      </a:spcBef>
      <a:spcAft>
        <a:spcPct val="0"/>
      </a:spcAft>
      <a:defRPr kern="1200">
        <a:solidFill>
          <a:schemeClr val="tx1"/>
        </a:solidFill>
        <a:latin typeface="Arial" charset="0"/>
        <a:ea typeface="+mn-ea"/>
        <a:cs typeface="Arial" charset="0"/>
      </a:defRPr>
    </a:lvl2pPr>
    <a:lvl3pPr marL="1523927" algn="l" rtl="0" fontAlgn="base">
      <a:spcBef>
        <a:spcPct val="0"/>
      </a:spcBef>
      <a:spcAft>
        <a:spcPct val="0"/>
      </a:spcAft>
      <a:defRPr kern="1200">
        <a:solidFill>
          <a:schemeClr val="tx1"/>
        </a:solidFill>
        <a:latin typeface="Arial" charset="0"/>
        <a:ea typeface="+mn-ea"/>
        <a:cs typeface="Arial" charset="0"/>
      </a:defRPr>
    </a:lvl3pPr>
    <a:lvl4pPr marL="2285891" algn="l" rtl="0" fontAlgn="base">
      <a:spcBef>
        <a:spcPct val="0"/>
      </a:spcBef>
      <a:spcAft>
        <a:spcPct val="0"/>
      </a:spcAft>
      <a:defRPr kern="1200">
        <a:solidFill>
          <a:schemeClr val="tx1"/>
        </a:solidFill>
        <a:latin typeface="Arial" charset="0"/>
        <a:ea typeface="+mn-ea"/>
        <a:cs typeface="Arial" charset="0"/>
      </a:defRPr>
    </a:lvl4pPr>
    <a:lvl5pPr marL="3047854" algn="l" rtl="0" fontAlgn="base">
      <a:spcBef>
        <a:spcPct val="0"/>
      </a:spcBef>
      <a:spcAft>
        <a:spcPct val="0"/>
      </a:spcAft>
      <a:defRPr kern="1200">
        <a:solidFill>
          <a:schemeClr val="tx1"/>
        </a:solidFill>
        <a:latin typeface="Arial" charset="0"/>
        <a:ea typeface="+mn-ea"/>
        <a:cs typeface="Arial" charset="0"/>
      </a:defRPr>
    </a:lvl5pPr>
    <a:lvl6pPr marL="3809818" algn="l" defTabSz="1523927" rtl="0" eaLnBrk="1" latinLnBrk="0" hangingPunct="1">
      <a:defRPr kern="1200">
        <a:solidFill>
          <a:schemeClr val="tx1"/>
        </a:solidFill>
        <a:latin typeface="Arial" charset="0"/>
        <a:ea typeface="+mn-ea"/>
        <a:cs typeface="Arial" charset="0"/>
      </a:defRPr>
    </a:lvl6pPr>
    <a:lvl7pPr marL="4571781" algn="l" defTabSz="1523927" rtl="0" eaLnBrk="1" latinLnBrk="0" hangingPunct="1">
      <a:defRPr kern="1200">
        <a:solidFill>
          <a:schemeClr val="tx1"/>
        </a:solidFill>
        <a:latin typeface="Arial" charset="0"/>
        <a:ea typeface="+mn-ea"/>
        <a:cs typeface="Arial" charset="0"/>
      </a:defRPr>
    </a:lvl7pPr>
    <a:lvl8pPr marL="5333745" algn="l" defTabSz="1523927" rtl="0" eaLnBrk="1" latinLnBrk="0" hangingPunct="1">
      <a:defRPr kern="1200">
        <a:solidFill>
          <a:schemeClr val="tx1"/>
        </a:solidFill>
        <a:latin typeface="Arial" charset="0"/>
        <a:ea typeface="+mn-ea"/>
        <a:cs typeface="Arial" charset="0"/>
      </a:defRPr>
    </a:lvl8pPr>
    <a:lvl9pPr marL="6095707" algn="l" defTabSz="1523927"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 uri="{2D200454-40CA-4A62-9FC3-DE9A4176ACB9}">
      <p15:notesGuideLst xmlns:p15="http://schemas.microsoft.com/office/powerpoint/2012/main">
        <p15:guide id="1" orient="horz" pos="2894">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DeRose" initials="DD" lastIdx="1" clrIdx="0">
    <p:extLst>
      <p:ext uri="{19B8F6BF-5375-455C-9EA6-DF929625EA0E}">
        <p15:presenceInfo xmlns:p15="http://schemas.microsoft.com/office/powerpoint/2012/main" userId="9c484fa988e24e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CCFFCC"/>
    <a:srgbClr val="FAEDD3"/>
    <a:srgbClr val="4F4F4F"/>
    <a:srgbClr val="565656"/>
    <a:srgbClr val="2D2C7E"/>
    <a:srgbClr val="25247B"/>
    <a:srgbClr val="000000"/>
    <a:srgbClr val="CCEC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2" autoAdjust="0"/>
    <p:restoredTop sz="89181" autoAdjust="0"/>
  </p:normalViewPr>
  <p:slideViewPr>
    <p:cSldViewPr showGuides="1">
      <p:cViewPr varScale="1">
        <p:scale>
          <a:sx n="69" d="100"/>
          <a:sy n="69" d="100"/>
        </p:scale>
        <p:origin x="540" y="60"/>
      </p:cViewPr>
      <p:guideLst>
        <p:guide orient="horz" pos="3240"/>
        <p:guide pos="5760"/>
      </p:guideLst>
    </p:cSldViewPr>
  </p:slideViewPr>
  <p:outlineViewPr>
    <p:cViewPr>
      <p:scale>
        <a:sx n="33" d="100"/>
        <a:sy n="33" d="100"/>
      </p:scale>
      <p:origin x="0" y="-19944"/>
    </p:cViewPr>
  </p:outlineViewPr>
  <p:notesTextViewPr>
    <p:cViewPr>
      <p:scale>
        <a:sx n="100" d="100"/>
        <a:sy n="100" d="100"/>
      </p:scale>
      <p:origin x="0" y="0"/>
    </p:cViewPr>
  </p:notesTextViewPr>
  <p:sorterViewPr>
    <p:cViewPr varScale="1">
      <p:scale>
        <a:sx n="1" d="1"/>
        <a:sy n="1" d="1"/>
      </p:scale>
      <p:origin x="0" y="-37770"/>
    </p:cViewPr>
  </p:sorterViewPr>
  <p:notesViewPr>
    <p:cSldViewPr showGuides="1">
      <p:cViewPr>
        <p:scale>
          <a:sx n="75" d="100"/>
          <a:sy n="75" d="100"/>
        </p:scale>
        <p:origin x="-2866" y="245"/>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Sheet1!$B$1</c:f>
              <c:strCache>
                <c:ptCount val="1"/>
                <c:pt idx="0">
                  <c:v>Faible</c:v>
                </c:pt>
              </c:strCache>
            </c:strRef>
          </c:tx>
          <c:invertIfNegative val="0"/>
          <c:cat>
            <c:strRef>
              <c:f>Sheet1!$A$2:$A$5</c:f>
              <c:strCache>
                <c:ptCount val="4"/>
                <c:pt idx="0">
                  <c:v>Fibrinogène</c:v>
                </c:pt>
                <c:pt idx="1">
                  <c:v>Globules Blancs</c:v>
                </c:pt>
                <c:pt idx="2">
                  <c:v>Facteur VIII</c:v>
                </c:pt>
                <c:pt idx="3">
                  <c:v>Facteur von Willebrand</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B722-4010-A458-BBCA6C585D60}"/>
            </c:ext>
          </c:extLst>
        </c:ser>
        <c:ser>
          <c:idx val="1"/>
          <c:order val="1"/>
          <c:tx>
            <c:strRef>
              <c:f>Sheet1!$C$1</c:f>
              <c:strCache>
                <c:ptCount val="1"/>
                <c:pt idx="0">
                  <c:v>Élevé</c:v>
                </c:pt>
              </c:strCache>
            </c:strRef>
          </c:tx>
          <c:spPr>
            <a:solidFill>
              <a:srgbClr val="FFFF00"/>
            </a:solidFill>
          </c:spPr>
          <c:invertIfNegative val="0"/>
          <c:cat>
            <c:strRef>
              <c:f>Sheet1!$A$2:$A$5</c:f>
              <c:strCache>
                <c:ptCount val="4"/>
                <c:pt idx="0">
                  <c:v>Fibrinogène</c:v>
                </c:pt>
                <c:pt idx="1">
                  <c:v>Globules Blancs</c:v>
                </c:pt>
                <c:pt idx="2">
                  <c:v>Facteur VIII</c:v>
                </c:pt>
                <c:pt idx="3">
                  <c:v>Facteur von Willebrand</c:v>
                </c:pt>
              </c:strCache>
            </c:strRef>
          </c:cat>
          <c:val>
            <c:numRef>
              <c:f>Sheet1!$C$2:$C$5</c:f>
              <c:numCache>
                <c:formatCode>General</c:formatCode>
                <c:ptCount val="4"/>
                <c:pt idx="0">
                  <c:v>1.65</c:v>
                </c:pt>
                <c:pt idx="1">
                  <c:v>1.38</c:v>
                </c:pt>
                <c:pt idx="2">
                  <c:v>1.28</c:v>
                </c:pt>
                <c:pt idx="3">
                  <c:v>1.28</c:v>
                </c:pt>
              </c:numCache>
            </c:numRef>
          </c:val>
          <c:extLst>
            <c:ext xmlns:c16="http://schemas.microsoft.com/office/drawing/2014/chart" uri="{C3380CC4-5D6E-409C-BE32-E72D297353CC}">
              <c16:uniqueId val="{00000001-B722-4010-A458-BBCA6C585D60}"/>
            </c:ext>
          </c:extLst>
        </c:ser>
        <c:dLbls>
          <c:showLegendKey val="0"/>
          <c:showVal val="0"/>
          <c:showCatName val="0"/>
          <c:showSerName val="0"/>
          <c:showPercent val="0"/>
          <c:showBubbleSize val="0"/>
        </c:dLbls>
        <c:gapWidth val="150"/>
        <c:axId val="120491392"/>
        <c:axId val="121689216"/>
      </c:barChart>
      <c:catAx>
        <c:axId val="120491392"/>
        <c:scaling>
          <c:orientation val="minMax"/>
        </c:scaling>
        <c:delete val="0"/>
        <c:axPos val="b"/>
        <c:numFmt formatCode="General" sourceLinked="1"/>
        <c:majorTickMark val="out"/>
        <c:minorTickMark val="none"/>
        <c:tickLblPos val="nextTo"/>
        <c:txPr>
          <a:bodyPr/>
          <a:lstStyle/>
          <a:p>
            <a:pPr>
              <a:defRPr sz="3600"/>
            </a:pPr>
            <a:endParaRPr lang="fr-FR"/>
          </a:p>
        </c:txPr>
        <c:crossAx val="121689216"/>
        <c:crosses val="autoZero"/>
        <c:auto val="1"/>
        <c:lblAlgn val="ctr"/>
        <c:lblOffset val="100"/>
        <c:noMultiLvlLbl val="0"/>
      </c:catAx>
      <c:valAx>
        <c:axId val="121689216"/>
        <c:scaling>
          <c:orientation val="minMax"/>
        </c:scaling>
        <c:delete val="0"/>
        <c:axPos val="l"/>
        <c:majorGridlines/>
        <c:numFmt formatCode="General" sourceLinked="1"/>
        <c:majorTickMark val="out"/>
        <c:minorTickMark val="none"/>
        <c:tickLblPos val="nextTo"/>
        <c:txPr>
          <a:bodyPr/>
          <a:lstStyle/>
          <a:p>
            <a:pPr>
              <a:defRPr sz="3200"/>
            </a:pPr>
            <a:endParaRPr lang="fr-FR"/>
          </a:p>
        </c:txPr>
        <c:crossAx val="120491392"/>
        <c:crosses val="autoZero"/>
        <c:crossBetween val="between"/>
      </c:valAx>
    </c:plotArea>
    <c:legend>
      <c:legendPos val="r"/>
      <c:overlay val="0"/>
      <c:txPr>
        <a:bodyPr/>
        <a:lstStyle/>
        <a:p>
          <a:pPr>
            <a:defRPr sz="3200"/>
          </a:pPr>
          <a:endParaRPr lang="fr-FR"/>
        </a:p>
      </c:txPr>
    </c:legend>
    <c:plotVisOnly val="1"/>
    <c:dispBlanksAs val="gap"/>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240643" name="Rectangle 3"/>
          <p:cNvSpPr>
            <a:spLocks noGrp="1" noChangeArrowheads="1"/>
          </p:cNvSpPr>
          <p:nvPr>
            <p:ph type="dt" sz="quarter" idx="1"/>
          </p:nvPr>
        </p:nvSpPr>
        <p:spPr bwMode="auto">
          <a:xfrm>
            <a:off x="388620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endParaRPr lang="en-US"/>
          </a:p>
        </p:txBody>
      </p:sp>
      <p:sp>
        <p:nvSpPr>
          <p:cNvPr id="240644" name="Rectangle 4"/>
          <p:cNvSpPr>
            <a:spLocks noGrp="1" noChangeArrowheads="1"/>
          </p:cNvSpPr>
          <p:nvPr>
            <p:ph type="ftr" sz="quarter" idx="2"/>
          </p:nvPr>
        </p:nvSpPr>
        <p:spPr bwMode="auto">
          <a:xfrm>
            <a:off x="0" y="873125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240645" name="Rectangle 5"/>
          <p:cNvSpPr>
            <a:spLocks noGrp="1" noChangeArrowheads="1"/>
          </p:cNvSpPr>
          <p:nvPr>
            <p:ph type="sldNum" sz="quarter" idx="3"/>
          </p:nvPr>
        </p:nvSpPr>
        <p:spPr bwMode="auto">
          <a:xfrm>
            <a:off x="3886200" y="873125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32B2EF3C-324E-42F7-8A3D-104CF1F3A6C6}" type="slidenum">
              <a:rPr lang="en-US"/>
              <a:pPr>
                <a:defRPr/>
              </a:pPr>
              <a:t>‹N°›</a:t>
            </a:fld>
            <a:endParaRPr lang="en-US"/>
          </a:p>
        </p:txBody>
      </p:sp>
    </p:spTree>
    <p:extLst>
      <p:ext uri="{BB962C8B-B14F-4D97-AF65-F5344CB8AC3E}">
        <p14:creationId xmlns:p14="http://schemas.microsoft.com/office/powerpoint/2010/main" val="2533432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6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516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endParaRPr lang="en-US"/>
          </a:p>
        </p:txBody>
      </p:sp>
      <p:sp>
        <p:nvSpPr>
          <p:cNvPr id="4075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6101" name="Rectangle 5"/>
          <p:cNvSpPr>
            <a:spLocks noGrp="1" noChangeArrowheads="1"/>
          </p:cNvSpPr>
          <p:nvPr>
            <p:ph type="body" sz="quarter" idx="3"/>
          </p:nvPr>
        </p:nvSpPr>
        <p:spPr bwMode="auto">
          <a:xfrm>
            <a:off x="914400" y="4343400"/>
            <a:ext cx="5029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6102" name="Rectangle 6"/>
          <p:cNvSpPr>
            <a:spLocks noGrp="1" noChangeArrowheads="1"/>
          </p:cNvSpPr>
          <p:nvPr>
            <p:ph type="ftr" sz="quarter" idx="4"/>
          </p:nvPr>
        </p:nvSpPr>
        <p:spPr bwMode="auto">
          <a:xfrm>
            <a:off x="0" y="876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516103" name="Rectangle 7"/>
          <p:cNvSpPr>
            <a:spLocks noGrp="1" noChangeArrowheads="1"/>
          </p:cNvSpPr>
          <p:nvPr>
            <p:ph type="sldNum" sz="quarter" idx="5"/>
          </p:nvPr>
        </p:nvSpPr>
        <p:spPr bwMode="auto">
          <a:xfrm>
            <a:off x="3886200" y="876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E2CCCBB3-409F-4C37-A0FD-E401EB19692C}" type="slidenum">
              <a:rPr lang="en-US"/>
              <a:pPr>
                <a:defRPr/>
              </a:pPr>
              <a:t>‹N°›</a:t>
            </a:fld>
            <a:endParaRPr lang="en-US"/>
          </a:p>
        </p:txBody>
      </p:sp>
    </p:spTree>
    <p:extLst>
      <p:ext uri="{BB962C8B-B14F-4D97-AF65-F5344CB8AC3E}">
        <p14:creationId xmlns:p14="http://schemas.microsoft.com/office/powerpoint/2010/main" val="4273197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000" kern="1200">
        <a:solidFill>
          <a:schemeClr val="tx1"/>
        </a:solidFill>
        <a:latin typeface="Arial" charset="0"/>
        <a:ea typeface="+mn-ea"/>
        <a:cs typeface="+mn-cs"/>
      </a:defRPr>
    </a:lvl1pPr>
    <a:lvl2pPr marL="761964" algn="l" rtl="0" eaLnBrk="0" fontAlgn="base" hangingPunct="0">
      <a:spcBef>
        <a:spcPct val="30000"/>
      </a:spcBef>
      <a:spcAft>
        <a:spcPct val="0"/>
      </a:spcAft>
      <a:defRPr sz="2000" kern="1200">
        <a:solidFill>
          <a:schemeClr val="tx1"/>
        </a:solidFill>
        <a:latin typeface="Arial" charset="0"/>
        <a:ea typeface="+mn-ea"/>
        <a:cs typeface="+mn-cs"/>
      </a:defRPr>
    </a:lvl2pPr>
    <a:lvl3pPr marL="1523927" algn="l" rtl="0" eaLnBrk="0" fontAlgn="base" hangingPunct="0">
      <a:spcBef>
        <a:spcPct val="30000"/>
      </a:spcBef>
      <a:spcAft>
        <a:spcPct val="0"/>
      </a:spcAft>
      <a:defRPr sz="2000" kern="1200">
        <a:solidFill>
          <a:schemeClr val="tx1"/>
        </a:solidFill>
        <a:latin typeface="Arial" charset="0"/>
        <a:ea typeface="+mn-ea"/>
        <a:cs typeface="+mn-cs"/>
      </a:defRPr>
    </a:lvl3pPr>
    <a:lvl4pPr marL="2285891" algn="l" rtl="0" eaLnBrk="0" fontAlgn="base" hangingPunct="0">
      <a:spcBef>
        <a:spcPct val="30000"/>
      </a:spcBef>
      <a:spcAft>
        <a:spcPct val="0"/>
      </a:spcAft>
      <a:defRPr sz="2000" kern="1200">
        <a:solidFill>
          <a:schemeClr val="tx1"/>
        </a:solidFill>
        <a:latin typeface="Arial" charset="0"/>
        <a:ea typeface="+mn-ea"/>
        <a:cs typeface="+mn-cs"/>
      </a:defRPr>
    </a:lvl4pPr>
    <a:lvl5pPr marL="3047854" algn="l" rtl="0" eaLnBrk="0" fontAlgn="base" hangingPunct="0">
      <a:spcBef>
        <a:spcPct val="30000"/>
      </a:spcBef>
      <a:spcAft>
        <a:spcPct val="0"/>
      </a:spcAft>
      <a:defRPr sz="2000" kern="1200">
        <a:solidFill>
          <a:schemeClr val="tx1"/>
        </a:solidFill>
        <a:latin typeface="Arial" charset="0"/>
        <a:ea typeface="+mn-ea"/>
        <a:cs typeface="+mn-cs"/>
      </a:defRPr>
    </a:lvl5pPr>
    <a:lvl6pPr marL="3809818" algn="l" defTabSz="1523927" rtl="0" eaLnBrk="1" latinLnBrk="0" hangingPunct="1">
      <a:defRPr sz="2000" kern="1200">
        <a:solidFill>
          <a:schemeClr val="tx1"/>
        </a:solidFill>
        <a:latin typeface="+mn-lt"/>
        <a:ea typeface="+mn-ea"/>
        <a:cs typeface="+mn-cs"/>
      </a:defRPr>
    </a:lvl6pPr>
    <a:lvl7pPr marL="4571781" algn="l" defTabSz="1523927" rtl="0" eaLnBrk="1" latinLnBrk="0" hangingPunct="1">
      <a:defRPr sz="2000" kern="1200">
        <a:solidFill>
          <a:schemeClr val="tx1"/>
        </a:solidFill>
        <a:latin typeface="+mn-lt"/>
        <a:ea typeface="+mn-ea"/>
        <a:cs typeface="+mn-cs"/>
      </a:defRPr>
    </a:lvl7pPr>
    <a:lvl8pPr marL="5333745" algn="l" defTabSz="1523927" rtl="0" eaLnBrk="1" latinLnBrk="0" hangingPunct="1">
      <a:defRPr sz="2000" kern="1200">
        <a:solidFill>
          <a:schemeClr val="tx1"/>
        </a:solidFill>
        <a:latin typeface="+mn-lt"/>
        <a:ea typeface="+mn-ea"/>
        <a:cs typeface="+mn-cs"/>
      </a:defRPr>
    </a:lvl8pPr>
    <a:lvl9pPr marL="6095707" algn="l" defTabSz="1523927"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CCCBB3-409F-4C37-A0FD-E401EB19692C}" type="slidenum">
              <a:rPr lang="en-US" smtClean="0"/>
              <a:pPr>
                <a:defRPr/>
              </a:pPr>
              <a:t>1</a:t>
            </a:fld>
            <a:endParaRPr lang="en-US"/>
          </a:p>
        </p:txBody>
      </p:sp>
    </p:spTree>
    <p:extLst>
      <p:ext uri="{BB962C8B-B14F-4D97-AF65-F5344CB8AC3E}">
        <p14:creationId xmlns:p14="http://schemas.microsoft.com/office/powerpoint/2010/main" val="1857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CCCBB3-409F-4C37-A0FD-E401EB19692C}" type="slidenum">
              <a:rPr lang="en-US" smtClean="0"/>
              <a:pPr>
                <a:defRPr/>
              </a:pPr>
              <a:t>48</a:t>
            </a:fld>
            <a:endParaRPr lang="en-US"/>
          </a:p>
        </p:txBody>
      </p:sp>
    </p:spTree>
    <p:extLst>
      <p:ext uri="{BB962C8B-B14F-4D97-AF65-F5344CB8AC3E}">
        <p14:creationId xmlns:p14="http://schemas.microsoft.com/office/powerpoint/2010/main" val="8821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E2CCCBB3-409F-4C37-A0FD-E401EB19692C}" type="slidenum">
              <a:rPr lang="en-US" smtClean="0"/>
              <a:pPr>
                <a:defRPr/>
              </a:pPr>
              <a:t>60</a:t>
            </a:fld>
            <a:endParaRPr lang="en-US"/>
          </a:p>
        </p:txBody>
      </p:sp>
    </p:spTree>
    <p:extLst>
      <p:ext uri="{BB962C8B-B14F-4D97-AF65-F5344CB8AC3E}">
        <p14:creationId xmlns:p14="http://schemas.microsoft.com/office/powerpoint/2010/main" val="93737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E2CCCBB3-409F-4C37-A0FD-E401EB19692C}" type="slidenum">
              <a:rPr lang="en-US" smtClean="0"/>
              <a:pPr>
                <a:defRPr/>
              </a:pPr>
              <a:t>4</a:t>
            </a:fld>
            <a:endParaRPr lang="en-US"/>
          </a:p>
        </p:txBody>
      </p:sp>
    </p:spTree>
    <p:extLst>
      <p:ext uri="{BB962C8B-B14F-4D97-AF65-F5344CB8AC3E}">
        <p14:creationId xmlns:p14="http://schemas.microsoft.com/office/powerpoint/2010/main" val="70680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CCCBB3-409F-4C37-A0FD-E401EB19692C}" type="slidenum">
              <a:rPr lang="en-US" smtClean="0"/>
              <a:pPr>
                <a:defRPr/>
              </a:pPr>
              <a:t>5</a:t>
            </a:fld>
            <a:endParaRPr lang="en-US"/>
          </a:p>
        </p:txBody>
      </p:sp>
    </p:spTree>
    <p:extLst>
      <p:ext uri="{BB962C8B-B14F-4D97-AF65-F5344CB8AC3E}">
        <p14:creationId xmlns:p14="http://schemas.microsoft.com/office/powerpoint/2010/main" val="185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AIT = accident </a:t>
            </a:r>
            <a:r>
              <a:rPr lang="en-US" dirty="0" err="1"/>
              <a:t>ischémique</a:t>
            </a:r>
            <a:r>
              <a:rPr lang="en-US" dirty="0"/>
              <a:t> </a:t>
            </a:r>
            <a:r>
              <a:rPr lang="en-US" dirty="0" err="1"/>
              <a:t>transitoire</a:t>
            </a:r>
            <a:r>
              <a:rPr lang="en-US" dirty="0"/>
              <a:t> (obstruction </a:t>
            </a:r>
            <a:r>
              <a:rPr lang="en-US" dirty="0" err="1"/>
              <a:t>artérielle</a:t>
            </a:r>
            <a:r>
              <a:rPr lang="en-US" dirty="0"/>
              <a:t> très </a:t>
            </a:r>
            <a:r>
              <a:rPr lang="en-US" dirty="0" err="1"/>
              <a:t>transitoire</a:t>
            </a:r>
            <a:r>
              <a:rPr lang="en-US" dirty="0"/>
              <a:t> </a:t>
            </a:r>
            <a:r>
              <a:rPr lang="en-US" dirty="0" err="1"/>
              <a:t>n’entraînant</a:t>
            </a:r>
            <a:r>
              <a:rPr lang="en-US" dirty="0"/>
              <a:t> pas de </a:t>
            </a:r>
            <a:r>
              <a:rPr lang="en-US" dirty="0" err="1"/>
              <a:t>lésion</a:t>
            </a:r>
            <a:r>
              <a:rPr lang="en-US" dirty="0"/>
              <a:t> </a:t>
            </a:r>
            <a:r>
              <a:rPr lang="en-US" dirty="0" err="1"/>
              <a:t>cérébrale</a:t>
            </a:r>
            <a:endParaRPr lang="en-US" dirty="0"/>
          </a:p>
        </p:txBody>
      </p:sp>
      <p:sp>
        <p:nvSpPr>
          <p:cNvPr id="4" name="Espace réservé du numéro de diapositive 3"/>
          <p:cNvSpPr>
            <a:spLocks noGrp="1"/>
          </p:cNvSpPr>
          <p:nvPr>
            <p:ph type="sldNum" sz="quarter" idx="5"/>
          </p:nvPr>
        </p:nvSpPr>
        <p:spPr/>
        <p:txBody>
          <a:bodyPr/>
          <a:lstStyle/>
          <a:p>
            <a:pPr>
              <a:defRPr/>
            </a:pPr>
            <a:fld id="{E2CCCBB3-409F-4C37-A0FD-E401EB19692C}" type="slidenum">
              <a:rPr lang="en-US" smtClean="0"/>
              <a:pPr>
                <a:defRPr/>
              </a:pPr>
              <a:t>12</a:t>
            </a:fld>
            <a:endParaRPr lang="en-US"/>
          </a:p>
        </p:txBody>
      </p:sp>
    </p:spTree>
    <p:extLst>
      <p:ext uri="{BB962C8B-B14F-4D97-AF65-F5344CB8AC3E}">
        <p14:creationId xmlns:p14="http://schemas.microsoft.com/office/powerpoint/2010/main" val="152727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GR = Globules rouges</a:t>
            </a:r>
          </a:p>
          <a:p>
            <a:r>
              <a:rPr lang="en-US" dirty="0" err="1"/>
              <a:t>Hypoxie</a:t>
            </a:r>
            <a:r>
              <a:rPr lang="en-US" dirty="0"/>
              <a:t> = reduction de la </a:t>
            </a:r>
            <a:r>
              <a:rPr lang="en-US" dirty="0" err="1"/>
              <a:t>disponibilité</a:t>
            </a:r>
            <a:r>
              <a:rPr lang="en-US" dirty="0"/>
              <a:t> de </a:t>
            </a:r>
            <a:r>
              <a:rPr lang="en-US" dirty="0" err="1"/>
              <a:t>l’oxygène</a:t>
            </a:r>
            <a:endParaRPr lang="en-US" dirty="0"/>
          </a:p>
        </p:txBody>
      </p:sp>
      <p:sp>
        <p:nvSpPr>
          <p:cNvPr id="4" name="Espace réservé du numéro de diapositive 3"/>
          <p:cNvSpPr>
            <a:spLocks noGrp="1"/>
          </p:cNvSpPr>
          <p:nvPr>
            <p:ph type="sldNum" sz="quarter" idx="5"/>
          </p:nvPr>
        </p:nvSpPr>
        <p:spPr/>
        <p:txBody>
          <a:bodyPr/>
          <a:lstStyle/>
          <a:p>
            <a:pPr>
              <a:defRPr/>
            </a:pPr>
            <a:fld id="{E2CCCBB3-409F-4C37-A0FD-E401EB19692C}" type="slidenum">
              <a:rPr lang="en-US" smtClean="0"/>
              <a:pPr>
                <a:defRPr/>
              </a:pPr>
              <a:t>29</a:t>
            </a:fld>
            <a:endParaRPr lang="en-US"/>
          </a:p>
        </p:txBody>
      </p:sp>
    </p:spTree>
    <p:extLst>
      <p:ext uri="{BB962C8B-B14F-4D97-AF65-F5344CB8AC3E}">
        <p14:creationId xmlns:p14="http://schemas.microsoft.com/office/powerpoint/2010/main" val="240445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t>Phlébotomie</a:t>
            </a:r>
            <a:r>
              <a:rPr lang="en-US" dirty="0"/>
              <a:t> = </a:t>
            </a:r>
            <a:r>
              <a:rPr lang="fr-FR" altLang="en-US" sz="2000" dirty="0"/>
              <a:t>incision à une veine (saignée)</a:t>
            </a:r>
            <a:endParaRPr lang="en-US" dirty="0"/>
          </a:p>
        </p:txBody>
      </p:sp>
      <p:sp>
        <p:nvSpPr>
          <p:cNvPr id="4" name="Espace réservé du numéro de diapositive 3"/>
          <p:cNvSpPr>
            <a:spLocks noGrp="1"/>
          </p:cNvSpPr>
          <p:nvPr>
            <p:ph type="sldNum" sz="quarter" idx="5"/>
          </p:nvPr>
        </p:nvSpPr>
        <p:spPr/>
        <p:txBody>
          <a:bodyPr/>
          <a:lstStyle/>
          <a:p>
            <a:pPr>
              <a:defRPr/>
            </a:pPr>
            <a:fld id="{E2CCCBB3-409F-4C37-A0FD-E401EB19692C}" type="slidenum">
              <a:rPr lang="en-US" smtClean="0"/>
              <a:pPr>
                <a:defRPr/>
              </a:pPr>
              <a:t>34</a:t>
            </a:fld>
            <a:endParaRPr lang="en-US"/>
          </a:p>
        </p:txBody>
      </p:sp>
    </p:spTree>
    <p:extLst>
      <p:ext uri="{BB962C8B-B14F-4D97-AF65-F5344CB8AC3E}">
        <p14:creationId xmlns:p14="http://schemas.microsoft.com/office/powerpoint/2010/main" val="1743210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TA = Tension </a:t>
            </a:r>
            <a:r>
              <a:rPr lang="en-US" dirty="0" err="1"/>
              <a:t>artérielle</a:t>
            </a:r>
            <a:endParaRPr lang="en-US" dirty="0"/>
          </a:p>
        </p:txBody>
      </p:sp>
      <p:sp>
        <p:nvSpPr>
          <p:cNvPr id="4" name="Espace réservé du numéro de diapositive 3"/>
          <p:cNvSpPr>
            <a:spLocks noGrp="1"/>
          </p:cNvSpPr>
          <p:nvPr>
            <p:ph type="sldNum" sz="quarter" idx="5"/>
          </p:nvPr>
        </p:nvSpPr>
        <p:spPr/>
        <p:txBody>
          <a:bodyPr/>
          <a:lstStyle/>
          <a:p>
            <a:pPr>
              <a:defRPr/>
            </a:pPr>
            <a:fld id="{E2CCCBB3-409F-4C37-A0FD-E401EB19692C}" type="slidenum">
              <a:rPr lang="en-US" smtClean="0"/>
              <a:pPr>
                <a:defRPr/>
              </a:pPr>
              <a:t>39</a:t>
            </a:fld>
            <a:endParaRPr lang="en-US"/>
          </a:p>
        </p:txBody>
      </p:sp>
    </p:spTree>
    <p:extLst>
      <p:ext uri="{BB962C8B-B14F-4D97-AF65-F5344CB8AC3E}">
        <p14:creationId xmlns:p14="http://schemas.microsoft.com/office/powerpoint/2010/main" val="152800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*Dysfonctionnement microvasculaire : Rôle potentiel dans la pathogenèse de l'hypertension et de la résistance à l'insuline associées à l'obésité.</a:t>
            </a:r>
            <a:endParaRPr lang="en-US" dirty="0"/>
          </a:p>
        </p:txBody>
      </p:sp>
      <p:sp>
        <p:nvSpPr>
          <p:cNvPr id="4" name="Slide Number Placeholder 3"/>
          <p:cNvSpPr>
            <a:spLocks noGrp="1"/>
          </p:cNvSpPr>
          <p:nvPr>
            <p:ph type="sldNum" sz="quarter" idx="5"/>
          </p:nvPr>
        </p:nvSpPr>
        <p:spPr/>
        <p:txBody>
          <a:bodyPr/>
          <a:lstStyle/>
          <a:p>
            <a:pPr>
              <a:defRPr/>
            </a:pPr>
            <a:fld id="{E2CCCBB3-409F-4C37-A0FD-E401EB19692C}" type="slidenum">
              <a:rPr lang="en-US" smtClean="0"/>
              <a:pPr>
                <a:defRPr/>
              </a:pPr>
              <a:t>43</a:t>
            </a:fld>
            <a:endParaRPr lang="en-US"/>
          </a:p>
        </p:txBody>
      </p:sp>
    </p:spTree>
    <p:extLst>
      <p:ext uri="{BB962C8B-B14F-4D97-AF65-F5344CB8AC3E}">
        <p14:creationId xmlns:p14="http://schemas.microsoft.com/office/powerpoint/2010/main" val="3329474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CCBB3-409F-4C37-A0FD-E401EB19692C}" type="slidenum">
              <a:rPr lang="en-US" smtClean="0"/>
              <a:pPr>
                <a:defRPr/>
              </a:pPr>
              <a:t>47</a:t>
            </a:fld>
            <a:endParaRPr lang="en-US"/>
          </a:p>
        </p:txBody>
      </p:sp>
    </p:spTree>
    <p:extLst>
      <p:ext uri="{BB962C8B-B14F-4D97-AF65-F5344CB8AC3E}">
        <p14:creationId xmlns:p14="http://schemas.microsoft.com/office/powerpoint/2010/main" val="388465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1"/>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761964" indent="0" algn="ctr">
              <a:buNone/>
              <a:defRPr/>
            </a:lvl2pPr>
            <a:lvl3pPr marL="1523927" indent="0" algn="ctr">
              <a:buNone/>
              <a:defRPr/>
            </a:lvl3pPr>
            <a:lvl4pPr marL="2285891" indent="0" algn="ctr">
              <a:buNone/>
              <a:defRPr/>
            </a:lvl4pPr>
            <a:lvl5pPr marL="3047854" indent="0" algn="ctr">
              <a:buNone/>
              <a:defRPr/>
            </a:lvl5pPr>
            <a:lvl6pPr marL="3809818" indent="0" algn="ctr">
              <a:buNone/>
              <a:defRPr/>
            </a:lvl6pPr>
            <a:lvl7pPr marL="4571781" indent="0" algn="ctr">
              <a:buNone/>
              <a:defRPr/>
            </a:lvl7pPr>
            <a:lvl8pPr marL="5333745" indent="0" algn="ctr">
              <a:buNone/>
              <a:defRPr/>
            </a:lvl8pPr>
            <a:lvl9pPr marL="609570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2378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A421CB-71F8-4D11-A300-D67EE72BADE5}" type="slidenum">
              <a:rPr lang="en-US"/>
              <a:pPr>
                <a:defRPr/>
              </a:pPr>
              <a:t>‹N°›</a:t>
            </a:fld>
            <a:endParaRPr lang="en-US"/>
          </a:p>
        </p:txBody>
      </p:sp>
    </p:spTree>
    <p:extLst>
      <p:ext uri="{BB962C8B-B14F-4D97-AF65-F5344CB8AC3E}">
        <p14:creationId xmlns:p14="http://schemas.microsoft.com/office/powerpoint/2010/main" val="259662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2" y="411959"/>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2" y="411959"/>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AD9970-F1DF-4151-BE28-428CEFE2DA1F}" type="slidenum">
              <a:rPr lang="en-US"/>
              <a:pPr>
                <a:defRPr/>
              </a:pPr>
              <a:t>‹N°›</a:t>
            </a:fld>
            <a:endParaRPr lang="en-US"/>
          </a:p>
        </p:txBody>
      </p:sp>
    </p:spTree>
    <p:extLst>
      <p:ext uri="{BB962C8B-B14F-4D97-AF65-F5344CB8AC3E}">
        <p14:creationId xmlns:p14="http://schemas.microsoft.com/office/powerpoint/2010/main" val="136664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9000" y="1493043"/>
            <a:ext cx="13970000" cy="983457"/>
          </a:xfrm>
        </p:spPr>
        <p:txBody>
          <a:bodyPr/>
          <a:lstStyle/>
          <a:p>
            <a:r>
              <a:rPr lang="en-US" dirty="0"/>
              <a:t>Click to edit Master title style</a:t>
            </a:r>
          </a:p>
        </p:txBody>
      </p:sp>
      <p:sp>
        <p:nvSpPr>
          <p:cNvPr id="3" name="Content Placeholder 2"/>
          <p:cNvSpPr>
            <a:spLocks noGrp="1"/>
          </p:cNvSpPr>
          <p:nvPr>
            <p:ph idx="1"/>
          </p:nvPr>
        </p:nvSpPr>
        <p:spPr>
          <a:xfrm>
            <a:off x="2413000" y="2857500"/>
            <a:ext cx="13462000" cy="609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6A67B2-8F86-4714-A080-E15C313B4627}" type="slidenum">
              <a:rPr lang="en-US"/>
              <a:pPr>
                <a:defRPr/>
              </a:pPr>
              <a:t>‹N°›</a:t>
            </a:fld>
            <a:endParaRPr lang="en-US"/>
          </a:p>
        </p:txBody>
      </p:sp>
    </p:spTree>
    <p:extLst>
      <p:ext uri="{BB962C8B-B14F-4D97-AF65-F5344CB8AC3E}">
        <p14:creationId xmlns:p14="http://schemas.microsoft.com/office/powerpoint/2010/main" val="273699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4" y="6610354"/>
            <a:ext cx="15544800" cy="2043113"/>
          </a:xfrm>
        </p:spPr>
        <p:txBody>
          <a:bodyPr anchor="t"/>
          <a:lstStyle>
            <a:lvl1pPr algn="l">
              <a:defRPr sz="6600" b="1" cap="all"/>
            </a:lvl1pPr>
          </a:lstStyle>
          <a:p>
            <a:r>
              <a:rPr lang="en-US"/>
              <a:t>Click to edit Master title style</a:t>
            </a:r>
          </a:p>
        </p:txBody>
      </p:sp>
      <p:sp>
        <p:nvSpPr>
          <p:cNvPr id="3" name="Text Placeholder 2"/>
          <p:cNvSpPr>
            <a:spLocks noGrp="1"/>
          </p:cNvSpPr>
          <p:nvPr>
            <p:ph type="body" idx="1"/>
          </p:nvPr>
        </p:nvSpPr>
        <p:spPr>
          <a:xfrm>
            <a:off x="1444624" y="4360070"/>
            <a:ext cx="15544800" cy="2250281"/>
          </a:xfrm>
        </p:spPr>
        <p:txBody>
          <a:bodyPr anchor="b"/>
          <a:lstStyle>
            <a:lvl1pPr marL="0" indent="0">
              <a:buNone/>
              <a:defRPr sz="3200"/>
            </a:lvl1pPr>
            <a:lvl2pPr marL="761964" indent="0">
              <a:buNone/>
              <a:defRPr sz="3000"/>
            </a:lvl2pPr>
            <a:lvl3pPr marL="1523927" indent="0">
              <a:buNone/>
              <a:defRPr sz="2700"/>
            </a:lvl3pPr>
            <a:lvl4pPr marL="2285891" indent="0">
              <a:buNone/>
              <a:defRPr sz="2300"/>
            </a:lvl4pPr>
            <a:lvl5pPr marL="3047854" indent="0">
              <a:buNone/>
              <a:defRPr sz="2300"/>
            </a:lvl5pPr>
            <a:lvl6pPr marL="3809818" indent="0">
              <a:buNone/>
              <a:defRPr sz="2300"/>
            </a:lvl6pPr>
            <a:lvl7pPr marL="4571781" indent="0">
              <a:buNone/>
              <a:defRPr sz="2300"/>
            </a:lvl7pPr>
            <a:lvl8pPr marL="5333745" indent="0">
              <a:buNone/>
              <a:defRPr sz="2300"/>
            </a:lvl8pPr>
            <a:lvl9pPr marL="6095707" indent="0">
              <a:buNone/>
              <a:defRPr sz="2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EE2230-5D8B-4A78-AF68-B4583AC8918C}" type="slidenum">
              <a:rPr lang="en-US"/>
              <a:pPr>
                <a:defRPr/>
              </a:pPr>
              <a:t>‹N°›</a:t>
            </a:fld>
            <a:endParaRPr lang="en-US"/>
          </a:p>
        </p:txBody>
      </p:sp>
    </p:spTree>
    <p:extLst>
      <p:ext uri="{BB962C8B-B14F-4D97-AF65-F5344CB8AC3E}">
        <p14:creationId xmlns:p14="http://schemas.microsoft.com/office/powerpoint/2010/main" val="90124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2" y="2400304"/>
            <a:ext cx="8077200" cy="6788945"/>
          </a:xfrm>
        </p:spPr>
        <p:txBody>
          <a:bodyPr/>
          <a:lstStyle>
            <a:lvl1pPr>
              <a:defRPr sz="4600"/>
            </a:lvl1pPr>
            <a:lvl2pPr>
              <a:defRPr sz="3900"/>
            </a:lvl2pPr>
            <a:lvl3pPr>
              <a:defRPr sz="32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2" y="2400304"/>
            <a:ext cx="8077200" cy="6788945"/>
          </a:xfrm>
        </p:spPr>
        <p:txBody>
          <a:bodyPr/>
          <a:lstStyle>
            <a:lvl1pPr>
              <a:defRPr sz="4600"/>
            </a:lvl1pPr>
            <a:lvl2pPr>
              <a:defRPr sz="3900"/>
            </a:lvl2pPr>
            <a:lvl3pPr>
              <a:defRPr sz="32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9584BD-1AD0-46DE-8959-A2EA62BE2318}" type="slidenum">
              <a:rPr lang="en-US"/>
              <a:pPr>
                <a:defRPr/>
              </a:pPr>
              <a:t>‹N°›</a:t>
            </a:fld>
            <a:endParaRPr lang="en-US"/>
          </a:p>
        </p:txBody>
      </p:sp>
    </p:spTree>
    <p:extLst>
      <p:ext uri="{BB962C8B-B14F-4D97-AF65-F5344CB8AC3E}">
        <p14:creationId xmlns:p14="http://schemas.microsoft.com/office/powerpoint/2010/main" val="29416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900" b="1"/>
            </a:lvl1pPr>
            <a:lvl2pPr marL="761964" indent="0">
              <a:buNone/>
              <a:defRPr sz="3200" b="1"/>
            </a:lvl2pPr>
            <a:lvl3pPr marL="1523927" indent="0">
              <a:buNone/>
              <a:defRPr sz="3000" b="1"/>
            </a:lvl3pPr>
            <a:lvl4pPr marL="2285891" indent="0">
              <a:buNone/>
              <a:defRPr sz="2700" b="1"/>
            </a:lvl4pPr>
            <a:lvl5pPr marL="3047854" indent="0">
              <a:buNone/>
              <a:defRPr sz="2700" b="1"/>
            </a:lvl5pPr>
            <a:lvl6pPr marL="3809818" indent="0">
              <a:buNone/>
              <a:defRPr sz="2700" b="1"/>
            </a:lvl6pPr>
            <a:lvl7pPr marL="4571781" indent="0">
              <a:buNone/>
              <a:defRPr sz="2700" b="1"/>
            </a:lvl7pPr>
            <a:lvl8pPr marL="5333745" indent="0">
              <a:buNone/>
              <a:defRPr sz="2700" b="1"/>
            </a:lvl8pPr>
            <a:lvl9pPr marL="6095707" indent="0">
              <a:buNone/>
              <a:defRPr sz="2700" b="1"/>
            </a:lvl9pPr>
          </a:lstStyle>
          <a:p>
            <a:pPr lvl="0"/>
            <a:r>
              <a:rPr lang="en-US"/>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3900"/>
            </a:lvl1pPr>
            <a:lvl2pPr>
              <a:defRPr sz="32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5" y="2302670"/>
            <a:ext cx="8083550" cy="959643"/>
          </a:xfrm>
        </p:spPr>
        <p:txBody>
          <a:bodyPr anchor="b"/>
          <a:lstStyle>
            <a:lvl1pPr marL="0" indent="0">
              <a:buNone/>
              <a:defRPr sz="3900" b="1"/>
            </a:lvl1pPr>
            <a:lvl2pPr marL="761964" indent="0">
              <a:buNone/>
              <a:defRPr sz="3200" b="1"/>
            </a:lvl2pPr>
            <a:lvl3pPr marL="1523927" indent="0">
              <a:buNone/>
              <a:defRPr sz="3000" b="1"/>
            </a:lvl3pPr>
            <a:lvl4pPr marL="2285891" indent="0">
              <a:buNone/>
              <a:defRPr sz="2700" b="1"/>
            </a:lvl4pPr>
            <a:lvl5pPr marL="3047854" indent="0">
              <a:buNone/>
              <a:defRPr sz="2700" b="1"/>
            </a:lvl5pPr>
            <a:lvl6pPr marL="3809818" indent="0">
              <a:buNone/>
              <a:defRPr sz="2700" b="1"/>
            </a:lvl6pPr>
            <a:lvl7pPr marL="4571781" indent="0">
              <a:buNone/>
              <a:defRPr sz="2700" b="1"/>
            </a:lvl7pPr>
            <a:lvl8pPr marL="5333745" indent="0">
              <a:buNone/>
              <a:defRPr sz="2700" b="1"/>
            </a:lvl8pPr>
            <a:lvl9pPr marL="6095707" indent="0">
              <a:buNone/>
              <a:defRPr sz="2700" b="1"/>
            </a:lvl9pPr>
          </a:lstStyle>
          <a:p>
            <a:pPr lvl="0"/>
            <a:r>
              <a:rPr lang="en-US"/>
              <a:t>Click to edit Master text styles</a:t>
            </a:r>
          </a:p>
        </p:txBody>
      </p:sp>
      <p:sp>
        <p:nvSpPr>
          <p:cNvPr id="6" name="Content Placeholder 5"/>
          <p:cNvSpPr>
            <a:spLocks noGrp="1"/>
          </p:cNvSpPr>
          <p:nvPr>
            <p:ph sz="quarter" idx="4"/>
          </p:nvPr>
        </p:nvSpPr>
        <p:spPr>
          <a:xfrm>
            <a:off x="9290055" y="3262312"/>
            <a:ext cx="8083550" cy="5926932"/>
          </a:xfrm>
        </p:spPr>
        <p:txBody>
          <a:bodyPr/>
          <a:lstStyle>
            <a:lvl1pPr>
              <a:defRPr sz="3900"/>
            </a:lvl1pPr>
            <a:lvl2pPr>
              <a:defRPr sz="32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A5BB30-664F-493E-AA24-9C25DF2EEA0E}" type="slidenum">
              <a:rPr lang="en-US"/>
              <a:pPr>
                <a:defRPr/>
              </a:pPr>
              <a:t>‹N°›</a:t>
            </a:fld>
            <a:endParaRPr lang="en-US"/>
          </a:p>
        </p:txBody>
      </p:sp>
    </p:spTree>
    <p:extLst>
      <p:ext uri="{BB962C8B-B14F-4D97-AF65-F5344CB8AC3E}">
        <p14:creationId xmlns:p14="http://schemas.microsoft.com/office/powerpoint/2010/main" val="216853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9FC1C6-DE73-475D-B36A-2E252DF91DD2}" type="slidenum">
              <a:rPr lang="en-US"/>
              <a:pPr>
                <a:defRPr/>
              </a:pPr>
              <a:t>‹N°›</a:t>
            </a:fld>
            <a:endParaRPr lang="en-US"/>
          </a:p>
        </p:txBody>
      </p:sp>
    </p:spTree>
    <p:extLst>
      <p:ext uri="{BB962C8B-B14F-4D97-AF65-F5344CB8AC3E}">
        <p14:creationId xmlns:p14="http://schemas.microsoft.com/office/powerpoint/2010/main" val="172235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FA4475-B928-472A-9F73-236A044D1CD2}" type="slidenum">
              <a:rPr lang="en-US"/>
              <a:pPr>
                <a:defRPr/>
              </a:pPr>
              <a:t>‹N°›</a:t>
            </a:fld>
            <a:endParaRPr lang="en-US"/>
          </a:p>
        </p:txBody>
      </p:sp>
    </p:spTree>
    <p:extLst>
      <p:ext uri="{BB962C8B-B14F-4D97-AF65-F5344CB8AC3E}">
        <p14:creationId xmlns:p14="http://schemas.microsoft.com/office/powerpoint/2010/main" val="342305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5"/>
            <a:ext cx="6016626" cy="1743075"/>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7150100" y="409578"/>
            <a:ext cx="10223500" cy="8779670"/>
          </a:xfrm>
        </p:spPr>
        <p:txBody>
          <a:bodyPr/>
          <a:lstStyle>
            <a:lvl1pPr>
              <a:defRPr sz="5400"/>
            </a:lvl1pPr>
            <a:lvl2pPr>
              <a:defRPr sz="4600"/>
            </a:lvl2pPr>
            <a:lvl3pPr>
              <a:defRPr sz="39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3"/>
            <a:ext cx="6016626" cy="7036595"/>
          </a:xfrm>
        </p:spPr>
        <p:txBody>
          <a:bodyPr/>
          <a:lstStyle>
            <a:lvl1pPr marL="0" indent="0">
              <a:buNone/>
              <a:defRPr sz="2300"/>
            </a:lvl1pPr>
            <a:lvl2pPr marL="761964" indent="0">
              <a:buNone/>
              <a:defRPr sz="2000"/>
            </a:lvl2pPr>
            <a:lvl3pPr marL="1523927" indent="0">
              <a:buNone/>
              <a:defRPr sz="1600"/>
            </a:lvl3pPr>
            <a:lvl4pPr marL="2285891" indent="0">
              <a:buNone/>
              <a:defRPr sz="1400"/>
            </a:lvl4pPr>
            <a:lvl5pPr marL="3047854" indent="0">
              <a:buNone/>
              <a:defRPr sz="1400"/>
            </a:lvl5pPr>
            <a:lvl6pPr marL="3809818" indent="0">
              <a:buNone/>
              <a:defRPr sz="1400"/>
            </a:lvl6pPr>
            <a:lvl7pPr marL="4571781" indent="0">
              <a:buNone/>
              <a:defRPr sz="1400"/>
            </a:lvl7pPr>
            <a:lvl8pPr marL="5333745" indent="0">
              <a:buNone/>
              <a:defRPr sz="1400"/>
            </a:lvl8pPr>
            <a:lvl9pPr marL="6095707"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96F91E-D51C-4D67-814F-24DD58B3EB61}" type="slidenum">
              <a:rPr lang="en-US"/>
              <a:pPr>
                <a:defRPr/>
              </a:pPr>
              <a:t>‹N°›</a:t>
            </a:fld>
            <a:endParaRPr lang="en-US"/>
          </a:p>
        </p:txBody>
      </p:sp>
    </p:spTree>
    <p:extLst>
      <p:ext uri="{BB962C8B-B14F-4D97-AF65-F5344CB8AC3E}">
        <p14:creationId xmlns:p14="http://schemas.microsoft.com/office/powerpoint/2010/main" val="197046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584576" y="919162"/>
            <a:ext cx="10972800" cy="6172200"/>
          </a:xfrm>
        </p:spPr>
        <p:txBody>
          <a:bodyPr/>
          <a:lstStyle>
            <a:lvl1pPr marL="0" indent="0">
              <a:buNone/>
              <a:defRPr sz="5400"/>
            </a:lvl1pPr>
            <a:lvl2pPr marL="761964" indent="0">
              <a:buNone/>
              <a:defRPr sz="4600"/>
            </a:lvl2pPr>
            <a:lvl3pPr marL="1523927" indent="0">
              <a:buNone/>
              <a:defRPr sz="3900"/>
            </a:lvl3pPr>
            <a:lvl4pPr marL="2285891" indent="0">
              <a:buNone/>
              <a:defRPr sz="3200"/>
            </a:lvl4pPr>
            <a:lvl5pPr marL="3047854" indent="0">
              <a:buNone/>
              <a:defRPr sz="3200"/>
            </a:lvl5pPr>
            <a:lvl6pPr marL="3809818" indent="0">
              <a:buNone/>
              <a:defRPr sz="3200"/>
            </a:lvl6pPr>
            <a:lvl7pPr marL="4571781" indent="0">
              <a:buNone/>
              <a:defRPr sz="3200"/>
            </a:lvl7pPr>
            <a:lvl8pPr marL="5333745" indent="0">
              <a:buNone/>
              <a:defRPr sz="3200"/>
            </a:lvl8pPr>
            <a:lvl9pPr marL="6095707" indent="0">
              <a:buNone/>
              <a:defRPr sz="3200"/>
            </a:lvl9pPr>
          </a:lstStyle>
          <a:p>
            <a:pPr lvl="0"/>
            <a:endParaRPr lang="en-US" noProof="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300"/>
            </a:lvl1pPr>
            <a:lvl2pPr marL="761964" indent="0">
              <a:buNone/>
              <a:defRPr sz="2000"/>
            </a:lvl2pPr>
            <a:lvl3pPr marL="1523927" indent="0">
              <a:buNone/>
              <a:defRPr sz="1600"/>
            </a:lvl3pPr>
            <a:lvl4pPr marL="2285891" indent="0">
              <a:buNone/>
              <a:defRPr sz="1400"/>
            </a:lvl4pPr>
            <a:lvl5pPr marL="3047854" indent="0">
              <a:buNone/>
              <a:defRPr sz="1400"/>
            </a:lvl5pPr>
            <a:lvl6pPr marL="3809818" indent="0">
              <a:buNone/>
              <a:defRPr sz="1400"/>
            </a:lvl6pPr>
            <a:lvl7pPr marL="4571781" indent="0">
              <a:buNone/>
              <a:defRPr sz="1400"/>
            </a:lvl7pPr>
            <a:lvl8pPr marL="5333745" indent="0">
              <a:buNone/>
              <a:defRPr sz="1400"/>
            </a:lvl8pPr>
            <a:lvl9pPr marL="6095707"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228FB-2D35-4A56-8F98-F10A8144C80F}" type="slidenum">
              <a:rPr lang="en-US"/>
              <a:pPr>
                <a:defRPr/>
              </a:pPr>
              <a:t>‹N°›</a:t>
            </a:fld>
            <a:endParaRPr lang="en-US"/>
          </a:p>
        </p:txBody>
      </p:sp>
    </p:spTree>
    <p:extLst>
      <p:ext uri="{BB962C8B-B14F-4D97-AF65-F5344CB8AC3E}">
        <p14:creationId xmlns:p14="http://schemas.microsoft.com/office/powerpoint/2010/main" val="337476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30000">
              <a:schemeClr val="accent2">
                <a:lumMod val="49000"/>
              </a:schemeClr>
            </a:gs>
            <a:gs pos="70000">
              <a:schemeClr val="accent2">
                <a:lumMod val="75000"/>
              </a:schemeClr>
            </a:gs>
            <a:gs pos="100000">
              <a:schemeClr val="accent2">
                <a:lumMod val="50000"/>
              </a:schemeClr>
            </a:gs>
          </a:gsLst>
          <a:lin ang="27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0" y="1047750"/>
            <a:ext cx="13716000" cy="107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2393" tIns="76196" rIns="152393" bIns="76196"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2286000" y="2571750"/>
            <a:ext cx="13716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2393" tIns="76196" rIns="152393" bIns="76196"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270212" name="Rectangle 4"/>
          <p:cNvSpPr>
            <a:spLocks noGrp="1" noChangeArrowheads="1"/>
          </p:cNvSpPr>
          <p:nvPr>
            <p:ph type="dt" sz="half" idx="2"/>
          </p:nvPr>
        </p:nvSpPr>
        <p:spPr bwMode="auto">
          <a:xfrm>
            <a:off x="914400" y="9367838"/>
            <a:ext cx="4267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2393" tIns="76196" rIns="152393" bIns="76196" numCol="1" anchor="t" anchorCtr="0" compatLnSpc="1">
            <a:prstTxWarp prst="textNoShape">
              <a:avLst/>
            </a:prstTxWarp>
          </a:bodyPr>
          <a:lstStyle>
            <a:lvl1pPr>
              <a:defRPr sz="2300">
                <a:latin typeface="Arial" charset="0"/>
                <a:cs typeface="Arial" charset="0"/>
              </a:defRPr>
            </a:lvl1pPr>
          </a:lstStyle>
          <a:p>
            <a:pPr>
              <a:defRPr/>
            </a:pPr>
            <a:endParaRPr lang="en-US"/>
          </a:p>
        </p:txBody>
      </p:sp>
      <p:sp>
        <p:nvSpPr>
          <p:cNvPr id="2270213" name="Rectangle 5"/>
          <p:cNvSpPr>
            <a:spLocks noGrp="1" noChangeArrowheads="1"/>
          </p:cNvSpPr>
          <p:nvPr>
            <p:ph type="ftr" sz="quarter" idx="3"/>
          </p:nvPr>
        </p:nvSpPr>
        <p:spPr bwMode="auto">
          <a:xfrm>
            <a:off x="6248400" y="9367838"/>
            <a:ext cx="5791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2393" tIns="76196" rIns="152393" bIns="76196" numCol="1" anchor="t" anchorCtr="0" compatLnSpc="1">
            <a:prstTxWarp prst="textNoShape">
              <a:avLst/>
            </a:prstTxWarp>
          </a:bodyPr>
          <a:lstStyle>
            <a:lvl1pPr algn="ctr">
              <a:defRPr sz="2300">
                <a:latin typeface="Arial" charset="0"/>
                <a:cs typeface="Arial" charset="0"/>
              </a:defRPr>
            </a:lvl1pPr>
          </a:lstStyle>
          <a:p>
            <a:pPr>
              <a:defRPr/>
            </a:pPr>
            <a:endParaRPr lang="en-US"/>
          </a:p>
        </p:txBody>
      </p:sp>
      <p:sp>
        <p:nvSpPr>
          <p:cNvPr id="2270214" name="Rectangle 6"/>
          <p:cNvSpPr>
            <a:spLocks noGrp="1" noChangeArrowheads="1"/>
          </p:cNvSpPr>
          <p:nvPr>
            <p:ph type="sldNum" sz="quarter" idx="4"/>
          </p:nvPr>
        </p:nvSpPr>
        <p:spPr bwMode="auto">
          <a:xfrm>
            <a:off x="13106400" y="9367838"/>
            <a:ext cx="4267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2393" tIns="76196" rIns="152393" bIns="76196" numCol="1" anchor="t" anchorCtr="0" compatLnSpc="1">
            <a:prstTxWarp prst="textNoShape">
              <a:avLst/>
            </a:prstTxWarp>
          </a:bodyPr>
          <a:lstStyle>
            <a:lvl1pPr algn="r">
              <a:defRPr sz="2300">
                <a:latin typeface="Arial" charset="0"/>
                <a:cs typeface="Arial" charset="0"/>
              </a:defRPr>
            </a:lvl1pPr>
          </a:lstStyle>
          <a:p>
            <a:pPr>
              <a:defRPr/>
            </a:pPr>
            <a:fld id="{2BDF828B-6A94-426A-8A81-44E462169568}" type="slidenum">
              <a:rPr lang="en-US"/>
              <a:pPr>
                <a:defRPr/>
              </a:pPr>
              <a:t>‹N°›</a:t>
            </a:fld>
            <a:endParaRPr lang="en-US"/>
          </a:p>
        </p:txBody>
      </p:sp>
    </p:spTree>
  </p:cSld>
  <p:clrMap bg1="dk1" tx1="lt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0" fontAlgn="base" hangingPunct="0">
        <a:spcBef>
          <a:spcPct val="0"/>
        </a:spcBef>
        <a:spcAft>
          <a:spcPct val="0"/>
        </a:spcAft>
        <a:defRPr sz="7300">
          <a:solidFill>
            <a:schemeClr val="tx1"/>
          </a:solidFill>
          <a:latin typeface="+mj-lt"/>
          <a:ea typeface="+mj-ea"/>
          <a:cs typeface="+mj-cs"/>
        </a:defRPr>
      </a:lvl1pPr>
      <a:lvl2pPr algn="ctr" rtl="0" eaLnBrk="0" fontAlgn="base" hangingPunct="0">
        <a:spcBef>
          <a:spcPct val="0"/>
        </a:spcBef>
        <a:spcAft>
          <a:spcPct val="0"/>
        </a:spcAft>
        <a:defRPr sz="7300">
          <a:solidFill>
            <a:schemeClr val="tx2"/>
          </a:solidFill>
          <a:latin typeface="Arial" charset="0"/>
          <a:cs typeface="Arial" charset="0"/>
        </a:defRPr>
      </a:lvl2pPr>
      <a:lvl3pPr algn="ctr" rtl="0" eaLnBrk="0" fontAlgn="base" hangingPunct="0">
        <a:spcBef>
          <a:spcPct val="0"/>
        </a:spcBef>
        <a:spcAft>
          <a:spcPct val="0"/>
        </a:spcAft>
        <a:defRPr sz="7300">
          <a:solidFill>
            <a:schemeClr val="tx2"/>
          </a:solidFill>
          <a:latin typeface="Arial" charset="0"/>
          <a:cs typeface="Arial" charset="0"/>
        </a:defRPr>
      </a:lvl3pPr>
      <a:lvl4pPr algn="ctr" rtl="0" eaLnBrk="0" fontAlgn="base" hangingPunct="0">
        <a:spcBef>
          <a:spcPct val="0"/>
        </a:spcBef>
        <a:spcAft>
          <a:spcPct val="0"/>
        </a:spcAft>
        <a:defRPr sz="7300">
          <a:solidFill>
            <a:schemeClr val="tx2"/>
          </a:solidFill>
          <a:latin typeface="Arial" charset="0"/>
          <a:cs typeface="Arial" charset="0"/>
        </a:defRPr>
      </a:lvl4pPr>
      <a:lvl5pPr algn="ctr" rtl="0" eaLnBrk="0" fontAlgn="base" hangingPunct="0">
        <a:spcBef>
          <a:spcPct val="0"/>
        </a:spcBef>
        <a:spcAft>
          <a:spcPct val="0"/>
        </a:spcAft>
        <a:defRPr sz="7300">
          <a:solidFill>
            <a:schemeClr val="tx2"/>
          </a:solidFill>
          <a:latin typeface="Arial" charset="0"/>
          <a:cs typeface="Arial" charset="0"/>
        </a:defRPr>
      </a:lvl5pPr>
      <a:lvl6pPr marL="761964" algn="ctr" rtl="0" fontAlgn="base">
        <a:spcBef>
          <a:spcPct val="0"/>
        </a:spcBef>
        <a:spcAft>
          <a:spcPct val="0"/>
        </a:spcAft>
        <a:defRPr sz="7300">
          <a:solidFill>
            <a:schemeClr val="tx2"/>
          </a:solidFill>
          <a:latin typeface="Arial" charset="0"/>
          <a:cs typeface="Arial" charset="0"/>
        </a:defRPr>
      </a:lvl6pPr>
      <a:lvl7pPr marL="1523927" algn="ctr" rtl="0" fontAlgn="base">
        <a:spcBef>
          <a:spcPct val="0"/>
        </a:spcBef>
        <a:spcAft>
          <a:spcPct val="0"/>
        </a:spcAft>
        <a:defRPr sz="7300">
          <a:solidFill>
            <a:schemeClr val="tx2"/>
          </a:solidFill>
          <a:latin typeface="Arial" charset="0"/>
          <a:cs typeface="Arial" charset="0"/>
        </a:defRPr>
      </a:lvl7pPr>
      <a:lvl8pPr marL="2285891" algn="ctr" rtl="0" fontAlgn="base">
        <a:spcBef>
          <a:spcPct val="0"/>
        </a:spcBef>
        <a:spcAft>
          <a:spcPct val="0"/>
        </a:spcAft>
        <a:defRPr sz="7300">
          <a:solidFill>
            <a:schemeClr val="tx2"/>
          </a:solidFill>
          <a:latin typeface="Arial" charset="0"/>
          <a:cs typeface="Arial" charset="0"/>
        </a:defRPr>
      </a:lvl8pPr>
      <a:lvl9pPr marL="3047854" algn="ctr" rtl="0" fontAlgn="base">
        <a:spcBef>
          <a:spcPct val="0"/>
        </a:spcBef>
        <a:spcAft>
          <a:spcPct val="0"/>
        </a:spcAft>
        <a:defRPr sz="7300">
          <a:solidFill>
            <a:schemeClr val="tx2"/>
          </a:solidFill>
          <a:latin typeface="Arial" charset="0"/>
          <a:cs typeface="Arial" charset="0"/>
        </a:defRPr>
      </a:lvl9pPr>
    </p:titleStyle>
    <p:bodyStyle>
      <a:lvl1pPr marL="571472" indent="-571472" algn="l" rtl="0" eaLnBrk="0" fontAlgn="base" hangingPunct="0">
        <a:spcBef>
          <a:spcPct val="20000"/>
        </a:spcBef>
        <a:spcAft>
          <a:spcPct val="0"/>
        </a:spcAft>
        <a:buChar char="•"/>
        <a:defRPr sz="5400">
          <a:solidFill>
            <a:schemeClr val="tx1"/>
          </a:solidFill>
          <a:latin typeface="+mn-lt"/>
          <a:ea typeface="+mn-ea"/>
          <a:cs typeface="+mn-cs"/>
        </a:defRPr>
      </a:lvl1pPr>
      <a:lvl2pPr marL="1238190" indent="-476227" algn="l" rtl="0" eaLnBrk="0" fontAlgn="base" hangingPunct="0">
        <a:spcBef>
          <a:spcPct val="20000"/>
        </a:spcBef>
        <a:spcAft>
          <a:spcPct val="0"/>
        </a:spcAft>
        <a:buChar char="–"/>
        <a:defRPr sz="4600">
          <a:solidFill>
            <a:schemeClr val="tx1"/>
          </a:solidFill>
          <a:latin typeface="+mn-lt"/>
          <a:cs typeface="+mn-cs"/>
        </a:defRPr>
      </a:lvl2pPr>
      <a:lvl3pPr marL="1904908" indent="-380981" algn="l" rtl="0" eaLnBrk="0" fontAlgn="base" hangingPunct="0">
        <a:spcBef>
          <a:spcPct val="20000"/>
        </a:spcBef>
        <a:spcAft>
          <a:spcPct val="0"/>
        </a:spcAft>
        <a:buChar char="•"/>
        <a:defRPr sz="3900">
          <a:solidFill>
            <a:schemeClr val="tx1"/>
          </a:solidFill>
          <a:latin typeface="+mn-lt"/>
          <a:cs typeface="+mn-cs"/>
        </a:defRPr>
      </a:lvl3pPr>
      <a:lvl4pPr marL="2666872" indent="-380981" algn="l" rtl="0" eaLnBrk="0" fontAlgn="base" hangingPunct="0">
        <a:spcBef>
          <a:spcPct val="20000"/>
        </a:spcBef>
        <a:spcAft>
          <a:spcPct val="0"/>
        </a:spcAft>
        <a:buChar char="–"/>
        <a:defRPr sz="3200">
          <a:solidFill>
            <a:schemeClr val="tx1"/>
          </a:solidFill>
          <a:latin typeface="+mn-lt"/>
          <a:cs typeface="+mn-cs"/>
        </a:defRPr>
      </a:lvl4pPr>
      <a:lvl5pPr marL="3428835" indent="-380981" algn="l" rtl="0" eaLnBrk="0" fontAlgn="base" hangingPunct="0">
        <a:spcBef>
          <a:spcPct val="20000"/>
        </a:spcBef>
        <a:spcAft>
          <a:spcPct val="0"/>
        </a:spcAft>
        <a:buChar char="»"/>
        <a:defRPr sz="3200">
          <a:solidFill>
            <a:schemeClr val="tx1"/>
          </a:solidFill>
          <a:latin typeface="+mn-lt"/>
          <a:cs typeface="+mn-cs"/>
        </a:defRPr>
      </a:lvl5pPr>
      <a:lvl6pPr marL="4190799" indent="-380981" algn="l" rtl="0" fontAlgn="base">
        <a:spcBef>
          <a:spcPct val="20000"/>
        </a:spcBef>
        <a:spcAft>
          <a:spcPct val="0"/>
        </a:spcAft>
        <a:buChar char="»"/>
        <a:defRPr sz="3200">
          <a:solidFill>
            <a:schemeClr val="tx1"/>
          </a:solidFill>
          <a:latin typeface="+mn-lt"/>
          <a:cs typeface="+mn-cs"/>
        </a:defRPr>
      </a:lvl6pPr>
      <a:lvl7pPr marL="4952762" indent="-380981" algn="l" rtl="0" fontAlgn="base">
        <a:spcBef>
          <a:spcPct val="20000"/>
        </a:spcBef>
        <a:spcAft>
          <a:spcPct val="0"/>
        </a:spcAft>
        <a:buChar char="»"/>
        <a:defRPr sz="3200">
          <a:solidFill>
            <a:schemeClr val="tx1"/>
          </a:solidFill>
          <a:latin typeface="+mn-lt"/>
          <a:cs typeface="+mn-cs"/>
        </a:defRPr>
      </a:lvl7pPr>
      <a:lvl8pPr marL="5714726" indent="-380981" algn="l" rtl="0" fontAlgn="base">
        <a:spcBef>
          <a:spcPct val="20000"/>
        </a:spcBef>
        <a:spcAft>
          <a:spcPct val="0"/>
        </a:spcAft>
        <a:buChar char="»"/>
        <a:defRPr sz="3200">
          <a:solidFill>
            <a:schemeClr val="tx1"/>
          </a:solidFill>
          <a:latin typeface="+mn-lt"/>
          <a:cs typeface="+mn-cs"/>
        </a:defRPr>
      </a:lvl8pPr>
      <a:lvl9pPr marL="6476689" indent="-380981" algn="l" rtl="0" fontAlgn="base">
        <a:spcBef>
          <a:spcPct val="20000"/>
        </a:spcBef>
        <a:spcAft>
          <a:spcPct val="0"/>
        </a:spcAft>
        <a:buChar char="»"/>
        <a:defRPr sz="3200">
          <a:solidFill>
            <a:schemeClr val="tx1"/>
          </a:solidFill>
          <a:latin typeface="+mn-lt"/>
          <a:cs typeface="+mn-cs"/>
        </a:defRPr>
      </a:lvl9pPr>
    </p:bodyStyle>
    <p:otherStyle>
      <a:defPPr>
        <a:defRPr lang="en-US"/>
      </a:defPPr>
      <a:lvl1pPr marL="0" algn="l" defTabSz="1523927" rtl="0" eaLnBrk="1" latinLnBrk="0" hangingPunct="1">
        <a:defRPr sz="3000" kern="1200">
          <a:solidFill>
            <a:schemeClr val="tx1"/>
          </a:solidFill>
          <a:latin typeface="+mn-lt"/>
          <a:ea typeface="+mn-ea"/>
          <a:cs typeface="+mn-cs"/>
        </a:defRPr>
      </a:lvl1pPr>
      <a:lvl2pPr marL="761964" algn="l" defTabSz="1523927" rtl="0" eaLnBrk="1" latinLnBrk="0" hangingPunct="1">
        <a:defRPr sz="3000" kern="1200">
          <a:solidFill>
            <a:schemeClr val="tx1"/>
          </a:solidFill>
          <a:latin typeface="+mn-lt"/>
          <a:ea typeface="+mn-ea"/>
          <a:cs typeface="+mn-cs"/>
        </a:defRPr>
      </a:lvl2pPr>
      <a:lvl3pPr marL="1523927" algn="l" defTabSz="1523927" rtl="0" eaLnBrk="1" latinLnBrk="0" hangingPunct="1">
        <a:defRPr sz="3000" kern="1200">
          <a:solidFill>
            <a:schemeClr val="tx1"/>
          </a:solidFill>
          <a:latin typeface="+mn-lt"/>
          <a:ea typeface="+mn-ea"/>
          <a:cs typeface="+mn-cs"/>
        </a:defRPr>
      </a:lvl3pPr>
      <a:lvl4pPr marL="2285891" algn="l" defTabSz="1523927" rtl="0" eaLnBrk="1" latinLnBrk="0" hangingPunct="1">
        <a:defRPr sz="3000" kern="1200">
          <a:solidFill>
            <a:schemeClr val="tx1"/>
          </a:solidFill>
          <a:latin typeface="+mn-lt"/>
          <a:ea typeface="+mn-ea"/>
          <a:cs typeface="+mn-cs"/>
        </a:defRPr>
      </a:lvl4pPr>
      <a:lvl5pPr marL="3047854" algn="l" defTabSz="1523927" rtl="0" eaLnBrk="1" latinLnBrk="0" hangingPunct="1">
        <a:defRPr sz="3000" kern="1200">
          <a:solidFill>
            <a:schemeClr val="tx1"/>
          </a:solidFill>
          <a:latin typeface="+mn-lt"/>
          <a:ea typeface="+mn-ea"/>
          <a:cs typeface="+mn-cs"/>
        </a:defRPr>
      </a:lvl5pPr>
      <a:lvl6pPr marL="3809818" algn="l" defTabSz="1523927" rtl="0" eaLnBrk="1" latinLnBrk="0" hangingPunct="1">
        <a:defRPr sz="3000" kern="1200">
          <a:solidFill>
            <a:schemeClr val="tx1"/>
          </a:solidFill>
          <a:latin typeface="+mn-lt"/>
          <a:ea typeface="+mn-ea"/>
          <a:cs typeface="+mn-cs"/>
        </a:defRPr>
      </a:lvl6pPr>
      <a:lvl7pPr marL="4571781" algn="l" defTabSz="1523927" rtl="0" eaLnBrk="1" latinLnBrk="0" hangingPunct="1">
        <a:defRPr sz="3000" kern="1200">
          <a:solidFill>
            <a:schemeClr val="tx1"/>
          </a:solidFill>
          <a:latin typeface="+mn-lt"/>
          <a:ea typeface="+mn-ea"/>
          <a:cs typeface="+mn-cs"/>
        </a:defRPr>
      </a:lvl7pPr>
      <a:lvl8pPr marL="5333745" algn="l" defTabSz="1523927" rtl="0" eaLnBrk="1" latinLnBrk="0" hangingPunct="1">
        <a:defRPr sz="3000" kern="1200">
          <a:solidFill>
            <a:schemeClr val="tx1"/>
          </a:solidFill>
          <a:latin typeface="+mn-lt"/>
          <a:ea typeface="+mn-ea"/>
          <a:cs typeface="+mn-cs"/>
        </a:defRPr>
      </a:lvl8pPr>
      <a:lvl9pPr marL="6095707" algn="l" defTabSz="1523927"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6.png"/><Relationship Id="rId5" Type="http://schemas.openxmlformats.org/officeDocument/2006/relationships/tags" Target="../tags/tag32.xml"/><Relationship Id="rId10" Type="http://schemas.openxmlformats.org/officeDocument/2006/relationships/slideLayout" Target="../slideLayouts/slideLayout2.xml"/><Relationship Id="rId4" Type="http://schemas.openxmlformats.org/officeDocument/2006/relationships/tags" Target="../tags/tag31.xml"/><Relationship Id="rId9" Type="http://schemas.openxmlformats.org/officeDocument/2006/relationships/tags" Target="../tags/tag3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26.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28.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s>
</file>

<file path=ppt/slides/_rels/slide3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9.png"/><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34.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_rels/slide38.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s>
</file>

<file path=ppt/slides/_rels/slide43.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tags" Target="../tags/tag103.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notesSlide" Target="../notesSlides/notesSlide8.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4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chart" Target="../charts/chart1.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116.xml"/></Relationships>
</file>

<file path=ppt/slides/_rels/slide48.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slideLayout" Target="../slideLayouts/slideLayout2.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tags" Target="../tags/tag128.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notesSlide" Target="../notesSlides/notesSlide10.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tags" Target="../tags/tag14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image" Target="../media/image12.png"/><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image" Target="../media/image12.png"/><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custDataLst>
              <p:tags r:id="rId1"/>
            </p:custDataLst>
          </p:nvPr>
        </p:nvSpPr>
        <p:spPr>
          <a:xfrm>
            <a:off x="914400" y="3771900"/>
            <a:ext cx="11861140" cy="1752600"/>
          </a:xfrm>
        </p:spPr>
        <p:txBody>
          <a:bodyPr/>
          <a:lstStyle/>
          <a:p>
            <a:pPr eaLnBrk="1" hangingPunct="1"/>
            <a:br>
              <a:rPr lang="en-US" altLang="en-US" sz="8000" dirty="0"/>
            </a:br>
            <a:r>
              <a:rPr lang="en-US" altLang="en-US" sz="8000" b="1" dirty="0">
                <a:effectLst>
                  <a:outerShdw blurRad="38100" dist="38100" dir="2700000" algn="tl">
                    <a:srgbClr val="000000">
                      <a:alpha val="43137"/>
                    </a:srgbClr>
                  </a:outerShdw>
                </a:effectLst>
                <a:latin typeface="+mn-lt"/>
                <a:ea typeface="+mn-ea"/>
                <a:cs typeface="+mn-cs"/>
              </a:rPr>
              <a:t>La </a:t>
            </a:r>
            <a:r>
              <a:rPr lang="en-US" altLang="en-US" sz="8000" b="1" dirty="0" err="1">
                <a:effectLst>
                  <a:outerShdw blurRad="38100" dist="38100" dir="2700000" algn="tl">
                    <a:srgbClr val="000000">
                      <a:alpha val="43137"/>
                    </a:srgbClr>
                  </a:outerShdw>
                </a:effectLst>
                <a:latin typeface="+mn-lt"/>
                <a:ea typeface="+mn-ea"/>
                <a:cs typeface="+mn-cs"/>
              </a:rPr>
              <a:t>fluidité</a:t>
            </a:r>
            <a:r>
              <a:rPr lang="en-US" altLang="en-US" sz="8000" b="1" dirty="0">
                <a:effectLst>
                  <a:outerShdw blurRad="38100" dist="38100" dir="2700000" algn="tl">
                    <a:srgbClr val="000000">
                      <a:alpha val="43137"/>
                    </a:srgbClr>
                  </a:outerShdw>
                </a:effectLst>
                <a:latin typeface="+mn-lt"/>
                <a:ea typeface="+mn-ea"/>
                <a:cs typeface="+mn-cs"/>
              </a:rPr>
              <a:t> du sang :  </a:t>
            </a:r>
            <a:br>
              <a:rPr lang="en-US" altLang="en-US" sz="8000" dirty="0">
                <a:effectLst>
                  <a:outerShdw blurRad="38100" dist="38100" dir="2700000" algn="tl">
                    <a:srgbClr val="000000">
                      <a:alpha val="43137"/>
                    </a:srgbClr>
                  </a:outerShdw>
                </a:effectLst>
                <a:latin typeface="+mn-lt"/>
                <a:ea typeface="+mn-ea"/>
                <a:cs typeface="+mn-cs"/>
              </a:rPr>
            </a:br>
            <a:r>
              <a:rPr lang="fr-FR" altLang="en-US" sz="6000" b="1" dirty="0">
                <a:effectLst>
                  <a:outerShdw blurRad="38100" dist="38100" dir="2700000" algn="tl">
                    <a:srgbClr val="000000">
                      <a:alpha val="43137"/>
                    </a:srgbClr>
                  </a:outerShdw>
                </a:effectLst>
                <a:latin typeface="+mn-lt"/>
                <a:ea typeface="+mn-ea"/>
                <a:cs typeface="+mn-cs"/>
              </a:rPr>
              <a:t>Comment vivre mieux et plus longtemps</a:t>
            </a:r>
            <a:br>
              <a:rPr lang="fr-FR" altLang="en-US" sz="6000" dirty="0">
                <a:effectLst>
                  <a:outerShdw blurRad="38100" dist="38100" dir="2700000" algn="tl">
                    <a:srgbClr val="000000">
                      <a:alpha val="43137"/>
                    </a:srgbClr>
                  </a:outerShdw>
                </a:effectLst>
                <a:latin typeface="+mn-lt"/>
                <a:ea typeface="+mn-ea"/>
                <a:cs typeface="+mn-cs"/>
              </a:rPr>
            </a:br>
            <a:br>
              <a:rPr lang="en-US" altLang="en-US" sz="7200" dirty="0">
                <a:effectLst>
                  <a:outerShdw blurRad="38100" dist="38100" dir="2700000" algn="tl">
                    <a:srgbClr val="000000">
                      <a:alpha val="43137"/>
                    </a:srgbClr>
                  </a:outerShdw>
                </a:effectLst>
                <a:latin typeface="+mn-lt"/>
                <a:ea typeface="+mn-ea"/>
                <a:cs typeface="+mn-cs"/>
              </a:rPr>
            </a:br>
            <a:r>
              <a:rPr lang="en-US" altLang="en-US" sz="2400" dirty="0">
                <a:latin typeface="+mn-lt"/>
                <a:ea typeface="+mn-ea"/>
                <a:cs typeface="+mn-cs"/>
              </a:rPr>
              <a:t>David DeRose, MD, </a:t>
            </a:r>
            <a:r>
              <a:rPr lang="en-US" altLang="en-US" sz="2400" dirty="0" err="1">
                <a:latin typeface="+mn-lt"/>
                <a:ea typeface="+mn-ea"/>
                <a:cs typeface="+mn-cs"/>
              </a:rPr>
              <a:t>MPHCompassHealth</a:t>
            </a:r>
            <a:r>
              <a:rPr lang="en-US" altLang="en-US" sz="2400" dirty="0">
                <a:latin typeface="+mn-lt"/>
                <a:ea typeface="+mn-ea"/>
                <a:cs typeface="+mn-cs"/>
              </a:rPr>
              <a:t> Consulting,Inc.</a:t>
            </a:r>
            <a:r>
              <a:rPr lang="en-US" altLang="en-US" sz="2400" dirty="0">
                <a:solidFill>
                  <a:srgbClr val="FFFF00"/>
                </a:solidFill>
                <a:latin typeface="Georgia" pitchFamily="18" charset="0"/>
              </a:rPr>
              <a:t>www.CompassHealth.netwww.TimelessHealingInsights.org</a:t>
            </a:r>
            <a:br>
              <a:rPr lang="en-US" altLang="en-US" sz="2400" dirty="0">
                <a:solidFill>
                  <a:srgbClr val="FFFF00"/>
                </a:solidFill>
                <a:latin typeface="Georgia" pitchFamily="18" charset="0"/>
              </a:rPr>
            </a:br>
            <a:r>
              <a:rPr lang="en-US" altLang="en-US" sz="2400" dirty="0">
                <a:latin typeface="+mn-lt"/>
                <a:ea typeface="+mn-ea"/>
                <a:cs typeface="+mn-cs"/>
              </a:rPr>
              <a:t> </a:t>
            </a:r>
            <a:endParaRPr lang="en-US" altLang="en-US" sz="6600" dirty="0">
              <a:latin typeface="+mn-lt"/>
              <a:ea typeface="+mn-ea"/>
              <a:cs typeface="+mn-cs"/>
            </a:endParaRPr>
          </a:p>
        </p:txBody>
      </p:sp>
      <p:pic>
        <p:nvPicPr>
          <p:cNvPr id="4" name="Picture 3">
            <a:extLst>
              <a:ext uri="{FF2B5EF4-FFF2-40B4-BE49-F238E27FC236}">
                <a16:creationId xmlns:a16="http://schemas.microsoft.com/office/drawing/2014/main" id="{9CDC9C17-698B-4EE8-B123-C574ED579F35}"/>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l="91" r="91"/>
          <a:stretch/>
        </p:blipFill>
        <p:spPr>
          <a:xfrm>
            <a:off x="13332247" y="1866900"/>
            <a:ext cx="4060403" cy="6837425"/>
          </a:xfrm>
          <a:prstGeom prst="rect">
            <a:avLst/>
          </a:prstGeom>
        </p:spPr>
      </p:pic>
    </p:spTree>
    <p:extLst>
      <p:ext uri="{BB962C8B-B14F-4D97-AF65-F5344CB8AC3E}">
        <p14:creationId xmlns:p14="http://schemas.microsoft.com/office/powerpoint/2010/main" val="722994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1333500" y="1562100"/>
            <a:ext cx="15621000" cy="983457"/>
          </a:xfrm>
        </p:spPr>
        <p:txBody>
          <a:bodyPr/>
          <a:lstStyle/>
          <a:p>
            <a:pPr eaLnBrk="1" hangingPunct="1"/>
            <a:r>
              <a:rPr lang="fr-FR" altLang="en-US" sz="6600" dirty="0"/>
              <a:t>Une hémorhéologie optimale aide à prévenir...</a:t>
            </a:r>
            <a:endParaRPr lang="en-US" altLang="en-US" sz="6600" dirty="0"/>
          </a:p>
        </p:txBody>
      </p:sp>
      <p:sp>
        <p:nvSpPr>
          <p:cNvPr id="20483" name="Rectangle 3"/>
          <p:cNvSpPr>
            <a:spLocks noGrp="1" noChangeArrowheads="1"/>
          </p:cNvSpPr>
          <p:nvPr>
            <p:ph idx="1"/>
            <p:custDataLst>
              <p:tags r:id="rId2"/>
            </p:custDataLst>
          </p:nvPr>
        </p:nvSpPr>
        <p:spPr>
          <a:xfrm>
            <a:off x="914400" y="4171950"/>
            <a:ext cx="16764000" cy="4552950"/>
          </a:xfrm>
        </p:spPr>
        <p:txBody>
          <a:bodyPr/>
          <a:lstStyle/>
          <a:p>
            <a:pPr marL="0" indent="0" algn="ctr" eaLnBrk="1" hangingPunct="1">
              <a:lnSpc>
                <a:spcPct val="90000"/>
              </a:lnSpc>
              <a:spcBef>
                <a:spcPct val="25000"/>
              </a:spcBef>
              <a:buNone/>
            </a:pPr>
            <a:r>
              <a:rPr lang="fr-FR" altLang="en-US" sz="8000" b="1" dirty="0">
                <a:solidFill>
                  <a:srgbClr val="FFC000"/>
                </a:solidFill>
              </a:rPr>
              <a:t>1-</a:t>
            </a:r>
            <a:r>
              <a:rPr lang="fr-FR" altLang="en-US" sz="8000" b="1" dirty="0"/>
              <a:t> </a:t>
            </a:r>
            <a:r>
              <a:rPr lang="fr-FR" altLang="en-US" sz="8000" b="1" dirty="0">
                <a:solidFill>
                  <a:srgbClr val="FFC000"/>
                </a:solidFill>
              </a:rPr>
              <a:t>L’accident vasculaire cérébral </a:t>
            </a:r>
          </a:p>
          <a:p>
            <a:pPr marL="0" indent="0" algn="ctr" eaLnBrk="1" hangingPunct="1">
              <a:lnSpc>
                <a:spcPct val="90000"/>
              </a:lnSpc>
              <a:spcBef>
                <a:spcPct val="25000"/>
              </a:spcBef>
              <a:buNone/>
            </a:pPr>
            <a:r>
              <a:rPr lang="fr-FR" altLang="en-US" sz="8000" b="1" dirty="0">
                <a:solidFill>
                  <a:srgbClr val="FFC000"/>
                </a:solidFill>
              </a:rPr>
              <a:t>et l’infarctus du myocarde</a:t>
            </a:r>
          </a:p>
        </p:txBody>
      </p:sp>
    </p:spTree>
    <p:extLst>
      <p:ext uri="{BB962C8B-B14F-4D97-AF65-F5344CB8AC3E}">
        <p14:creationId xmlns:p14="http://schemas.microsoft.com/office/powerpoint/2010/main" val="383075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AC04-0853-A67C-042D-700A216FD4E4}"/>
              </a:ext>
            </a:extLst>
          </p:cNvPr>
          <p:cNvSpPr>
            <a:spLocks noGrp="1"/>
          </p:cNvSpPr>
          <p:nvPr>
            <p:ph type="title"/>
            <p:custDataLst>
              <p:tags r:id="rId1"/>
            </p:custDataLst>
          </p:nvPr>
        </p:nvSpPr>
        <p:spPr>
          <a:xfrm>
            <a:off x="2159000" y="952500"/>
            <a:ext cx="13970000" cy="983457"/>
          </a:xfrm>
        </p:spPr>
        <p:txBody>
          <a:bodyPr/>
          <a:lstStyle/>
          <a:p>
            <a:r>
              <a:rPr lang="en-US" dirty="0"/>
              <a:t>AVC et crise </a:t>
            </a:r>
            <a:r>
              <a:rPr lang="en-US" dirty="0" err="1"/>
              <a:t>cardiaque</a:t>
            </a:r>
            <a:endParaRPr lang="en-US" dirty="0"/>
          </a:p>
        </p:txBody>
      </p:sp>
      <p:sp>
        <p:nvSpPr>
          <p:cNvPr id="3" name="Content Placeholder 2">
            <a:extLst>
              <a:ext uri="{FF2B5EF4-FFF2-40B4-BE49-F238E27FC236}">
                <a16:creationId xmlns:a16="http://schemas.microsoft.com/office/drawing/2014/main" id="{AE33A98E-F229-1265-E754-CE6980636A99}"/>
              </a:ext>
            </a:extLst>
          </p:cNvPr>
          <p:cNvSpPr>
            <a:spLocks noGrp="1"/>
          </p:cNvSpPr>
          <p:nvPr>
            <p:ph idx="1"/>
            <p:custDataLst>
              <p:tags r:id="rId2"/>
            </p:custDataLst>
          </p:nvPr>
        </p:nvSpPr>
        <p:spPr/>
        <p:txBody>
          <a:bodyPr/>
          <a:lstStyle/>
          <a:p>
            <a:endParaRPr lang="en-US"/>
          </a:p>
        </p:txBody>
      </p:sp>
      <p:pic>
        <p:nvPicPr>
          <p:cNvPr id="5" name="Picture 4">
            <a:extLst>
              <a:ext uri="{FF2B5EF4-FFF2-40B4-BE49-F238E27FC236}">
                <a16:creationId xmlns:a16="http://schemas.microsoft.com/office/drawing/2014/main" id="{8DD89705-E3AC-13DE-3594-7A451277E64E}"/>
              </a:ext>
            </a:extLst>
          </p:cNvPr>
          <p:cNvPicPr>
            <a:picLocks noChangeAspect="1"/>
          </p:cNvPicPr>
          <p:nvPr>
            <p:custDataLst>
              <p:tags r:id="rId3"/>
            </p:custDataLst>
          </p:nvPr>
        </p:nvPicPr>
        <p:blipFill>
          <a:blip r:embed="rId5"/>
          <a:stretch>
            <a:fillRect/>
          </a:stretch>
        </p:blipFill>
        <p:spPr>
          <a:xfrm>
            <a:off x="4038600" y="2552700"/>
            <a:ext cx="10605776" cy="7115870"/>
          </a:xfrm>
          <a:prstGeom prst="rect">
            <a:avLst/>
          </a:prstGeom>
        </p:spPr>
      </p:pic>
    </p:spTree>
    <p:extLst>
      <p:ext uri="{BB962C8B-B14F-4D97-AF65-F5344CB8AC3E}">
        <p14:creationId xmlns:p14="http://schemas.microsoft.com/office/powerpoint/2010/main" val="32279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
            </p:custDataLst>
          </p:nvPr>
        </p:nvSpPr>
        <p:spPr>
          <a:xfrm>
            <a:off x="2159000" y="1493043"/>
            <a:ext cx="13970000" cy="983457"/>
          </a:xfrm>
        </p:spPr>
        <p:txBody>
          <a:bodyPr/>
          <a:lstStyle/>
          <a:p>
            <a:pPr eaLnBrk="1" hangingPunct="1"/>
            <a:r>
              <a:rPr lang="en-US" altLang="en-US" sz="6600" dirty="0"/>
              <a:t>AVC et </a:t>
            </a:r>
            <a:r>
              <a:rPr lang="en-US" altLang="en-US" sz="6600" dirty="0" err="1"/>
              <a:t>facteurs</a:t>
            </a:r>
            <a:r>
              <a:rPr lang="en-US" altLang="en-US" sz="6600" dirty="0"/>
              <a:t> hémorhéologiques</a:t>
            </a:r>
          </a:p>
        </p:txBody>
      </p:sp>
      <p:sp>
        <p:nvSpPr>
          <p:cNvPr id="2406403" name="Rectangle 3"/>
          <p:cNvSpPr>
            <a:spLocks noGrp="1" noChangeArrowheads="1"/>
          </p:cNvSpPr>
          <p:nvPr>
            <p:ph idx="1"/>
            <p:custDataLst>
              <p:tags r:id="rId2"/>
            </p:custDataLst>
          </p:nvPr>
        </p:nvSpPr>
        <p:spPr>
          <a:xfrm>
            <a:off x="2413000" y="3086100"/>
            <a:ext cx="13462000" cy="4648200"/>
          </a:xfrm>
        </p:spPr>
        <p:txBody>
          <a:bodyPr/>
          <a:lstStyle/>
          <a:p>
            <a:pPr eaLnBrk="1" hangingPunct="1"/>
            <a:r>
              <a:rPr lang="fr-FR" altLang="en-US" sz="5900" dirty="0"/>
              <a:t>Une étude fascinante de 2004...</a:t>
            </a:r>
          </a:p>
          <a:p>
            <a:pPr eaLnBrk="1" hangingPunct="1"/>
            <a:r>
              <a:rPr lang="fr-FR" altLang="en-US" sz="5900" dirty="0"/>
              <a:t>297 patients ayant des antécédents d’AVC ou d’AIT ont été comparés à 73 témoins en bonne santé</a:t>
            </a:r>
            <a:endParaRPr lang="en-US" altLang="en-US" sz="5900" dirty="0"/>
          </a:p>
        </p:txBody>
      </p:sp>
      <p:sp>
        <p:nvSpPr>
          <p:cNvPr id="28676" name="Text Box 4"/>
          <p:cNvSpPr txBox="1">
            <a:spLocks noChangeArrowheads="1"/>
          </p:cNvSpPr>
          <p:nvPr>
            <p:custDataLst>
              <p:tags r:id="rId3"/>
            </p:custDataLst>
          </p:nvPr>
        </p:nvSpPr>
        <p:spPr bwMode="auto">
          <a:xfrm>
            <a:off x="2971800" y="7726426"/>
            <a:ext cx="11811000" cy="264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2393" tIns="76196" rIns="152393" bIns="761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3600" dirty="0" err="1"/>
              <a:t>Szapary</a:t>
            </a:r>
            <a:r>
              <a:rPr lang="en-US" altLang="en-US" sz="3600" dirty="0"/>
              <a:t> L, et coll. Hemorheological disturbances in patients with chronic cerebrovascular diseases [</a:t>
            </a:r>
            <a:r>
              <a:rPr lang="fr-FR" altLang="en-US" sz="3600" dirty="0"/>
              <a:t>Perturbations hémorhéologiques chez les patients atteints de maladies </a:t>
            </a:r>
            <a:r>
              <a:rPr lang="fr-FR" altLang="en-US" sz="3600" dirty="0" err="1"/>
              <a:t>cérébrovasculaires</a:t>
            </a:r>
            <a:r>
              <a:rPr lang="fr-FR" altLang="en-US" sz="3600" dirty="0"/>
              <a:t> chroniques]</a:t>
            </a:r>
            <a:r>
              <a:rPr lang="en-US" altLang="en-US" sz="3600" dirty="0"/>
              <a:t>. </a:t>
            </a:r>
            <a:r>
              <a:rPr lang="en-US" altLang="en-US" sz="3600" dirty="0" err="1"/>
              <a:t>Clin</a:t>
            </a:r>
            <a:r>
              <a:rPr lang="en-US" altLang="en-US" sz="3600" dirty="0"/>
              <a:t> </a:t>
            </a:r>
            <a:r>
              <a:rPr lang="en-US" altLang="en-US" sz="3600" dirty="0" err="1"/>
              <a:t>Hemorheol</a:t>
            </a:r>
            <a:r>
              <a:rPr lang="en-US" altLang="en-US" sz="3600" dirty="0"/>
              <a:t> </a:t>
            </a:r>
            <a:r>
              <a:rPr lang="en-US" altLang="en-US" sz="3600" dirty="0" err="1"/>
              <a:t>Microcirc</a:t>
            </a:r>
            <a:r>
              <a:rPr lang="en-US" altLang="en-US" sz="3600" dirty="0"/>
              <a:t>. 2004;31(1):1-9.</a:t>
            </a:r>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064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064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ttp://www.sciencephoto.com/image/316555/large/P7600013-SEM_of_adipose_tissue-SP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82" y="1394822"/>
            <a:ext cx="9947672" cy="7531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96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custDataLst>
              <p:tags r:id="rId1"/>
            </p:custDataLst>
          </p:nvPr>
        </p:nvSpPr>
        <p:spPr bwMode="auto">
          <a:xfrm>
            <a:off x="1447800" y="495300"/>
            <a:ext cx="160782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2393" tIns="76196" rIns="152393" bIns="76196"/>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buNone/>
            </a:pPr>
            <a:r>
              <a:rPr lang="fr-FR" altLang="en-US" dirty="0"/>
              <a:t>Les facteurs suivants étaient significativement plus élevés chez les personnes atteintes de maladies </a:t>
            </a:r>
            <a:r>
              <a:rPr lang="fr-FR" altLang="en-US" dirty="0" err="1"/>
              <a:t>cérébrovasculaires</a:t>
            </a:r>
            <a:r>
              <a:rPr lang="fr-FR" altLang="en-US" dirty="0"/>
              <a:t> :</a:t>
            </a:r>
            <a:endParaRPr lang="en-US" altLang="en-US" dirty="0"/>
          </a:p>
        </p:txBody>
      </p:sp>
      <p:sp>
        <p:nvSpPr>
          <p:cNvPr id="2" name="TextBox 1"/>
          <p:cNvSpPr txBox="1"/>
          <p:nvPr>
            <p:custDataLst>
              <p:tags r:id="rId2"/>
            </p:custDataLst>
          </p:nvPr>
        </p:nvSpPr>
        <p:spPr>
          <a:xfrm>
            <a:off x="2133600" y="3543300"/>
            <a:ext cx="12954000" cy="4745915"/>
          </a:xfrm>
          <a:prstGeom prst="rect">
            <a:avLst/>
          </a:prstGeom>
          <a:noFill/>
        </p:spPr>
        <p:txBody>
          <a:bodyPr wrap="square" rtlCol="0">
            <a:spAutoFit/>
          </a:bodyPr>
          <a:lstStyle/>
          <a:p>
            <a:pPr lvl="1" eaLnBrk="1" hangingPunct="1">
              <a:spcBef>
                <a:spcPct val="20000"/>
              </a:spcBef>
              <a:buFontTx/>
              <a:buChar char="–"/>
            </a:pPr>
            <a:r>
              <a:rPr lang="fr-FR" altLang="en-US" sz="5400" dirty="0"/>
              <a:t>Hématocrite* </a:t>
            </a:r>
          </a:p>
          <a:p>
            <a:pPr lvl="1" eaLnBrk="1" hangingPunct="1">
              <a:spcBef>
                <a:spcPct val="20000"/>
              </a:spcBef>
              <a:buFontTx/>
              <a:buChar char="–"/>
            </a:pPr>
            <a:r>
              <a:rPr lang="fr-FR" altLang="en-US" sz="5400" dirty="0"/>
              <a:t>Viscosité plasmatique* et viscosité du sang total </a:t>
            </a:r>
          </a:p>
          <a:p>
            <a:pPr lvl="1" eaLnBrk="1" hangingPunct="1">
              <a:spcBef>
                <a:spcPct val="20000"/>
              </a:spcBef>
              <a:buFontTx/>
              <a:buChar char="–"/>
            </a:pPr>
            <a:r>
              <a:rPr lang="fr-FR" altLang="en-US" sz="5400" dirty="0"/>
              <a:t>Fibrinogène plasmatique</a:t>
            </a:r>
          </a:p>
          <a:p>
            <a:pPr lvl="1" eaLnBrk="1" hangingPunct="1">
              <a:spcBef>
                <a:spcPct val="20000"/>
              </a:spcBef>
              <a:buFontTx/>
              <a:buChar char="–"/>
            </a:pPr>
            <a:r>
              <a:rPr lang="fr-FR" altLang="en-US" sz="5400" dirty="0"/>
              <a:t>Agrégation des globules rouges*</a:t>
            </a:r>
            <a:endParaRPr lang="en-US" dirty="0"/>
          </a:p>
        </p:txBody>
      </p:sp>
      <p:sp>
        <p:nvSpPr>
          <p:cNvPr id="3" name="TextBox 2"/>
          <p:cNvSpPr txBox="1"/>
          <p:nvPr>
            <p:custDataLst>
              <p:tags r:id="rId3"/>
            </p:custDataLst>
          </p:nvPr>
        </p:nvSpPr>
        <p:spPr>
          <a:xfrm>
            <a:off x="3124200" y="8496300"/>
            <a:ext cx="14401800" cy="1323439"/>
          </a:xfrm>
          <a:prstGeom prst="rect">
            <a:avLst/>
          </a:prstGeom>
          <a:noFill/>
        </p:spPr>
        <p:txBody>
          <a:bodyPr wrap="square" rtlCol="0">
            <a:spAutoFit/>
          </a:bodyPr>
          <a:lstStyle/>
          <a:p>
            <a:pPr algn="r"/>
            <a:r>
              <a:rPr lang="fr-FR" altLang="en-US" sz="4000" dirty="0"/>
              <a:t>* Plus les trois facteurs marqués d’un astérisque sont mauvais, plus les blocages des artères carotides sont importants.</a:t>
            </a:r>
            <a:endParaRPr lang="en-US" dirty="0"/>
          </a:p>
        </p:txBody>
      </p:sp>
    </p:spTree>
    <p:extLst>
      <p:ext uri="{BB962C8B-B14F-4D97-AF65-F5344CB8AC3E}">
        <p14:creationId xmlns:p14="http://schemas.microsoft.com/office/powerpoint/2010/main" val="287787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4801" y="578643"/>
            <a:ext cx="17449799" cy="983457"/>
          </a:xfrm>
        </p:spPr>
        <p:txBody>
          <a:bodyPr/>
          <a:lstStyle/>
          <a:p>
            <a:r>
              <a:rPr lang="fr-FR" sz="5400" dirty="0"/>
              <a:t>Composants du Facteur Mathusalem et risque relatif d’un événement cardiaque ischémique majeur*</a:t>
            </a:r>
            <a:endParaRPr lang="en-US" sz="5400" dirty="0"/>
          </a:p>
        </p:txBody>
      </p:sp>
      <p:sp>
        <p:nvSpPr>
          <p:cNvPr id="5" name="TextBox 4"/>
          <p:cNvSpPr txBox="1"/>
          <p:nvPr>
            <p:custDataLst>
              <p:tags r:id="rId2"/>
            </p:custDataLst>
          </p:nvPr>
        </p:nvSpPr>
        <p:spPr>
          <a:xfrm>
            <a:off x="64020" y="8417394"/>
            <a:ext cx="19861758" cy="1569660"/>
          </a:xfrm>
          <a:prstGeom prst="rect">
            <a:avLst/>
          </a:prstGeom>
          <a:noFill/>
        </p:spPr>
        <p:txBody>
          <a:bodyPr wrap="square" rtlCol="0">
            <a:spAutoFit/>
          </a:bodyPr>
          <a:lstStyle/>
          <a:p>
            <a:r>
              <a:rPr lang="en-US" sz="3200" dirty="0"/>
              <a:t>* </a:t>
            </a:r>
            <a:r>
              <a:rPr lang="fr-FR" sz="3200" dirty="0"/>
              <a:t>Un événement cardiaque ischémique majeur a été défini comme une crise cardiaque avérée ou un décès dû à une maladie cardiaque</a:t>
            </a:r>
            <a:endParaRPr lang="en-US" sz="3200" dirty="0"/>
          </a:p>
          <a:p>
            <a:r>
              <a:rPr lang="en-US" sz="3200" baseline="30000" dirty="0"/>
              <a:t>† </a:t>
            </a:r>
            <a:r>
              <a:rPr lang="fr-FR" sz="3200" dirty="0"/>
              <a:t>Par exemple, un risque relatif de 2 signifie que le risque est doublé</a:t>
            </a:r>
            <a:endParaRPr lang="en-US" sz="3200" dirty="0"/>
          </a:p>
        </p:txBody>
      </p:sp>
      <p:sp>
        <p:nvSpPr>
          <p:cNvPr id="3" name="TextBox 2">
            <a:extLst>
              <a:ext uri="{FF2B5EF4-FFF2-40B4-BE49-F238E27FC236}">
                <a16:creationId xmlns:a16="http://schemas.microsoft.com/office/drawing/2014/main" id="{F40DE3E6-F62F-4369-B8DF-12E08EEC00DA}"/>
              </a:ext>
            </a:extLst>
          </p:cNvPr>
          <p:cNvSpPr txBox="1"/>
          <p:nvPr>
            <p:custDataLst>
              <p:tags r:id="rId3"/>
            </p:custDataLst>
          </p:nvPr>
        </p:nvSpPr>
        <p:spPr>
          <a:xfrm rot="16200000">
            <a:off x="-403474" y="5299548"/>
            <a:ext cx="3679212" cy="738664"/>
          </a:xfrm>
          <a:prstGeom prst="rect">
            <a:avLst/>
          </a:prstGeom>
          <a:noFill/>
        </p:spPr>
        <p:txBody>
          <a:bodyPr wrap="none" rtlCol="0">
            <a:spAutoFit/>
          </a:bodyPr>
          <a:lstStyle/>
          <a:p>
            <a:r>
              <a:rPr lang="en-US" sz="4200" dirty="0" err="1"/>
              <a:t>Risque</a:t>
            </a:r>
            <a:r>
              <a:rPr lang="en-US" sz="4200" dirty="0"/>
              <a:t> </a:t>
            </a:r>
            <a:r>
              <a:rPr lang="en-US" sz="4200" dirty="0" err="1"/>
              <a:t>relatif</a:t>
            </a:r>
            <a:r>
              <a:rPr lang="en-US" sz="4200" dirty="0"/>
              <a:t> </a:t>
            </a:r>
            <a:r>
              <a:rPr lang="en-US" sz="4200" baseline="30000" dirty="0"/>
              <a:t>†</a:t>
            </a:r>
          </a:p>
        </p:txBody>
      </p:sp>
      <p:pic>
        <p:nvPicPr>
          <p:cNvPr id="9" name="Espace réservé du contenu 8">
            <a:extLst>
              <a:ext uri="{FF2B5EF4-FFF2-40B4-BE49-F238E27FC236}">
                <a16:creationId xmlns:a16="http://schemas.microsoft.com/office/drawing/2014/main" id="{ADD01C26-0738-7DB4-5CA3-4C7E1BF55CDF}"/>
              </a:ext>
            </a:extLst>
          </p:cNvPr>
          <p:cNvPicPr>
            <a:picLocks noGrp="1" noChangeAspect="1"/>
          </p:cNvPicPr>
          <p:nvPr>
            <p:ph idx="1"/>
            <p:custDataLst>
              <p:tags r:id="rId4"/>
            </p:custDataLst>
          </p:nvPr>
        </p:nvPicPr>
        <p:blipFill rotWithShape="1">
          <a:blip r:embed="rId11">
            <a:extLst>
              <a:ext uri="{28A0092B-C50C-407E-A947-70E740481C1C}">
                <a14:useLocalDpi xmlns:a14="http://schemas.microsoft.com/office/drawing/2010/main" val="0"/>
              </a:ext>
            </a:extLst>
          </a:blip>
          <a:srcRect l="15537" t="20000" r="19053" b="22468"/>
          <a:stretch/>
        </p:blipFill>
        <p:spPr>
          <a:xfrm>
            <a:off x="2438400" y="1866900"/>
            <a:ext cx="12509975" cy="6191132"/>
          </a:xfrm>
        </p:spPr>
      </p:pic>
      <p:sp>
        <p:nvSpPr>
          <p:cNvPr id="10" name="TextBox 2">
            <a:extLst>
              <a:ext uri="{FF2B5EF4-FFF2-40B4-BE49-F238E27FC236}">
                <a16:creationId xmlns:a16="http://schemas.microsoft.com/office/drawing/2014/main" id="{56AD0ABF-EA32-73A5-D231-32282B4FEDFB}"/>
              </a:ext>
            </a:extLst>
          </p:cNvPr>
          <p:cNvSpPr txBox="1"/>
          <p:nvPr>
            <p:custDataLst>
              <p:tags r:id="rId5"/>
            </p:custDataLst>
          </p:nvPr>
        </p:nvSpPr>
        <p:spPr>
          <a:xfrm>
            <a:off x="3962400" y="7631279"/>
            <a:ext cx="2621230" cy="646331"/>
          </a:xfrm>
          <a:prstGeom prst="rect">
            <a:avLst/>
          </a:prstGeom>
          <a:noFill/>
        </p:spPr>
        <p:txBody>
          <a:bodyPr wrap="none" rtlCol="0">
            <a:spAutoFit/>
          </a:bodyPr>
          <a:lstStyle/>
          <a:p>
            <a:r>
              <a:rPr lang="en-US" sz="3600" dirty="0" err="1"/>
              <a:t>Fibrinogène</a:t>
            </a:r>
            <a:endParaRPr lang="en-US" sz="3600" baseline="30000" dirty="0"/>
          </a:p>
        </p:txBody>
      </p:sp>
      <p:sp>
        <p:nvSpPr>
          <p:cNvPr id="13" name="TextBox 2">
            <a:extLst>
              <a:ext uri="{FF2B5EF4-FFF2-40B4-BE49-F238E27FC236}">
                <a16:creationId xmlns:a16="http://schemas.microsoft.com/office/drawing/2014/main" id="{53B36194-38C0-54C0-73B6-CFC6D501C656}"/>
              </a:ext>
            </a:extLst>
          </p:cNvPr>
          <p:cNvSpPr txBox="1"/>
          <p:nvPr>
            <p:custDataLst>
              <p:tags r:id="rId6"/>
            </p:custDataLst>
          </p:nvPr>
        </p:nvSpPr>
        <p:spPr>
          <a:xfrm>
            <a:off x="7437170" y="7621369"/>
            <a:ext cx="2022990" cy="646331"/>
          </a:xfrm>
          <a:prstGeom prst="rect">
            <a:avLst/>
          </a:prstGeom>
          <a:noFill/>
        </p:spPr>
        <p:txBody>
          <a:bodyPr wrap="none" rtlCol="0">
            <a:spAutoFit/>
          </a:bodyPr>
          <a:lstStyle/>
          <a:p>
            <a:r>
              <a:rPr lang="en-US" sz="3600" dirty="0" err="1"/>
              <a:t>Viscosité</a:t>
            </a:r>
            <a:endParaRPr lang="en-US" sz="3600" baseline="30000" dirty="0"/>
          </a:p>
        </p:txBody>
      </p:sp>
      <p:sp>
        <p:nvSpPr>
          <p:cNvPr id="14" name="TextBox 2">
            <a:extLst>
              <a:ext uri="{FF2B5EF4-FFF2-40B4-BE49-F238E27FC236}">
                <a16:creationId xmlns:a16="http://schemas.microsoft.com/office/drawing/2014/main" id="{3EB6A56E-C32B-A597-8432-8DD3AC1F580B}"/>
              </a:ext>
            </a:extLst>
          </p:cNvPr>
          <p:cNvSpPr txBox="1"/>
          <p:nvPr>
            <p:custDataLst>
              <p:tags r:id="rId7"/>
            </p:custDataLst>
          </p:nvPr>
        </p:nvSpPr>
        <p:spPr>
          <a:xfrm>
            <a:off x="10172184" y="7621369"/>
            <a:ext cx="3467616" cy="646331"/>
          </a:xfrm>
          <a:prstGeom prst="rect">
            <a:avLst/>
          </a:prstGeom>
          <a:noFill/>
        </p:spPr>
        <p:txBody>
          <a:bodyPr wrap="none" rtlCol="0">
            <a:spAutoFit/>
          </a:bodyPr>
          <a:lstStyle/>
          <a:p>
            <a:r>
              <a:rPr lang="en-US" sz="3600" dirty="0"/>
              <a:t>Globules </a:t>
            </a:r>
            <a:r>
              <a:rPr lang="en-US" sz="3600" dirty="0" err="1"/>
              <a:t>blancs</a:t>
            </a:r>
            <a:endParaRPr lang="en-US" sz="3600" baseline="30000" dirty="0"/>
          </a:p>
        </p:txBody>
      </p:sp>
      <p:sp>
        <p:nvSpPr>
          <p:cNvPr id="15" name="TextBox 2">
            <a:extLst>
              <a:ext uri="{FF2B5EF4-FFF2-40B4-BE49-F238E27FC236}">
                <a16:creationId xmlns:a16="http://schemas.microsoft.com/office/drawing/2014/main" id="{76E7ADEB-7DD2-2C4F-2E19-09268E881A71}"/>
              </a:ext>
            </a:extLst>
          </p:cNvPr>
          <p:cNvSpPr txBox="1"/>
          <p:nvPr>
            <p:custDataLst>
              <p:tags r:id="rId8"/>
            </p:custDataLst>
          </p:nvPr>
        </p:nvSpPr>
        <p:spPr>
          <a:xfrm>
            <a:off x="14972784" y="4762500"/>
            <a:ext cx="2408032" cy="646331"/>
          </a:xfrm>
          <a:prstGeom prst="rect">
            <a:avLst/>
          </a:prstGeom>
          <a:noFill/>
        </p:spPr>
        <p:txBody>
          <a:bodyPr wrap="none" rtlCol="0">
            <a:spAutoFit/>
          </a:bodyPr>
          <a:lstStyle/>
          <a:p>
            <a:r>
              <a:rPr lang="fr-FR" sz="3600" dirty="0"/>
              <a:t>5</a:t>
            </a:r>
            <a:r>
              <a:rPr lang="fr-FR" sz="3600" baseline="30000" dirty="0"/>
              <a:t>e</a:t>
            </a:r>
            <a:r>
              <a:rPr lang="fr-FR" sz="3600" dirty="0"/>
              <a:t> inférieur</a:t>
            </a:r>
            <a:endParaRPr lang="fr-FR" sz="3600" baseline="30000" dirty="0"/>
          </a:p>
        </p:txBody>
      </p:sp>
      <p:sp>
        <p:nvSpPr>
          <p:cNvPr id="16" name="TextBox 2">
            <a:extLst>
              <a:ext uri="{FF2B5EF4-FFF2-40B4-BE49-F238E27FC236}">
                <a16:creationId xmlns:a16="http://schemas.microsoft.com/office/drawing/2014/main" id="{9FC1264D-5F7B-A43D-54DB-1B11B9BD72D4}"/>
              </a:ext>
            </a:extLst>
          </p:cNvPr>
          <p:cNvSpPr txBox="1"/>
          <p:nvPr>
            <p:custDataLst>
              <p:tags r:id="rId9"/>
            </p:custDataLst>
          </p:nvPr>
        </p:nvSpPr>
        <p:spPr>
          <a:xfrm>
            <a:off x="15011400" y="6325969"/>
            <a:ext cx="2664512" cy="646331"/>
          </a:xfrm>
          <a:prstGeom prst="rect">
            <a:avLst/>
          </a:prstGeom>
          <a:noFill/>
        </p:spPr>
        <p:txBody>
          <a:bodyPr wrap="none" rtlCol="0">
            <a:spAutoFit/>
          </a:bodyPr>
          <a:lstStyle/>
          <a:p>
            <a:r>
              <a:rPr lang="fr-FR" sz="3600" dirty="0"/>
              <a:t>5</a:t>
            </a:r>
            <a:r>
              <a:rPr lang="fr-FR" sz="3600" baseline="30000" dirty="0"/>
              <a:t>e</a:t>
            </a:r>
            <a:r>
              <a:rPr lang="fr-FR" sz="3600" dirty="0"/>
              <a:t> supérieur</a:t>
            </a:r>
            <a:endParaRPr lang="fr-FR" sz="3600" baseline="30000" dirty="0"/>
          </a:p>
        </p:txBody>
      </p:sp>
    </p:spTree>
    <p:extLst>
      <p:ext uri="{BB962C8B-B14F-4D97-AF65-F5344CB8AC3E}">
        <p14:creationId xmlns:p14="http://schemas.microsoft.com/office/powerpoint/2010/main" val="1687137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custDataLst>
              <p:tags r:id="rId1"/>
            </p:custDataLst>
          </p:nvPr>
        </p:nvSpPr>
        <p:spPr>
          <a:xfrm>
            <a:off x="2159000" y="1721643"/>
            <a:ext cx="13970000" cy="983457"/>
          </a:xfrm>
        </p:spPr>
        <p:txBody>
          <a:bodyPr/>
          <a:lstStyle/>
          <a:p>
            <a:r>
              <a:rPr lang="fr-FR" altLang="en-US" dirty="0"/>
              <a:t>Rythmes circadiens, crises cardiaques et fluidité du sang</a:t>
            </a:r>
            <a:endParaRPr lang="en-US" altLang="en-US" dirty="0"/>
          </a:p>
        </p:txBody>
      </p:sp>
      <p:sp>
        <p:nvSpPr>
          <p:cNvPr id="30723" name="Content Placeholder 2"/>
          <p:cNvSpPr>
            <a:spLocks noGrp="1"/>
          </p:cNvSpPr>
          <p:nvPr>
            <p:ph idx="1"/>
            <p:custDataLst>
              <p:tags r:id="rId2"/>
            </p:custDataLst>
          </p:nvPr>
        </p:nvSpPr>
        <p:spPr>
          <a:xfrm>
            <a:off x="2148114" y="3467100"/>
            <a:ext cx="13462000" cy="6096000"/>
          </a:xfrm>
        </p:spPr>
        <p:txBody>
          <a:bodyPr/>
          <a:lstStyle/>
          <a:p>
            <a:pPr marL="0" indent="0">
              <a:buNone/>
            </a:pPr>
            <a:endParaRPr lang="en-US" altLang="en-US" sz="5900" dirty="0"/>
          </a:p>
          <a:p>
            <a:pPr marL="0" indent="0">
              <a:buNone/>
            </a:pPr>
            <a:r>
              <a:rPr lang="fr-FR" altLang="en-US" sz="5900" dirty="0"/>
              <a:t>Les données indiquent un risque accru de crise cardiaque aux premières heures du matin. La recherche révèle que c’est le moment où la fluidité du sang est la plus mauvaise.</a:t>
            </a:r>
            <a:endParaRPr lang="en-US" altLang="en-US" sz="5900" dirty="0"/>
          </a:p>
        </p:txBody>
      </p:sp>
    </p:spTree>
    <p:extLst>
      <p:ext uri="{BB962C8B-B14F-4D97-AF65-F5344CB8AC3E}">
        <p14:creationId xmlns:p14="http://schemas.microsoft.com/office/powerpoint/2010/main" val="290383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A0B2980-0AA5-F819-874F-7BE84FDE4A23}"/>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2899" t="1014" r="2899" b="1014"/>
          <a:stretch/>
        </p:blipFill>
        <p:spPr>
          <a:xfrm>
            <a:off x="4191000" y="190501"/>
            <a:ext cx="9906000" cy="9906000"/>
          </a:xfrm>
          <a:prstGeom prst="rect">
            <a:avLst/>
          </a:prstGeom>
        </p:spPr>
      </p:pic>
    </p:spTree>
    <p:extLst>
      <p:ext uri="{BB962C8B-B14F-4D97-AF65-F5344CB8AC3E}">
        <p14:creationId xmlns:p14="http://schemas.microsoft.com/office/powerpoint/2010/main" val="255817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AC04-0853-A67C-042D-700A216FD4E4}"/>
              </a:ext>
            </a:extLst>
          </p:cNvPr>
          <p:cNvSpPr>
            <a:spLocks noGrp="1"/>
          </p:cNvSpPr>
          <p:nvPr>
            <p:ph type="title"/>
            <p:custDataLst>
              <p:tags r:id="rId1"/>
            </p:custDataLst>
          </p:nvPr>
        </p:nvSpPr>
        <p:spPr>
          <a:xfrm>
            <a:off x="2159000" y="952500"/>
            <a:ext cx="13970000" cy="983457"/>
          </a:xfrm>
        </p:spPr>
        <p:txBody>
          <a:bodyPr/>
          <a:lstStyle/>
          <a:p>
            <a:r>
              <a:rPr lang="fr-FR" dirty="0"/>
              <a:t>Tension artérielle, AVC et crise cardiaque</a:t>
            </a:r>
            <a:endParaRPr lang="en-US" dirty="0"/>
          </a:p>
        </p:txBody>
      </p:sp>
      <p:pic>
        <p:nvPicPr>
          <p:cNvPr id="10" name="Content Placeholder 9">
            <a:extLst>
              <a:ext uri="{FF2B5EF4-FFF2-40B4-BE49-F238E27FC236}">
                <a16:creationId xmlns:a16="http://schemas.microsoft.com/office/drawing/2014/main" id="{0A8C265F-274C-2F89-5B06-C23D5D6A6E6E}"/>
              </a:ext>
            </a:extLst>
          </p:cNvPr>
          <p:cNvPicPr>
            <a:picLocks noGrp="1" noChangeAspect="1"/>
          </p:cNvPicPr>
          <p:nvPr>
            <p:ph idx="1"/>
            <p:custDataLst>
              <p:tags r:id="rId2"/>
            </p:custDataLst>
          </p:nvPr>
        </p:nvPicPr>
        <p:blipFill>
          <a:blip r:embed="rId4"/>
          <a:stretch>
            <a:fillRect/>
          </a:stretch>
        </p:blipFill>
        <p:spPr>
          <a:xfrm>
            <a:off x="3779520" y="3162300"/>
            <a:ext cx="10728960" cy="6096000"/>
          </a:xfrm>
        </p:spPr>
      </p:pic>
    </p:spTree>
    <p:extLst>
      <p:ext uri="{BB962C8B-B14F-4D97-AF65-F5344CB8AC3E}">
        <p14:creationId xmlns:p14="http://schemas.microsoft.com/office/powerpoint/2010/main" val="3611512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1333500" y="1562100"/>
            <a:ext cx="15621000" cy="983457"/>
          </a:xfrm>
        </p:spPr>
        <p:txBody>
          <a:bodyPr/>
          <a:lstStyle/>
          <a:p>
            <a:pPr eaLnBrk="1" hangingPunct="1"/>
            <a:r>
              <a:rPr lang="fr-FR" altLang="en-US" sz="6600" dirty="0"/>
              <a:t>Une </a:t>
            </a:r>
            <a:r>
              <a:rPr lang="fr-FR" altLang="en-US" sz="6600" dirty="0" err="1"/>
              <a:t>hémorhéologie</a:t>
            </a:r>
            <a:r>
              <a:rPr lang="fr-FR" altLang="en-US" sz="6600" dirty="0"/>
              <a:t> optimale aide à prévenir...</a:t>
            </a:r>
            <a:endParaRPr lang="en-US" altLang="en-US" sz="6600" dirty="0"/>
          </a:p>
        </p:txBody>
      </p:sp>
      <p:sp>
        <p:nvSpPr>
          <p:cNvPr id="20483" name="Rectangle 3"/>
          <p:cNvSpPr>
            <a:spLocks noGrp="1" noChangeArrowheads="1"/>
          </p:cNvSpPr>
          <p:nvPr>
            <p:ph idx="1"/>
            <p:custDataLst>
              <p:tags r:id="rId2"/>
            </p:custDataLst>
          </p:nvPr>
        </p:nvSpPr>
        <p:spPr>
          <a:xfrm>
            <a:off x="342900" y="3771900"/>
            <a:ext cx="16764000" cy="4552950"/>
          </a:xfrm>
        </p:spPr>
        <p:txBody>
          <a:bodyPr/>
          <a:lstStyle/>
          <a:p>
            <a:pPr marL="0" indent="0" algn="ctr" eaLnBrk="1" hangingPunct="1">
              <a:lnSpc>
                <a:spcPct val="90000"/>
              </a:lnSpc>
              <a:spcBef>
                <a:spcPct val="25000"/>
              </a:spcBef>
              <a:buNone/>
            </a:pPr>
            <a:r>
              <a:rPr lang="fr-FR" altLang="en-US" sz="8000" b="1" dirty="0">
                <a:solidFill>
                  <a:srgbClr val="FFC000"/>
                </a:solidFill>
              </a:rPr>
              <a:t>2- Le risque de déficience visuelle</a:t>
            </a:r>
          </a:p>
        </p:txBody>
      </p:sp>
    </p:spTree>
    <p:extLst>
      <p:ext uri="{BB962C8B-B14F-4D97-AF65-F5344CB8AC3E}">
        <p14:creationId xmlns:p14="http://schemas.microsoft.com/office/powerpoint/2010/main" val="319436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2159000" y="876300"/>
            <a:ext cx="13970000" cy="1143000"/>
          </a:xfrm>
        </p:spPr>
        <p:txBody>
          <a:bodyPr/>
          <a:lstStyle/>
          <a:p>
            <a:pPr eaLnBrk="1" hangingPunct="1"/>
            <a:r>
              <a:rPr lang="en-US" altLang="en-US" dirty="0" err="1"/>
              <a:t>Définitions</a:t>
            </a:r>
            <a:r>
              <a:rPr lang="en-US" altLang="en-US" dirty="0"/>
              <a:t> de </a:t>
            </a:r>
            <a:r>
              <a:rPr lang="en-US" altLang="en-US" dirty="0" err="1"/>
              <a:t>l’</a:t>
            </a:r>
            <a:r>
              <a:rPr lang="en-US" altLang="en-US" b="1" dirty="0" err="1">
                <a:solidFill>
                  <a:srgbClr val="C00000"/>
                </a:solidFill>
              </a:rPr>
              <a:t>hémo</a:t>
            </a:r>
            <a:r>
              <a:rPr lang="en-US" altLang="en-US" b="1" dirty="0" err="1">
                <a:solidFill>
                  <a:srgbClr val="FFC000"/>
                </a:solidFill>
              </a:rPr>
              <a:t>rhéo</a:t>
            </a:r>
            <a:r>
              <a:rPr lang="en-US" altLang="en-US" dirty="0" err="1"/>
              <a:t>logie</a:t>
            </a:r>
            <a:endParaRPr lang="en-US" altLang="en-US" dirty="0"/>
          </a:p>
        </p:txBody>
      </p:sp>
      <p:sp>
        <p:nvSpPr>
          <p:cNvPr id="16387" name="Rectangle 3"/>
          <p:cNvSpPr>
            <a:spLocks noGrp="1" noChangeArrowheads="1"/>
          </p:cNvSpPr>
          <p:nvPr>
            <p:ph idx="1"/>
            <p:custDataLst>
              <p:tags r:id="rId2"/>
            </p:custDataLst>
          </p:nvPr>
        </p:nvSpPr>
        <p:spPr>
          <a:xfrm>
            <a:off x="381000" y="2857500"/>
            <a:ext cx="17297400" cy="6934200"/>
          </a:xfrm>
        </p:spPr>
        <p:txBody>
          <a:bodyPr/>
          <a:lstStyle/>
          <a:p>
            <a:pPr marL="850900" indent="-850900" algn="just" eaLnBrk="1" hangingPunct="1">
              <a:spcBef>
                <a:spcPts val="834"/>
              </a:spcBef>
              <a:spcAft>
                <a:spcPts val="834"/>
              </a:spcAft>
              <a:buFont typeface="Symbol" pitchFamily="18" charset="2"/>
              <a:buChar char="·"/>
            </a:pPr>
            <a:r>
              <a:rPr lang="fr-FR" altLang="en-US" sz="6000" dirty="0"/>
              <a:t>« </a:t>
            </a:r>
            <a:r>
              <a:rPr lang="fr-FR" altLang="en-US" sz="6000" i="1" dirty="0"/>
              <a:t>La science des propriétés physiques de l’écoulement du sang dans le système circulatoire. </a:t>
            </a:r>
            <a:r>
              <a:rPr lang="fr-FR" altLang="en-US" sz="6000" dirty="0"/>
              <a:t>»</a:t>
            </a:r>
          </a:p>
          <a:p>
            <a:pPr marL="850900" indent="-850900" algn="just" eaLnBrk="1" hangingPunct="1">
              <a:spcBef>
                <a:spcPts val="834"/>
              </a:spcBef>
              <a:spcAft>
                <a:spcPts val="834"/>
              </a:spcAft>
              <a:buFont typeface="Symbol" pitchFamily="18" charset="2"/>
              <a:buChar char="·"/>
            </a:pPr>
            <a:r>
              <a:rPr lang="fr-FR" altLang="en-US" sz="6000" dirty="0"/>
              <a:t>« </a:t>
            </a:r>
            <a:r>
              <a:rPr lang="fr-FR" altLang="en-US" sz="6000" i="1" dirty="0"/>
              <a:t>La science de la relation entre les pressions, le débit, les volumes et les résistances dans les vaisseaux sanguins. </a:t>
            </a:r>
            <a:r>
              <a:rPr lang="fr-FR" altLang="en-US" sz="6000" dirty="0"/>
              <a:t>»</a:t>
            </a:r>
            <a:endParaRPr lang="en-US" altLang="en-US" sz="6600"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6FF912-F18D-B1BE-34AA-C5C3C4928BDA}"/>
              </a:ext>
            </a:extLst>
          </p:cNvPr>
          <p:cNvSpPr>
            <a:spLocks noGrp="1"/>
          </p:cNvSpPr>
          <p:nvPr>
            <p:ph type="title"/>
          </p:nvPr>
        </p:nvSpPr>
        <p:spPr>
          <a:xfrm>
            <a:off x="2159000" y="1866900"/>
            <a:ext cx="13970000" cy="983457"/>
          </a:xfrm>
        </p:spPr>
        <p:txBody>
          <a:bodyPr/>
          <a:lstStyle/>
          <a:p>
            <a:r>
              <a:rPr lang="fr-FR" dirty="0"/>
              <a:t>Deux maladies essentiellement</a:t>
            </a:r>
          </a:p>
        </p:txBody>
      </p:sp>
      <p:sp>
        <p:nvSpPr>
          <p:cNvPr id="3" name="Espace réservé du contenu 2">
            <a:extLst>
              <a:ext uri="{FF2B5EF4-FFF2-40B4-BE49-F238E27FC236}">
                <a16:creationId xmlns:a16="http://schemas.microsoft.com/office/drawing/2014/main" id="{01CD9B2D-812D-AED2-04C7-6BB418E4235B}"/>
              </a:ext>
            </a:extLst>
          </p:cNvPr>
          <p:cNvSpPr>
            <a:spLocks noGrp="1"/>
          </p:cNvSpPr>
          <p:nvPr>
            <p:ph idx="1"/>
          </p:nvPr>
        </p:nvSpPr>
        <p:spPr>
          <a:xfrm>
            <a:off x="3962400" y="4076700"/>
            <a:ext cx="13462000" cy="6096000"/>
          </a:xfrm>
        </p:spPr>
        <p:txBody>
          <a:bodyPr/>
          <a:lstStyle/>
          <a:p>
            <a:pPr eaLnBrk="1" hangingPunct="1">
              <a:lnSpc>
                <a:spcPct val="90000"/>
              </a:lnSpc>
              <a:spcBef>
                <a:spcPct val="25000"/>
              </a:spcBef>
              <a:buFontTx/>
              <a:buChar char="-"/>
            </a:pPr>
            <a:r>
              <a:rPr lang="fr-FR" altLang="en-US" sz="7200" b="1" dirty="0">
                <a:solidFill>
                  <a:srgbClr val="FFC000"/>
                </a:solidFill>
              </a:rPr>
              <a:t>Le glaucome</a:t>
            </a:r>
          </a:p>
          <a:p>
            <a:pPr eaLnBrk="1" hangingPunct="1">
              <a:lnSpc>
                <a:spcPct val="90000"/>
              </a:lnSpc>
              <a:spcBef>
                <a:spcPct val="25000"/>
              </a:spcBef>
              <a:buFontTx/>
              <a:buChar char="-"/>
            </a:pPr>
            <a:r>
              <a:rPr lang="fr-FR" altLang="en-US" sz="7200" b="1" dirty="0">
                <a:solidFill>
                  <a:srgbClr val="FFC000"/>
                </a:solidFill>
              </a:rPr>
              <a:t>La déficience maculaire liée à l’âge ( DMLA)</a:t>
            </a:r>
          </a:p>
          <a:p>
            <a:endParaRPr lang="fr-FR" dirty="0"/>
          </a:p>
        </p:txBody>
      </p:sp>
    </p:spTree>
    <p:extLst>
      <p:ext uri="{BB962C8B-B14F-4D97-AF65-F5344CB8AC3E}">
        <p14:creationId xmlns:p14="http://schemas.microsoft.com/office/powerpoint/2010/main" val="1193225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F587E4-4866-2D85-71C3-D9E5382D0A5E}"/>
              </a:ext>
            </a:extLst>
          </p:cNvPr>
          <p:cNvSpPr>
            <a:spLocks noGrp="1"/>
          </p:cNvSpPr>
          <p:nvPr>
            <p:ph type="title"/>
          </p:nvPr>
        </p:nvSpPr>
        <p:spPr>
          <a:xfrm>
            <a:off x="1866900" y="571500"/>
            <a:ext cx="13970000" cy="983457"/>
          </a:xfrm>
        </p:spPr>
        <p:txBody>
          <a:bodyPr/>
          <a:lstStyle/>
          <a:p>
            <a:r>
              <a:rPr lang="fr-FR" sz="8000" b="1" dirty="0"/>
              <a:t>Le glaucome</a:t>
            </a:r>
          </a:p>
        </p:txBody>
      </p:sp>
      <p:sp>
        <p:nvSpPr>
          <p:cNvPr id="3" name="Espace réservé du contenu 2">
            <a:extLst>
              <a:ext uri="{FF2B5EF4-FFF2-40B4-BE49-F238E27FC236}">
                <a16:creationId xmlns:a16="http://schemas.microsoft.com/office/drawing/2014/main" id="{852E7734-2054-F28E-4EF6-62BD55DE7EC2}"/>
              </a:ext>
            </a:extLst>
          </p:cNvPr>
          <p:cNvSpPr>
            <a:spLocks noGrp="1"/>
          </p:cNvSpPr>
          <p:nvPr>
            <p:ph idx="1"/>
          </p:nvPr>
        </p:nvSpPr>
        <p:spPr>
          <a:xfrm>
            <a:off x="0" y="2095500"/>
            <a:ext cx="18288000" cy="7620000"/>
          </a:xfrm>
        </p:spPr>
        <p:txBody>
          <a:bodyPr/>
          <a:lstStyle/>
          <a:p>
            <a:r>
              <a:rPr lang="fr-FR" dirty="0"/>
              <a:t>Le glaucome est une affection qui endommage le nerf optique, qui transporte l’information visuelle de l’œil au cerveau.</a:t>
            </a:r>
          </a:p>
          <a:p>
            <a:r>
              <a:rPr lang="fr-FR" dirty="0"/>
              <a:t>Cette maladie  est généralement associée à  une augmentation de la pression dans l’œil lui-même.</a:t>
            </a:r>
          </a:p>
          <a:p>
            <a:r>
              <a:rPr lang="fr-FR" dirty="0"/>
              <a:t>Mais une détérioration de la fluidité du sang augmente le risque de glaucome qui détruit la vue.</a:t>
            </a:r>
          </a:p>
        </p:txBody>
      </p:sp>
    </p:spTree>
    <p:extLst>
      <p:ext uri="{BB962C8B-B14F-4D97-AF65-F5344CB8AC3E}">
        <p14:creationId xmlns:p14="http://schemas.microsoft.com/office/powerpoint/2010/main" val="2015539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custDataLst>
              <p:tags r:id="rId1"/>
            </p:custDataLst>
          </p:nvPr>
        </p:nvSpPr>
        <p:spPr>
          <a:xfrm>
            <a:off x="1384300" y="731043"/>
            <a:ext cx="15519400" cy="983457"/>
          </a:xfrm>
        </p:spPr>
        <p:txBody>
          <a:bodyPr/>
          <a:lstStyle/>
          <a:p>
            <a:pPr eaLnBrk="1" hangingPunct="1"/>
            <a:r>
              <a:rPr lang="fr-FR" altLang="en-US" sz="6600" dirty="0"/>
              <a:t> </a:t>
            </a:r>
            <a:r>
              <a:rPr lang="fr-FR" altLang="en-US" sz="7200" b="1" dirty="0"/>
              <a:t>Fluidité du sang et cécité</a:t>
            </a:r>
            <a:endParaRPr lang="en-US" altLang="en-US" sz="6600" b="1" dirty="0"/>
          </a:p>
        </p:txBody>
      </p:sp>
      <p:sp>
        <p:nvSpPr>
          <p:cNvPr id="2413571" name="Rectangle 3"/>
          <p:cNvSpPr>
            <a:spLocks noGrp="1" noChangeArrowheads="1"/>
          </p:cNvSpPr>
          <p:nvPr>
            <p:ph idx="1"/>
            <p:custDataLst>
              <p:tags r:id="rId2"/>
            </p:custDataLst>
          </p:nvPr>
        </p:nvSpPr>
        <p:spPr>
          <a:xfrm>
            <a:off x="381000" y="2476500"/>
            <a:ext cx="17678400" cy="6096000"/>
          </a:xfrm>
        </p:spPr>
        <p:txBody>
          <a:bodyPr/>
          <a:lstStyle/>
          <a:p>
            <a:pPr marL="0" indent="0" eaLnBrk="1" hangingPunct="1">
              <a:buNone/>
            </a:pPr>
            <a:r>
              <a:rPr lang="fr-FR" altLang="en-US" dirty="0"/>
              <a:t>La comparaison de 31 patients atteints de glaucome et de 30 sujets normaux a révélé que ceux atteints de </a:t>
            </a:r>
            <a:r>
              <a:rPr lang="fr-FR" altLang="en-US" dirty="0">
                <a:solidFill>
                  <a:srgbClr val="FFFF00"/>
                </a:solidFill>
              </a:rPr>
              <a:t>glaucome</a:t>
            </a:r>
            <a:r>
              <a:rPr lang="fr-FR" altLang="en-US" dirty="0"/>
              <a:t> présentaient des niveaux significativement plus élevés de :</a:t>
            </a:r>
            <a:endParaRPr lang="en-US" altLang="en-US" dirty="0"/>
          </a:p>
          <a:p>
            <a:pPr lvl="1" eaLnBrk="1" hangingPunct="1">
              <a:lnSpc>
                <a:spcPct val="80000"/>
              </a:lnSpc>
            </a:pPr>
            <a:r>
              <a:rPr lang="fr-FR" altLang="en-US" sz="5400" dirty="0"/>
              <a:t>Viscosité du sang et du plasma </a:t>
            </a:r>
          </a:p>
          <a:p>
            <a:pPr lvl="1" eaLnBrk="1" hangingPunct="1">
              <a:lnSpc>
                <a:spcPct val="80000"/>
              </a:lnSpc>
            </a:pPr>
            <a:r>
              <a:rPr lang="fr-FR" altLang="en-US" sz="5400" dirty="0"/>
              <a:t>Hématocrite</a:t>
            </a:r>
          </a:p>
          <a:p>
            <a:pPr lvl="1" eaLnBrk="1" hangingPunct="1">
              <a:lnSpc>
                <a:spcPct val="80000"/>
              </a:lnSpc>
            </a:pPr>
            <a:r>
              <a:rPr lang="fr-FR" altLang="en-US" sz="5400" dirty="0"/>
              <a:t>Fibrinogène </a:t>
            </a:r>
          </a:p>
          <a:p>
            <a:pPr lvl="1" eaLnBrk="1" hangingPunct="1">
              <a:lnSpc>
                <a:spcPct val="80000"/>
              </a:lnSpc>
            </a:pPr>
            <a:r>
              <a:rPr lang="fr-FR" altLang="en-US" sz="5400" dirty="0"/>
              <a:t>Agrégation des érythrocytes</a:t>
            </a:r>
            <a:endParaRPr lang="en-US" altLang="en-US" sz="2700" dirty="0"/>
          </a:p>
        </p:txBody>
      </p:sp>
      <p:sp>
        <p:nvSpPr>
          <p:cNvPr id="2" name="TextBox 1"/>
          <p:cNvSpPr txBox="1"/>
          <p:nvPr>
            <p:custDataLst>
              <p:tags r:id="rId3"/>
            </p:custDataLst>
          </p:nvPr>
        </p:nvSpPr>
        <p:spPr>
          <a:xfrm>
            <a:off x="6324600" y="9372600"/>
            <a:ext cx="11112850" cy="861774"/>
          </a:xfrm>
          <a:prstGeom prst="rect">
            <a:avLst/>
          </a:prstGeom>
          <a:noFill/>
        </p:spPr>
        <p:txBody>
          <a:bodyPr wrap="none" rtlCol="0">
            <a:spAutoFit/>
          </a:bodyPr>
          <a:lstStyle/>
          <a:p>
            <a:pPr marL="0" lvl="1"/>
            <a:r>
              <a:rPr lang="en-US" altLang="en-US" sz="3200" dirty="0"/>
              <a:t>Wu</a:t>
            </a:r>
            <a:r>
              <a:rPr lang="en-US" altLang="en-US" sz="3000" dirty="0"/>
              <a:t> ZJ, Li MY. </a:t>
            </a:r>
            <a:r>
              <a:rPr lang="en-US" altLang="en-US" sz="3000" dirty="0" err="1"/>
              <a:t>Zhonghua</a:t>
            </a:r>
            <a:r>
              <a:rPr lang="en-US" altLang="en-US" sz="3000" dirty="0"/>
              <a:t> Yan </a:t>
            </a:r>
            <a:r>
              <a:rPr lang="en-US" altLang="en-US" sz="3000" dirty="0" err="1"/>
              <a:t>Ke</a:t>
            </a:r>
            <a:r>
              <a:rPr lang="en-US" altLang="en-US" sz="3000" dirty="0"/>
              <a:t> </a:t>
            </a:r>
            <a:r>
              <a:rPr lang="en-US" altLang="en-US" sz="3000" dirty="0" err="1"/>
              <a:t>Za</a:t>
            </a:r>
            <a:r>
              <a:rPr lang="en-US" altLang="en-US" sz="3000" dirty="0"/>
              <a:t> </a:t>
            </a:r>
            <a:r>
              <a:rPr lang="en-US" altLang="en-US" sz="3000" dirty="0" err="1"/>
              <a:t>Zhi</a:t>
            </a:r>
            <a:r>
              <a:rPr lang="en-US" altLang="en-US" sz="3000" dirty="0"/>
              <a:t>. 1993 Nov;29(6):353-5. </a:t>
            </a:r>
          </a:p>
          <a:p>
            <a:endParaRPr lang="en-US" dirty="0"/>
          </a:p>
        </p:txBody>
      </p:sp>
    </p:spTree>
    <p:extLst>
      <p:ext uri="{BB962C8B-B14F-4D97-AF65-F5344CB8AC3E}">
        <p14:creationId xmlns:p14="http://schemas.microsoft.com/office/powerpoint/2010/main" val="435217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13571">
                                            <p:txEl>
                                              <p:pRg st="0" end="0"/>
                                            </p:txEl>
                                          </p:spTgt>
                                        </p:tgtEl>
                                        <p:attrNameLst>
                                          <p:attrName>style.visibility</p:attrName>
                                        </p:attrNameLst>
                                      </p:cBhvr>
                                      <p:to>
                                        <p:strVal val="visible"/>
                                      </p:to>
                                    </p:set>
                                    <p:animEffect transition="in" filter="fade">
                                      <p:cBhvr>
                                        <p:cTn id="7" dur="500"/>
                                        <p:tgtEl>
                                          <p:spTgt spid="24135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357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BF4CD-2F50-EB3E-004E-B2D567B6AD75}"/>
              </a:ext>
            </a:extLst>
          </p:cNvPr>
          <p:cNvSpPr>
            <a:spLocks noGrp="1"/>
          </p:cNvSpPr>
          <p:nvPr>
            <p:ph type="title"/>
          </p:nvPr>
        </p:nvSpPr>
        <p:spPr>
          <a:xfrm>
            <a:off x="1676400" y="495300"/>
            <a:ext cx="13970000" cy="983457"/>
          </a:xfrm>
        </p:spPr>
        <p:txBody>
          <a:bodyPr/>
          <a:lstStyle/>
          <a:p>
            <a:r>
              <a:rPr lang="fr-FR" b="1" dirty="0"/>
              <a:t>Fluidité du sang et DMLA</a:t>
            </a:r>
          </a:p>
        </p:txBody>
      </p:sp>
      <p:sp>
        <p:nvSpPr>
          <p:cNvPr id="3" name="Espace réservé du contenu 2">
            <a:extLst>
              <a:ext uri="{FF2B5EF4-FFF2-40B4-BE49-F238E27FC236}">
                <a16:creationId xmlns:a16="http://schemas.microsoft.com/office/drawing/2014/main" id="{4DFE11E2-FECC-8FAB-BF78-90BD0D78AC70}"/>
              </a:ext>
            </a:extLst>
          </p:cNvPr>
          <p:cNvSpPr>
            <a:spLocks noGrp="1"/>
          </p:cNvSpPr>
          <p:nvPr>
            <p:ph idx="1"/>
          </p:nvPr>
        </p:nvSpPr>
        <p:spPr>
          <a:xfrm>
            <a:off x="457200" y="2247900"/>
            <a:ext cx="17373600" cy="7772400"/>
          </a:xfrm>
        </p:spPr>
        <p:txBody>
          <a:bodyPr/>
          <a:lstStyle/>
          <a:p>
            <a:r>
              <a:rPr lang="fr-FR" dirty="0"/>
              <a:t>80 hommes et femmes souffrant de DMLA ont été comparés à 25 hommes et femmes en bonne santé visuelle :</a:t>
            </a:r>
          </a:p>
          <a:p>
            <a:pPr marL="0" indent="0" eaLnBrk="1" hangingPunct="1">
              <a:buNone/>
            </a:pPr>
            <a:r>
              <a:rPr lang="fr-FR" altLang="en-US" dirty="0"/>
              <a:t>Les personnes souffrant de DMLA présentaient des niveaux significativement plus élevés de :</a:t>
            </a:r>
            <a:endParaRPr lang="en-US" altLang="en-US" dirty="0"/>
          </a:p>
          <a:p>
            <a:pPr lvl="1" eaLnBrk="1" hangingPunct="1">
              <a:lnSpc>
                <a:spcPct val="80000"/>
              </a:lnSpc>
            </a:pPr>
            <a:r>
              <a:rPr lang="fr-FR" altLang="en-US" sz="5400" dirty="0"/>
              <a:t>Viscosité du plasma </a:t>
            </a:r>
          </a:p>
          <a:p>
            <a:pPr lvl="1" eaLnBrk="1" hangingPunct="1">
              <a:lnSpc>
                <a:spcPct val="80000"/>
              </a:lnSpc>
            </a:pPr>
            <a:r>
              <a:rPr lang="fr-FR" altLang="en-US" sz="5400" dirty="0"/>
              <a:t>Fibrinogène </a:t>
            </a:r>
          </a:p>
          <a:p>
            <a:endParaRPr lang="fr-FR" dirty="0"/>
          </a:p>
          <a:p>
            <a:pPr lvl="1"/>
            <a:endParaRPr lang="fr-FR" dirty="0"/>
          </a:p>
        </p:txBody>
      </p:sp>
    </p:spTree>
    <p:extLst>
      <p:ext uri="{BB962C8B-B14F-4D97-AF65-F5344CB8AC3E}">
        <p14:creationId xmlns:p14="http://schemas.microsoft.com/office/powerpoint/2010/main" val="515573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1333500" y="1562100"/>
            <a:ext cx="15621000" cy="983457"/>
          </a:xfrm>
        </p:spPr>
        <p:txBody>
          <a:bodyPr/>
          <a:lstStyle/>
          <a:p>
            <a:pPr eaLnBrk="1" hangingPunct="1"/>
            <a:r>
              <a:rPr lang="fr-FR" altLang="en-US" sz="6600" dirty="0"/>
              <a:t>Une hémorhéologie optimale aide à prévenir...</a:t>
            </a:r>
            <a:endParaRPr lang="en-US" altLang="en-US" sz="6600" dirty="0"/>
          </a:p>
        </p:txBody>
      </p:sp>
      <p:sp>
        <p:nvSpPr>
          <p:cNvPr id="20483" name="Rectangle 3"/>
          <p:cNvSpPr>
            <a:spLocks noGrp="1" noChangeArrowheads="1"/>
          </p:cNvSpPr>
          <p:nvPr>
            <p:ph idx="1"/>
            <p:custDataLst>
              <p:tags r:id="rId2"/>
            </p:custDataLst>
          </p:nvPr>
        </p:nvSpPr>
        <p:spPr>
          <a:xfrm>
            <a:off x="914400" y="4171950"/>
            <a:ext cx="16764000" cy="4552950"/>
          </a:xfrm>
        </p:spPr>
        <p:txBody>
          <a:bodyPr/>
          <a:lstStyle/>
          <a:p>
            <a:pPr marL="0" indent="0" algn="ctr" eaLnBrk="1" hangingPunct="1">
              <a:lnSpc>
                <a:spcPct val="90000"/>
              </a:lnSpc>
              <a:spcBef>
                <a:spcPct val="25000"/>
              </a:spcBef>
              <a:buNone/>
            </a:pPr>
            <a:r>
              <a:rPr lang="fr-FR" altLang="en-US" sz="8000" b="1" dirty="0">
                <a:solidFill>
                  <a:srgbClr val="FFC000"/>
                </a:solidFill>
              </a:rPr>
              <a:t>3- Le risque de cancer</a:t>
            </a:r>
          </a:p>
        </p:txBody>
      </p:sp>
    </p:spTree>
    <p:extLst>
      <p:ext uri="{BB962C8B-B14F-4D97-AF65-F5344CB8AC3E}">
        <p14:creationId xmlns:p14="http://schemas.microsoft.com/office/powerpoint/2010/main" val="4210628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124200" y="2857500"/>
            <a:ext cx="12674600" cy="6096000"/>
          </a:xfrm>
        </p:spPr>
        <p:txBody>
          <a:bodyPr/>
          <a:lstStyle/>
          <a:p>
            <a:pPr marL="0" indent="0" algn="ctr">
              <a:buNone/>
            </a:pPr>
            <a:r>
              <a:rPr lang="fr-FR" sz="9600" dirty="0"/>
              <a:t>Pourquoi un lien avec le </a:t>
            </a:r>
            <a:r>
              <a:rPr lang="fr-FR" sz="9600" b="1" dirty="0"/>
              <a:t>cancer</a:t>
            </a:r>
            <a:r>
              <a:rPr lang="fr-FR" sz="9600" dirty="0"/>
              <a:t> ?</a:t>
            </a:r>
            <a:endParaRPr lang="en-US" sz="9600" b="1" dirty="0"/>
          </a:p>
        </p:txBody>
      </p:sp>
    </p:spTree>
    <p:extLst>
      <p:ext uri="{BB962C8B-B14F-4D97-AF65-F5344CB8AC3E}">
        <p14:creationId xmlns:p14="http://schemas.microsoft.com/office/powerpoint/2010/main" val="2874828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custDataLst>
              <p:tags r:id="rId1"/>
            </p:custDataLst>
          </p:nvPr>
        </p:nvSpPr>
        <p:spPr/>
        <p:txBody>
          <a:bodyPr/>
          <a:lstStyle/>
          <a:p>
            <a:r>
              <a:rPr lang="fr-FR" altLang="en-US" sz="7000" dirty="0"/>
              <a:t>Facteurs hémorhéologiques liés au risque de cancer</a:t>
            </a:r>
            <a:endParaRPr lang="en-US" altLang="en-US" sz="7000" dirty="0"/>
          </a:p>
        </p:txBody>
      </p:sp>
      <p:graphicFrame>
        <p:nvGraphicFramePr>
          <p:cNvPr id="5" name="Content Placeholder 4"/>
          <p:cNvGraphicFramePr>
            <a:graphicFrameLocks noGrp="1"/>
          </p:cNvGraphicFramePr>
          <p:nvPr>
            <p:ph idx="1"/>
            <p:custDataLst>
              <p:tags r:id="rId2"/>
            </p:custDataLst>
            <p:extLst>
              <p:ext uri="{D42A27DB-BD31-4B8C-83A1-F6EECF244321}">
                <p14:modId xmlns:p14="http://schemas.microsoft.com/office/powerpoint/2010/main" val="777956364"/>
              </p:ext>
            </p:extLst>
          </p:nvPr>
        </p:nvGraphicFramePr>
        <p:xfrm>
          <a:off x="2412135" y="3314700"/>
          <a:ext cx="13463730" cy="4754880"/>
        </p:xfrm>
        <a:graphic>
          <a:graphicData uri="http://schemas.openxmlformats.org/drawingml/2006/table">
            <a:tbl>
              <a:tblPr firstRow="1" bandRow="1">
                <a:tableStyleId>{5C22544A-7EE6-4342-B048-85BDC9FD1C3A}</a:tableStyleId>
              </a:tblPr>
              <a:tblGrid>
                <a:gridCol w="4487910">
                  <a:extLst>
                    <a:ext uri="{9D8B030D-6E8A-4147-A177-3AD203B41FA5}">
                      <a16:colId xmlns:a16="http://schemas.microsoft.com/office/drawing/2014/main" val="20000"/>
                    </a:ext>
                  </a:extLst>
                </a:gridCol>
                <a:gridCol w="4487910">
                  <a:extLst>
                    <a:ext uri="{9D8B030D-6E8A-4147-A177-3AD203B41FA5}">
                      <a16:colId xmlns:a16="http://schemas.microsoft.com/office/drawing/2014/main" val="20001"/>
                    </a:ext>
                  </a:extLst>
                </a:gridCol>
                <a:gridCol w="4487910">
                  <a:extLst>
                    <a:ext uri="{9D8B030D-6E8A-4147-A177-3AD203B41FA5}">
                      <a16:colId xmlns:a16="http://schemas.microsoft.com/office/drawing/2014/main" val="20002"/>
                    </a:ext>
                  </a:extLst>
                </a:gridCol>
              </a:tblGrid>
              <a:tr h="1155468">
                <a:tc>
                  <a:txBody>
                    <a:bodyPr/>
                    <a:lstStyle/>
                    <a:p>
                      <a:pPr algn="ctr"/>
                      <a:r>
                        <a:rPr lang="en-US" sz="4400" dirty="0" err="1">
                          <a:ln>
                            <a:solidFill>
                              <a:schemeClr val="bg1"/>
                            </a:solidFill>
                          </a:ln>
                          <a:solidFill>
                            <a:schemeClr val="bg1"/>
                          </a:solidFill>
                        </a:rPr>
                        <a:t>Facteur</a:t>
                      </a:r>
                      <a:endParaRPr lang="en-US" sz="4400" dirty="0">
                        <a:ln>
                          <a:solidFill>
                            <a:schemeClr val="bg1"/>
                          </a:solidFill>
                        </a:ln>
                        <a:solidFill>
                          <a:schemeClr val="bg1"/>
                        </a:solidFill>
                      </a:endParaRPr>
                    </a:p>
                  </a:txBody>
                  <a:tcPr marL="132976" marR="132976" marT="68580" marB="6858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4200" dirty="0">
                          <a:ln>
                            <a:solidFill>
                              <a:schemeClr val="bg1"/>
                            </a:solidFill>
                          </a:ln>
                          <a:solidFill>
                            <a:schemeClr val="bg1"/>
                          </a:solidFill>
                        </a:rPr>
                        <a:t>Cancer </a:t>
                      </a:r>
                      <a:r>
                        <a:rPr lang="en-US" sz="4200" dirty="0" err="1">
                          <a:ln>
                            <a:solidFill>
                              <a:schemeClr val="bg1"/>
                            </a:solidFill>
                          </a:ln>
                          <a:solidFill>
                            <a:schemeClr val="bg1"/>
                          </a:solidFill>
                        </a:rPr>
                        <a:t>Primaire</a:t>
                      </a:r>
                      <a:endParaRPr lang="en-US" sz="4200" dirty="0">
                        <a:ln>
                          <a:solidFill>
                            <a:schemeClr val="bg1"/>
                          </a:solidFill>
                        </a:ln>
                        <a:solidFill>
                          <a:schemeClr val="bg1"/>
                        </a:solidFill>
                      </a:endParaRPr>
                    </a:p>
                  </a:txBody>
                  <a:tcPr marL="132976" marR="132976" marT="68580" marB="6858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4200" dirty="0">
                          <a:ln>
                            <a:solidFill>
                              <a:schemeClr val="bg1"/>
                            </a:solidFill>
                          </a:ln>
                          <a:solidFill>
                            <a:schemeClr val="bg1"/>
                          </a:solidFill>
                        </a:rPr>
                        <a:t>Cancer </a:t>
                      </a:r>
                      <a:r>
                        <a:rPr lang="en-US" sz="4200" dirty="0" err="1">
                          <a:ln>
                            <a:solidFill>
                              <a:schemeClr val="bg1"/>
                            </a:solidFill>
                          </a:ln>
                          <a:solidFill>
                            <a:schemeClr val="bg1"/>
                          </a:solidFill>
                        </a:rPr>
                        <a:t>métastatique</a:t>
                      </a:r>
                      <a:endParaRPr lang="en-US" sz="4200" dirty="0">
                        <a:ln>
                          <a:solidFill>
                            <a:schemeClr val="bg1"/>
                          </a:solidFill>
                        </a:ln>
                        <a:solidFill>
                          <a:schemeClr val="bg1"/>
                        </a:solidFill>
                      </a:endParaRPr>
                    </a:p>
                  </a:txBody>
                  <a:tcPr marL="132976" marR="132976" marT="68580" marB="6858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962892">
                <a:tc>
                  <a:txBody>
                    <a:bodyPr/>
                    <a:lstStyle/>
                    <a:p>
                      <a:r>
                        <a:rPr lang="en-US" sz="4200" dirty="0" err="1">
                          <a:ln>
                            <a:solidFill>
                              <a:schemeClr val="bg1"/>
                            </a:solidFill>
                          </a:ln>
                        </a:rPr>
                        <a:t>Numération</a:t>
                      </a:r>
                      <a:r>
                        <a:rPr lang="en-US" sz="4200" dirty="0">
                          <a:ln>
                            <a:solidFill>
                              <a:schemeClr val="bg1"/>
                            </a:solidFill>
                          </a:ln>
                        </a:rPr>
                        <a:t> des plaquettes</a:t>
                      </a:r>
                    </a:p>
                  </a:txBody>
                  <a:tcPr marL="132976" marR="132976" marT="68580" marB="68580">
                    <a:lnL w="28575" cap="flat" cmpd="sng" algn="ctr">
                      <a:solidFill>
                        <a:srgbClr val="FFFF00"/>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endParaRPr lang="en-US" sz="4200" dirty="0">
                        <a:ln>
                          <a:solidFill>
                            <a:schemeClr val="bg1"/>
                          </a:solidFill>
                        </a:ln>
                      </a:endParaRPr>
                    </a:p>
                  </a:txBody>
                  <a:tcPr marL="132976" marR="132976" marT="68580" marB="68580">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a:r>
                        <a:rPr lang="en-US" sz="5400" b="1" dirty="0">
                          <a:ln>
                            <a:solidFill>
                              <a:schemeClr val="bg1"/>
                            </a:solidFill>
                          </a:ln>
                        </a:rPr>
                        <a:t>↑</a:t>
                      </a:r>
                    </a:p>
                  </a:txBody>
                  <a:tcPr marL="132976" marR="132976" marT="68580" marB="68580">
                    <a:lnL w="28575" cap="flat" cmpd="sng" algn="ctr">
                      <a:solidFill>
                        <a:schemeClr val="accent2">
                          <a:lumMod val="75000"/>
                        </a:schemeClr>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10001"/>
                  </a:ext>
                </a:extLst>
              </a:tr>
              <a:tr h="185652">
                <a:tc>
                  <a:txBody>
                    <a:bodyPr/>
                    <a:lstStyle/>
                    <a:p>
                      <a:r>
                        <a:rPr lang="en-US" sz="4200" dirty="0" err="1">
                          <a:ln>
                            <a:solidFill>
                              <a:schemeClr val="bg1"/>
                            </a:solidFill>
                          </a:ln>
                        </a:rPr>
                        <a:t>Fibrinogène</a:t>
                      </a:r>
                      <a:endParaRPr lang="en-US" sz="4200" dirty="0">
                        <a:ln>
                          <a:solidFill>
                            <a:schemeClr val="bg1"/>
                          </a:solidFill>
                        </a:ln>
                      </a:endParaRPr>
                    </a:p>
                  </a:txBody>
                  <a:tcPr marL="132976" marR="132976" marT="68580" marB="68580">
                    <a:lnL w="28575" cap="flat" cmpd="sng" algn="ctr">
                      <a:solidFill>
                        <a:srgbClr val="FFFF00"/>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400" b="1" dirty="0">
                        <a:ln>
                          <a:solidFill>
                            <a:schemeClr val="bg1"/>
                          </a:solidFill>
                        </a:ln>
                      </a:endParaRPr>
                    </a:p>
                  </a:txBody>
                  <a:tcPr marL="132976" marR="132976" marT="68580" marB="68580">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400" b="1" dirty="0">
                          <a:ln>
                            <a:solidFill>
                              <a:schemeClr val="bg1"/>
                            </a:solidFill>
                          </a:ln>
                        </a:rPr>
                        <a:t>↑</a:t>
                      </a:r>
                    </a:p>
                  </a:txBody>
                  <a:tcPr marL="132976" marR="132976" marT="68580" marB="68580">
                    <a:lnL w="28575" cap="flat" cmpd="sng" algn="ctr">
                      <a:solidFill>
                        <a:schemeClr val="accent2">
                          <a:lumMod val="75000"/>
                        </a:schemeClr>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56212">
                <a:tc>
                  <a:txBody>
                    <a:bodyPr/>
                    <a:lstStyle/>
                    <a:p>
                      <a:r>
                        <a:rPr lang="en-US" sz="4200" dirty="0" err="1">
                          <a:ln>
                            <a:solidFill>
                              <a:schemeClr val="bg1"/>
                            </a:solidFill>
                          </a:ln>
                        </a:rPr>
                        <a:t>Thrombine</a:t>
                      </a:r>
                      <a:endParaRPr lang="en-US" sz="4200" dirty="0">
                        <a:ln>
                          <a:solidFill>
                            <a:schemeClr val="bg1"/>
                          </a:solidFill>
                        </a:ln>
                      </a:endParaRPr>
                    </a:p>
                  </a:txBody>
                  <a:tcPr marL="132976" marR="132976" marT="68580" marB="68580">
                    <a:lnL w="28575" cap="flat" cmpd="sng" algn="ctr">
                      <a:solidFill>
                        <a:srgbClr val="FFFF00"/>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a:r>
                        <a:rPr lang="en-US" sz="5400" b="1" dirty="0">
                          <a:ln>
                            <a:solidFill>
                              <a:schemeClr val="bg1"/>
                            </a:solidFill>
                          </a:ln>
                        </a:rPr>
                        <a:t>↑</a:t>
                      </a:r>
                    </a:p>
                  </a:txBody>
                  <a:tcPr marL="132976" marR="132976" marT="68580" marB="68580">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a:r>
                        <a:rPr lang="en-US" sz="5400" b="1" dirty="0">
                          <a:ln>
                            <a:solidFill>
                              <a:schemeClr val="bg1"/>
                            </a:solidFill>
                          </a:ln>
                        </a:rPr>
                        <a:t>↑</a:t>
                      </a:r>
                    </a:p>
                  </a:txBody>
                  <a:tcPr marL="132976" marR="132976" marT="68580" marB="68580">
                    <a:lnL w="28575" cap="flat" cmpd="sng" algn="ctr">
                      <a:solidFill>
                        <a:schemeClr val="accent2">
                          <a:lumMod val="75000"/>
                        </a:schemeClr>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10003"/>
                  </a:ext>
                </a:extLst>
              </a:tr>
            </a:tbl>
          </a:graphicData>
        </a:graphic>
      </p:graphicFrame>
      <p:sp>
        <p:nvSpPr>
          <p:cNvPr id="60441" name="TextBox 3"/>
          <p:cNvSpPr txBox="1">
            <a:spLocks noChangeArrowheads="1"/>
          </p:cNvSpPr>
          <p:nvPr>
            <p:custDataLst>
              <p:tags r:id="rId3"/>
            </p:custDataLst>
          </p:nvPr>
        </p:nvSpPr>
        <p:spPr bwMode="auto">
          <a:xfrm>
            <a:off x="5105400" y="8355809"/>
            <a:ext cx="10591800" cy="156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2393" tIns="76196" rIns="152393" bIns="7619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3000" dirty="0"/>
              <a:t>Jain S, Harris J, Ware J. Platelets: linking hemostasis and cancer [l</a:t>
            </a:r>
            <a:r>
              <a:rPr lang="fr-FR" altLang="en-US" sz="3000" dirty="0"/>
              <a:t>es plaquettes : le lien entre hémostase et cancer]</a:t>
            </a:r>
            <a:r>
              <a:rPr lang="en-US" altLang="en-US" sz="3000" dirty="0"/>
              <a:t>. </a:t>
            </a:r>
            <a:r>
              <a:rPr lang="en-US" altLang="en-US" sz="3000" dirty="0" err="1"/>
              <a:t>Arterioscler</a:t>
            </a:r>
            <a:r>
              <a:rPr lang="en-US" altLang="en-US" sz="3000" dirty="0"/>
              <a:t> </a:t>
            </a:r>
            <a:r>
              <a:rPr lang="en-US" altLang="en-US" sz="3000" dirty="0" err="1"/>
              <a:t>Thromb</a:t>
            </a:r>
            <a:r>
              <a:rPr lang="en-US" altLang="en-US" sz="3000" dirty="0"/>
              <a:t> </a:t>
            </a:r>
            <a:r>
              <a:rPr lang="en-US" altLang="en-US" sz="3000" dirty="0" err="1"/>
              <a:t>Vasc</a:t>
            </a:r>
            <a:r>
              <a:rPr lang="en-US" altLang="en-US" sz="3000" dirty="0"/>
              <a:t> Biol. </a:t>
            </a:r>
            <a:r>
              <a:rPr lang="en-US" altLang="en-US" sz="3200" dirty="0"/>
              <a:t>2010</a:t>
            </a:r>
            <a:r>
              <a:rPr lang="en-US" altLang="en-US" sz="3000" dirty="0"/>
              <a:t> Dec;30(12):2362-7. </a:t>
            </a:r>
          </a:p>
        </p:txBody>
      </p:sp>
    </p:spTree>
    <p:extLst>
      <p:ext uri="{BB962C8B-B14F-4D97-AF65-F5344CB8AC3E}">
        <p14:creationId xmlns:p14="http://schemas.microsoft.com/office/powerpoint/2010/main" val="2127468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custDataLst>
              <p:tags r:id="rId1"/>
            </p:custDataLst>
          </p:nvPr>
        </p:nvSpPr>
        <p:spPr>
          <a:xfrm>
            <a:off x="2159000" y="1112043"/>
            <a:ext cx="13970000" cy="983457"/>
          </a:xfrm>
        </p:spPr>
        <p:txBody>
          <a:bodyPr/>
          <a:lstStyle/>
          <a:p>
            <a:pPr eaLnBrk="1" hangingPunct="1"/>
            <a:r>
              <a:rPr lang="en-US" altLang="en-US" dirty="0"/>
              <a:t>Cancer et « </a:t>
            </a:r>
            <a:r>
              <a:rPr lang="en-US" altLang="en-US" dirty="0" err="1"/>
              <a:t>Facteur</a:t>
            </a:r>
            <a:r>
              <a:rPr lang="en-US" altLang="en-US" dirty="0"/>
              <a:t> M »</a:t>
            </a:r>
          </a:p>
        </p:txBody>
      </p:sp>
      <p:sp>
        <p:nvSpPr>
          <p:cNvPr id="2416643" name="Rectangle 3"/>
          <p:cNvSpPr>
            <a:spLocks noGrp="1" noChangeArrowheads="1"/>
          </p:cNvSpPr>
          <p:nvPr>
            <p:ph idx="1"/>
            <p:custDataLst>
              <p:tags r:id="rId2"/>
            </p:custDataLst>
          </p:nvPr>
        </p:nvSpPr>
        <p:spPr>
          <a:xfrm>
            <a:off x="1828800" y="2628900"/>
            <a:ext cx="15163800" cy="5410200"/>
          </a:xfrm>
        </p:spPr>
        <p:txBody>
          <a:bodyPr/>
          <a:lstStyle/>
          <a:p>
            <a:pPr eaLnBrk="1" hangingPunct="1">
              <a:spcBef>
                <a:spcPts val="834"/>
              </a:spcBef>
              <a:spcAft>
                <a:spcPts val="834"/>
              </a:spcAft>
            </a:pPr>
            <a:r>
              <a:rPr lang="fr-FR" altLang="en-US" dirty="0"/>
              <a:t>La viscosité du plasma a été mesurée chez des femmes devant subir une intervention chirurgicale pour un cancer gynécologique, avant l’opération.</a:t>
            </a:r>
          </a:p>
          <a:p>
            <a:pPr eaLnBrk="1" hangingPunct="1">
              <a:spcBef>
                <a:spcPts val="834"/>
              </a:spcBef>
              <a:spcAft>
                <a:spcPts val="834"/>
              </a:spcAft>
            </a:pPr>
            <a:r>
              <a:rPr lang="fr-FR" altLang="en-US" dirty="0"/>
              <a:t>Chez les patientes atteintes d’un cancer de l’ovaire ou du col de l’utérus, la viscosité du plasma était un facteur de risque significatif de thrombose ultérieure.</a:t>
            </a:r>
            <a:endParaRPr lang="en-US" altLang="en-US" dirty="0"/>
          </a:p>
        </p:txBody>
      </p:sp>
    </p:spTree>
    <p:extLst>
      <p:ext uri="{BB962C8B-B14F-4D97-AF65-F5344CB8AC3E}">
        <p14:creationId xmlns:p14="http://schemas.microsoft.com/office/powerpoint/2010/main" val="18834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6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166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4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custDataLst>
              <p:tags r:id="rId1"/>
            </p:custDataLst>
          </p:nvPr>
        </p:nvSpPr>
        <p:spPr>
          <a:xfrm>
            <a:off x="2159000" y="1112043"/>
            <a:ext cx="13970000" cy="983457"/>
          </a:xfrm>
        </p:spPr>
        <p:txBody>
          <a:bodyPr/>
          <a:lstStyle/>
          <a:p>
            <a:pPr eaLnBrk="1" hangingPunct="1"/>
            <a:r>
              <a:rPr lang="en-US" altLang="en-US" dirty="0"/>
              <a:t>Cancer et « </a:t>
            </a:r>
            <a:r>
              <a:rPr lang="en-US" altLang="en-US" dirty="0" err="1"/>
              <a:t>Facteur</a:t>
            </a:r>
            <a:r>
              <a:rPr lang="en-US" altLang="en-US" dirty="0"/>
              <a:t> M »</a:t>
            </a:r>
          </a:p>
        </p:txBody>
      </p:sp>
      <p:sp>
        <p:nvSpPr>
          <p:cNvPr id="2416643" name="Rectangle 3"/>
          <p:cNvSpPr>
            <a:spLocks noGrp="1" noChangeArrowheads="1"/>
          </p:cNvSpPr>
          <p:nvPr>
            <p:ph idx="1"/>
            <p:custDataLst>
              <p:tags r:id="rId2"/>
            </p:custDataLst>
          </p:nvPr>
        </p:nvSpPr>
        <p:spPr>
          <a:xfrm>
            <a:off x="1828800" y="2628900"/>
            <a:ext cx="15163800" cy="3048000"/>
          </a:xfrm>
        </p:spPr>
        <p:txBody>
          <a:bodyPr/>
          <a:lstStyle/>
          <a:p>
            <a:pPr eaLnBrk="1" hangingPunct="1">
              <a:spcBef>
                <a:spcPts val="834"/>
              </a:spcBef>
              <a:spcAft>
                <a:spcPts val="834"/>
              </a:spcAft>
            </a:pPr>
            <a:r>
              <a:rPr lang="fr-FR" altLang="en-US" dirty="0"/>
              <a:t>La viscosité était également un facteur de risque significatif pour la survie générale chez les patientes atteintes d’un cancer de l’ovaire</a:t>
            </a:r>
            <a:endParaRPr lang="en-US" altLang="en-US" dirty="0"/>
          </a:p>
        </p:txBody>
      </p:sp>
      <p:sp>
        <p:nvSpPr>
          <p:cNvPr id="5" name="Text Box 4"/>
          <p:cNvSpPr txBox="1">
            <a:spLocks noChangeArrowheads="1"/>
          </p:cNvSpPr>
          <p:nvPr>
            <p:custDataLst>
              <p:tags r:id="rId3"/>
            </p:custDataLst>
          </p:nvPr>
        </p:nvSpPr>
        <p:spPr bwMode="auto">
          <a:xfrm>
            <a:off x="2311400" y="7744250"/>
            <a:ext cx="14224000" cy="310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2393" tIns="76196" rIns="152393" bIns="7619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3200" dirty="0"/>
              <a:t>von </a:t>
            </a:r>
            <a:r>
              <a:rPr lang="en-US" altLang="en-US" sz="3200" dirty="0" err="1"/>
              <a:t>Tempelhoff</a:t>
            </a:r>
            <a:r>
              <a:rPr lang="en-US" altLang="en-US" sz="3200" dirty="0"/>
              <a:t> GF, et coll. Association between blood rheology, thrombosis and cancer survival in patients with gynecologic malignancy [</a:t>
            </a:r>
            <a:r>
              <a:rPr lang="fr-FR" altLang="en-US" sz="3200" dirty="0"/>
              <a:t>Association entre la rhéologie sanguine, la thrombose et la survie au cancer chez les patientes atteintes de malignité gynécologique]</a:t>
            </a:r>
            <a:r>
              <a:rPr lang="en-US" altLang="en-US" sz="3200" dirty="0"/>
              <a:t>. Clin </a:t>
            </a:r>
            <a:r>
              <a:rPr lang="en-US" altLang="en-US" sz="3200" dirty="0" err="1"/>
              <a:t>Hemorheol</a:t>
            </a:r>
            <a:r>
              <a:rPr lang="en-US" altLang="en-US" sz="3200" dirty="0"/>
              <a:t> </a:t>
            </a:r>
            <a:r>
              <a:rPr lang="en-US" altLang="en-US" sz="3200" dirty="0" err="1"/>
              <a:t>Microcirc</a:t>
            </a:r>
            <a:r>
              <a:rPr lang="en-US" altLang="en-US" sz="3200" dirty="0"/>
              <a:t> 2000;22(2):107-30</a:t>
            </a:r>
          </a:p>
          <a:p>
            <a:endParaRPr lang="en-US" altLang="en-US" sz="3200" dirty="0"/>
          </a:p>
        </p:txBody>
      </p:sp>
    </p:spTree>
    <p:extLst>
      <p:ext uri="{BB962C8B-B14F-4D97-AF65-F5344CB8AC3E}">
        <p14:creationId xmlns:p14="http://schemas.microsoft.com/office/powerpoint/2010/main" val="164001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664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43" grpId="0" build="p"/>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custDataLst>
              <p:tags r:id="rId1"/>
            </p:custDataLst>
          </p:nvPr>
        </p:nvSpPr>
        <p:spPr>
          <a:xfrm>
            <a:off x="2159000" y="419100"/>
            <a:ext cx="13970000" cy="983457"/>
          </a:xfrm>
        </p:spPr>
        <p:txBody>
          <a:bodyPr/>
          <a:lstStyle/>
          <a:p>
            <a:pPr eaLnBrk="1" hangingPunct="1"/>
            <a:r>
              <a:rPr lang="en-US" altLang="en-US" sz="7000" dirty="0"/>
              <a:t>La conclusion des auteurs</a:t>
            </a:r>
          </a:p>
        </p:txBody>
      </p:sp>
      <p:sp>
        <p:nvSpPr>
          <p:cNvPr id="53251" name="Rectangle 3"/>
          <p:cNvSpPr>
            <a:spLocks noGrp="1" noChangeArrowheads="1"/>
          </p:cNvSpPr>
          <p:nvPr>
            <p:ph idx="1"/>
            <p:custDataLst>
              <p:tags r:id="rId2"/>
            </p:custDataLst>
          </p:nvPr>
        </p:nvSpPr>
        <p:spPr>
          <a:xfrm>
            <a:off x="1828800" y="1935957"/>
            <a:ext cx="14884400" cy="5295900"/>
          </a:xfrm>
        </p:spPr>
        <p:txBody>
          <a:bodyPr/>
          <a:lstStyle/>
          <a:p>
            <a:pPr marL="0" indent="0" eaLnBrk="1" hangingPunct="1">
              <a:spcBef>
                <a:spcPts val="834"/>
              </a:spcBef>
              <a:spcAft>
                <a:spcPts val="834"/>
              </a:spcAft>
              <a:buNone/>
            </a:pPr>
            <a:r>
              <a:rPr lang="fr-FR" altLang="en-US" sz="4800" dirty="0"/>
              <a:t>« Chez les patientes atteintes d’un cancer gynécologique, la combinaison d’une augmentation de l’agrégation des GR et de la viscosité du plasma altère les propriétés de circulation du sang et peut induire une hypoxie dans la microcirculation favorisant la thrombose, la fixation des cellules tumorales et donc les métastases. » </a:t>
            </a:r>
            <a:endParaRPr lang="en-US" altLang="en-US" sz="4800" dirty="0"/>
          </a:p>
        </p:txBody>
      </p:sp>
      <p:sp>
        <p:nvSpPr>
          <p:cNvPr id="2" name="Text Box 4">
            <a:extLst>
              <a:ext uri="{FF2B5EF4-FFF2-40B4-BE49-F238E27FC236}">
                <a16:creationId xmlns:a16="http://schemas.microsoft.com/office/drawing/2014/main" id="{45412AA9-4EA5-439D-933A-A7EC04644396}"/>
              </a:ext>
            </a:extLst>
          </p:cNvPr>
          <p:cNvSpPr txBox="1">
            <a:spLocks noChangeArrowheads="1"/>
          </p:cNvSpPr>
          <p:nvPr>
            <p:custDataLst>
              <p:tags r:id="rId3"/>
            </p:custDataLst>
          </p:nvPr>
        </p:nvSpPr>
        <p:spPr bwMode="auto">
          <a:xfrm>
            <a:off x="2311400" y="7744250"/>
            <a:ext cx="14224000" cy="310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2393" tIns="76196" rIns="152393" bIns="7619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3200" dirty="0"/>
              <a:t>von </a:t>
            </a:r>
            <a:r>
              <a:rPr lang="en-US" altLang="en-US" sz="3200" dirty="0" err="1"/>
              <a:t>Tempelhoff</a:t>
            </a:r>
            <a:r>
              <a:rPr lang="en-US" altLang="en-US" sz="3200" dirty="0"/>
              <a:t> GF, et coll. Association between blood rheology, thrombosis and cancer survival in patients with gynecologic malignancy [</a:t>
            </a:r>
            <a:r>
              <a:rPr lang="fr-FR" altLang="en-US" sz="3200" dirty="0"/>
              <a:t>Association entre la rhéologie sanguine, la thrombose et la survie au cancer chez les patientes atteintes de malignité gynécologique]</a:t>
            </a:r>
            <a:r>
              <a:rPr lang="en-US" altLang="en-US" sz="3200" dirty="0"/>
              <a:t>. Clin </a:t>
            </a:r>
            <a:r>
              <a:rPr lang="en-US" altLang="en-US" sz="3200" dirty="0" err="1"/>
              <a:t>Hemorheol</a:t>
            </a:r>
            <a:r>
              <a:rPr lang="en-US" altLang="en-US" sz="3200" dirty="0"/>
              <a:t> </a:t>
            </a:r>
            <a:r>
              <a:rPr lang="en-US" altLang="en-US" sz="3200" dirty="0" err="1"/>
              <a:t>Microcirc</a:t>
            </a:r>
            <a:r>
              <a:rPr lang="en-US" altLang="en-US" sz="3200" dirty="0"/>
              <a:t> 2000;22(2):107-30</a:t>
            </a:r>
          </a:p>
          <a:p>
            <a:endParaRPr lang="en-US" altLang="en-US" sz="3200" dirty="0"/>
          </a:p>
        </p:txBody>
      </p:sp>
    </p:spTree>
    <p:extLst>
      <p:ext uri="{BB962C8B-B14F-4D97-AF65-F5344CB8AC3E}">
        <p14:creationId xmlns:p14="http://schemas.microsoft.com/office/powerpoint/2010/main" val="7107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
            </p:custDataLst>
          </p:nvPr>
        </p:nvSpPr>
        <p:spPr/>
        <p:txBody>
          <a:bodyPr/>
          <a:lstStyle/>
          <a:p>
            <a:pPr eaLnBrk="1" hangingPunct="1"/>
            <a:r>
              <a:rPr lang="en-US" altLang="en-US" dirty="0" err="1"/>
              <a:t>L’hémorhéologie</a:t>
            </a:r>
            <a:r>
              <a:rPr lang="en-US" altLang="en-US" dirty="0"/>
              <a:t> </a:t>
            </a:r>
            <a:r>
              <a:rPr lang="en-US" altLang="en-US" dirty="0" err="1"/>
              <a:t>en</a:t>
            </a:r>
            <a:r>
              <a:rPr lang="en-US" altLang="en-US" dirty="0"/>
              <a:t> </a:t>
            </a:r>
            <a:r>
              <a:rPr lang="en-US" altLang="en-US" dirty="0" err="1"/>
              <a:t>bref</a:t>
            </a:r>
            <a:endParaRPr lang="en-US" altLang="en-US" dirty="0"/>
          </a:p>
        </p:txBody>
      </p:sp>
      <p:sp>
        <p:nvSpPr>
          <p:cNvPr id="17411" name="Rectangle 3"/>
          <p:cNvSpPr>
            <a:spLocks noGrp="1" noChangeArrowheads="1"/>
          </p:cNvSpPr>
          <p:nvPr>
            <p:ph idx="1"/>
            <p:custDataLst>
              <p:tags r:id="rId2"/>
            </p:custDataLst>
          </p:nvPr>
        </p:nvSpPr>
        <p:spPr>
          <a:xfrm>
            <a:off x="2082800" y="3314700"/>
            <a:ext cx="13233400" cy="5105400"/>
          </a:xfrm>
        </p:spPr>
        <p:txBody>
          <a:bodyPr/>
          <a:lstStyle/>
          <a:p>
            <a:pPr marL="0" indent="0" algn="just" eaLnBrk="1" hangingPunct="1">
              <a:spcBef>
                <a:spcPts val="834"/>
              </a:spcBef>
              <a:spcAft>
                <a:spcPts val="834"/>
              </a:spcAft>
              <a:buNone/>
            </a:pPr>
            <a:r>
              <a:rPr lang="fr-FR" altLang="en-US" sz="6600" dirty="0"/>
              <a:t>C’est la science qui décrit l’efficacité avec laquelle le sang circule dans votre corps, nourrissant vos tissus et éliminant les déchets.</a:t>
            </a:r>
            <a:endParaRPr lang="en-US" altLang="en-US" sz="6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1333500" y="1562100"/>
            <a:ext cx="15621000" cy="983457"/>
          </a:xfrm>
        </p:spPr>
        <p:txBody>
          <a:bodyPr/>
          <a:lstStyle/>
          <a:p>
            <a:pPr eaLnBrk="1" hangingPunct="1"/>
            <a:r>
              <a:rPr lang="fr-FR" altLang="en-US" sz="6600" dirty="0"/>
              <a:t>Une hémorhéologie optimale aide à prévenir...</a:t>
            </a:r>
            <a:endParaRPr lang="en-US" altLang="en-US" sz="6600" dirty="0"/>
          </a:p>
        </p:txBody>
      </p:sp>
      <p:sp>
        <p:nvSpPr>
          <p:cNvPr id="20483" name="Rectangle 3"/>
          <p:cNvSpPr>
            <a:spLocks noGrp="1" noChangeArrowheads="1"/>
          </p:cNvSpPr>
          <p:nvPr>
            <p:ph idx="1"/>
            <p:custDataLst>
              <p:tags r:id="rId2"/>
            </p:custDataLst>
          </p:nvPr>
        </p:nvSpPr>
        <p:spPr>
          <a:xfrm>
            <a:off x="914400" y="4171950"/>
            <a:ext cx="16764000" cy="6457950"/>
          </a:xfrm>
        </p:spPr>
        <p:txBody>
          <a:bodyPr/>
          <a:lstStyle/>
          <a:p>
            <a:pPr marL="0" indent="0" algn="ctr" eaLnBrk="1" hangingPunct="1">
              <a:lnSpc>
                <a:spcPct val="90000"/>
              </a:lnSpc>
              <a:spcBef>
                <a:spcPct val="25000"/>
              </a:spcBef>
              <a:buNone/>
            </a:pPr>
            <a:r>
              <a:rPr lang="fr-FR" altLang="en-US" sz="8000" b="1" dirty="0">
                <a:solidFill>
                  <a:srgbClr val="FFC000"/>
                </a:solidFill>
              </a:rPr>
              <a:t>4- Le risque de déclin cognitif</a:t>
            </a:r>
          </a:p>
          <a:p>
            <a:pPr lvl="3" eaLnBrk="1" hangingPunct="1">
              <a:lnSpc>
                <a:spcPct val="90000"/>
              </a:lnSpc>
              <a:spcBef>
                <a:spcPct val="25000"/>
              </a:spcBef>
              <a:buFont typeface="Arial" panose="020B0604020202020204" pitchFamily="34" charset="0"/>
              <a:buChar char="•"/>
            </a:pPr>
            <a:r>
              <a:rPr lang="fr-FR" altLang="en-US" sz="5800" b="1" dirty="0"/>
              <a:t>	  clarté mentale - mémoire</a:t>
            </a:r>
          </a:p>
          <a:p>
            <a:pPr lvl="3" eaLnBrk="1" hangingPunct="1">
              <a:lnSpc>
                <a:spcPct val="90000"/>
              </a:lnSpc>
              <a:spcBef>
                <a:spcPct val="25000"/>
              </a:spcBef>
              <a:buFont typeface="Arial" panose="020B0604020202020204" pitchFamily="34" charset="0"/>
              <a:buChar char="•"/>
            </a:pPr>
            <a:r>
              <a:rPr lang="fr-FR" altLang="en-US" sz="5800" b="1" dirty="0"/>
              <a:t>  démence vasculaire cérébrale</a:t>
            </a:r>
          </a:p>
          <a:p>
            <a:pPr lvl="3" eaLnBrk="1" hangingPunct="1">
              <a:lnSpc>
                <a:spcPct val="90000"/>
              </a:lnSpc>
              <a:spcBef>
                <a:spcPct val="25000"/>
              </a:spcBef>
              <a:buFont typeface="Arial" panose="020B0604020202020204" pitchFamily="34" charset="0"/>
              <a:buChar char="•"/>
            </a:pPr>
            <a:r>
              <a:rPr lang="fr-FR" altLang="en-US" sz="5800" b="1" dirty="0"/>
              <a:t>  maladie d’Alzheimer</a:t>
            </a:r>
          </a:p>
        </p:txBody>
      </p:sp>
    </p:spTree>
    <p:extLst>
      <p:ext uri="{BB962C8B-B14F-4D97-AF65-F5344CB8AC3E}">
        <p14:creationId xmlns:p14="http://schemas.microsoft.com/office/powerpoint/2010/main" val="527208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9714" name="Text Box 2"/>
          <p:cNvSpPr txBox="1">
            <a:spLocks noChangeArrowheads="1"/>
          </p:cNvSpPr>
          <p:nvPr>
            <p:custDataLst>
              <p:tags r:id="rId1"/>
            </p:custDataLst>
          </p:nvPr>
        </p:nvSpPr>
        <p:spPr bwMode="auto">
          <a:xfrm>
            <a:off x="2286000" y="3714750"/>
            <a:ext cx="12877800" cy="366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2393" tIns="76196" rIns="152393" bIns="76196">
            <a:spAutoFit/>
          </a:bodyPr>
          <a:lstStyle>
            <a:lvl1pPr marL="339725" indent="-3397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buClr>
                <a:schemeClr val="tx1"/>
              </a:buClr>
              <a:buSzPct val="80000"/>
            </a:pPr>
            <a:r>
              <a:rPr lang="fr-FR" altLang="en-US" sz="5700" dirty="0"/>
              <a:t>L’hématocrite présente une relation en forme de U avec la fonction cognitive. Les meilleurs résultats se situent vers le milieu de la distribution.</a:t>
            </a:r>
            <a:endParaRPr lang="en-US" altLang="en-US" sz="5700" dirty="0"/>
          </a:p>
        </p:txBody>
      </p:sp>
      <p:sp>
        <p:nvSpPr>
          <p:cNvPr id="41987" name="Rectangle 3"/>
          <p:cNvSpPr>
            <a:spLocks noGrp="1" noChangeArrowheads="1"/>
          </p:cNvSpPr>
          <p:nvPr>
            <p:ph type="title"/>
            <p:custDataLst>
              <p:tags r:id="rId2"/>
            </p:custDataLst>
          </p:nvPr>
        </p:nvSpPr>
        <p:spPr>
          <a:xfrm>
            <a:off x="4730750" y="1205872"/>
            <a:ext cx="8826500" cy="983457"/>
          </a:xfrm>
        </p:spPr>
        <p:txBody>
          <a:bodyPr/>
          <a:lstStyle/>
          <a:p>
            <a:pPr eaLnBrk="1" hangingPunct="1"/>
            <a:r>
              <a:rPr lang="fr-FR" altLang="en-US" sz="7200" dirty="0"/>
              <a:t>Santé mentale et Facteur Mathusalem</a:t>
            </a:r>
            <a:endParaRPr lang="en-US" altLang="en-US" sz="7200" dirty="0"/>
          </a:p>
        </p:txBody>
      </p:sp>
      <p:sp>
        <p:nvSpPr>
          <p:cNvPr id="41988" name="Text Box 4"/>
          <p:cNvSpPr txBox="1">
            <a:spLocks noChangeArrowheads="1"/>
          </p:cNvSpPr>
          <p:nvPr>
            <p:custDataLst>
              <p:tags r:id="rId3"/>
            </p:custDataLst>
          </p:nvPr>
        </p:nvSpPr>
        <p:spPr bwMode="auto">
          <a:xfrm>
            <a:off x="1803399" y="7840879"/>
            <a:ext cx="13843002" cy="212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2393" tIns="76196" rIns="152393" bIns="761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3200" dirty="0"/>
              <a:t>Elwood PC, Pickering J, </a:t>
            </a:r>
            <a:r>
              <a:rPr lang="en-US" altLang="en-US" sz="3200" dirty="0" err="1"/>
              <a:t>Gallacher</a:t>
            </a:r>
            <a:r>
              <a:rPr lang="en-US" altLang="en-US" sz="3200" dirty="0"/>
              <a:t> JE. Cognitive function and blood rheology: results from the </a:t>
            </a:r>
            <a:r>
              <a:rPr lang="en-US" altLang="en-US" sz="3200" dirty="0" err="1"/>
              <a:t>Caerphilly</a:t>
            </a:r>
            <a:r>
              <a:rPr lang="en-US" altLang="en-US" sz="3200" dirty="0"/>
              <a:t> cohort of older men [</a:t>
            </a:r>
            <a:r>
              <a:rPr lang="fr-FR" altLang="en-US" sz="3200" dirty="0"/>
              <a:t>Fonction cognitive et rhéologie sanguine : résultats de la cohorte d’hommes âgés de Caerphilly]</a:t>
            </a:r>
            <a:r>
              <a:rPr lang="en-US" altLang="en-US" sz="3200" dirty="0"/>
              <a:t>. Age Ageing 2001 Mar;30(2):135-9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197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13740-788E-4CB2-ABF5-8D2BAA7D63CD}"/>
              </a:ext>
            </a:extLst>
          </p:cNvPr>
          <p:cNvSpPr>
            <a:spLocks noGrp="1"/>
          </p:cNvSpPr>
          <p:nvPr>
            <p:ph type="title"/>
            <p:custDataLst>
              <p:tags r:id="rId1"/>
            </p:custDataLst>
          </p:nvPr>
        </p:nvSpPr>
        <p:spPr>
          <a:xfrm>
            <a:off x="3256683" y="1257300"/>
            <a:ext cx="11830050" cy="1066800"/>
          </a:xfrm>
        </p:spPr>
        <p:txBody>
          <a:bodyPr>
            <a:noAutofit/>
          </a:bodyPr>
          <a:lstStyle/>
          <a:p>
            <a:r>
              <a:rPr lang="fr-FR" sz="6000" b="1" dirty="0"/>
              <a:t>Test du temps de réaction du choix</a:t>
            </a:r>
            <a:endParaRPr lang="en-US" sz="6000" b="1" dirty="0"/>
          </a:p>
        </p:txBody>
      </p:sp>
      <p:pic>
        <p:nvPicPr>
          <p:cNvPr id="7" name="Picture 6">
            <a:extLst>
              <a:ext uri="{FF2B5EF4-FFF2-40B4-BE49-F238E27FC236}">
                <a16:creationId xmlns:a16="http://schemas.microsoft.com/office/drawing/2014/main" id="{C20D9652-5BEF-43A6-98CE-6E44B0730E0C}"/>
              </a:ext>
            </a:extLst>
          </p:cNvPr>
          <p:cNvPicPr/>
          <p:nvPr>
            <p:custDataLst>
              <p:tags r:id="rId2"/>
            </p:custDataLst>
          </p:nvPr>
        </p:nvPicPr>
        <p:blipFill>
          <a:blip r:embed="rId6">
            <a:extLst>
              <a:ext uri="{28A0092B-C50C-407E-A947-70E740481C1C}">
                <a14:useLocalDpi xmlns:a14="http://schemas.microsoft.com/office/drawing/2010/main" val="0"/>
              </a:ext>
            </a:extLst>
          </a:blip>
          <a:srcRect t="78" b="78"/>
          <a:stretch/>
        </p:blipFill>
        <p:spPr bwMode="auto">
          <a:xfrm>
            <a:off x="2919317" y="2976299"/>
            <a:ext cx="12504782" cy="6434401"/>
          </a:xfrm>
          <a:prstGeom prst="rect">
            <a:avLst/>
          </a:prstGeom>
          <a:ln>
            <a:noFill/>
          </a:ln>
          <a:extLst>
            <a:ext uri="{53640926-AAD7-44D8-BBD7-CCE9431645EC}">
              <a14:shadowObscured xmlns:a14="http://schemas.microsoft.com/office/drawing/2010/main"/>
            </a:ext>
          </a:extLst>
        </p:spPr>
      </p:pic>
      <p:sp>
        <p:nvSpPr>
          <p:cNvPr id="3" name="Oval 2">
            <a:extLst>
              <a:ext uri="{FF2B5EF4-FFF2-40B4-BE49-F238E27FC236}">
                <a16:creationId xmlns:a16="http://schemas.microsoft.com/office/drawing/2014/main" id="{7DC9C08C-8044-4F34-9FD7-E516096A43A6}"/>
              </a:ext>
            </a:extLst>
          </p:cNvPr>
          <p:cNvSpPr/>
          <p:nvPr>
            <p:custDataLst>
              <p:tags r:id="rId3"/>
            </p:custDataLst>
          </p:nvPr>
        </p:nvSpPr>
        <p:spPr>
          <a:xfrm>
            <a:off x="4038600" y="5948099"/>
            <a:ext cx="1676400" cy="15239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E1B705C-6AEA-4093-AB1F-119D208D2F76}"/>
              </a:ext>
            </a:extLst>
          </p:cNvPr>
          <p:cNvSpPr/>
          <p:nvPr>
            <p:custDataLst>
              <p:tags r:id="rId4"/>
            </p:custDataLst>
          </p:nvPr>
        </p:nvSpPr>
        <p:spPr>
          <a:xfrm>
            <a:off x="12801600" y="5948099"/>
            <a:ext cx="1676400" cy="15239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631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5FCDB72-D5E6-7B43-B286-58A783EB8479}"/>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2586" t="1111" r="2586" b="1852"/>
          <a:stretch/>
        </p:blipFill>
        <p:spPr>
          <a:xfrm>
            <a:off x="4114800" y="114300"/>
            <a:ext cx="10058400" cy="9982200"/>
          </a:xfrm>
          <a:prstGeom prst="rect">
            <a:avLst/>
          </a:prstGeom>
        </p:spPr>
      </p:pic>
    </p:spTree>
    <p:extLst>
      <p:ext uri="{BB962C8B-B14F-4D97-AF65-F5344CB8AC3E}">
        <p14:creationId xmlns:p14="http://schemas.microsoft.com/office/powerpoint/2010/main" val="3998724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custDataLst>
              <p:tags r:id="rId1"/>
            </p:custDataLst>
          </p:nvPr>
        </p:nvSpPr>
        <p:spPr>
          <a:xfrm>
            <a:off x="4343400" y="1493043"/>
            <a:ext cx="9601200" cy="983457"/>
          </a:xfrm>
        </p:spPr>
        <p:txBody>
          <a:bodyPr/>
          <a:lstStyle/>
          <a:p>
            <a:pPr eaLnBrk="1" hangingPunct="1"/>
            <a:r>
              <a:rPr lang="fr-FR" altLang="en-US" sz="7200" dirty="0"/>
              <a:t>Santé mentale et Facteur Mathusalem</a:t>
            </a:r>
            <a:endParaRPr lang="en-US" altLang="en-US" dirty="0"/>
          </a:p>
        </p:txBody>
      </p:sp>
      <p:sp>
        <p:nvSpPr>
          <p:cNvPr id="2" name="Content Placeholder 1"/>
          <p:cNvSpPr>
            <a:spLocks noGrp="1"/>
          </p:cNvSpPr>
          <p:nvPr>
            <p:ph idx="1"/>
            <p:custDataLst>
              <p:tags r:id="rId2"/>
            </p:custDataLst>
          </p:nvPr>
        </p:nvSpPr>
        <p:spPr>
          <a:xfrm>
            <a:off x="977902" y="3390900"/>
            <a:ext cx="16332196" cy="3219450"/>
          </a:xfrm>
        </p:spPr>
        <p:txBody>
          <a:bodyPr/>
          <a:lstStyle/>
          <a:p>
            <a:pPr>
              <a:buClr>
                <a:schemeClr val="tx1"/>
              </a:buClr>
              <a:buSzPct val="80000"/>
            </a:pPr>
            <a:r>
              <a:rPr lang="fr-FR" altLang="en-US" sz="5600" dirty="0"/>
              <a:t>Une viscosité plasmatique plus faible améliore la vitesse de réaction.</a:t>
            </a:r>
          </a:p>
          <a:p>
            <a:pPr>
              <a:buClr>
                <a:schemeClr val="tx1"/>
              </a:buClr>
              <a:buSzPct val="80000"/>
            </a:pPr>
            <a:r>
              <a:rPr lang="fr-FR" altLang="en-US" sz="5600" dirty="0"/>
              <a:t>Des travaux antérieurs ont montré qu’une phlébotomie pouvait améliorer la « vivacité mentale ».</a:t>
            </a:r>
            <a:endParaRPr lang="en-US" sz="5600" dirty="0"/>
          </a:p>
        </p:txBody>
      </p:sp>
      <p:sp>
        <p:nvSpPr>
          <p:cNvPr id="6" name="Text Box 4"/>
          <p:cNvSpPr txBox="1">
            <a:spLocks noChangeArrowheads="1"/>
          </p:cNvSpPr>
          <p:nvPr>
            <p:custDataLst>
              <p:tags r:id="rId3"/>
            </p:custDataLst>
          </p:nvPr>
        </p:nvSpPr>
        <p:spPr bwMode="auto">
          <a:xfrm>
            <a:off x="2158998" y="8039100"/>
            <a:ext cx="13843002" cy="212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2393" tIns="76196" rIns="152393" bIns="761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3200" dirty="0"/>
              <a:t>Elwood PC, Pickering J, </a:t>
            </a:r>
            <a:r>
              <a:rPr lang="en-US" altLang="en-US" sz="3200" dirty="0" err="1"/>
              <a:t>Gallacher</a:t>
            </a:r>
            <a:r>
              <a:rPr lang="en-US" altLang="en-US" sz="3200" dirty="0"/>
              <a:t> JE. Cognitive function and blood rheology: results from the </a:t>
            </a:r>
            <a:r>
              <a:rPr lang="en-US" altLang="en-US" sz="3200" dirty="0" err="1"/>
              <a:t>Caerphilly</a:t>
            </a:r>
            <a:r>
              <a:rPr lang="en-US" altLang="en-US" sz="3200" dirty="0"/>
              <a:t> cohort of older men [</a:t>
            </a:r>
            <a:r>
              <a:rPr lang="fr-FR" altLang="en-US" sz="3200" dirty="0"/>
              <a:t>Fonction cognitive et rhéologie sanguine : résultats de la cohorte d’hommes âgés de Caerphilly]</a:t>
            </a:r>
            <a:r>
              <a:rPr lang="en-US" altLang="en-US" sz="3200" dirty="0"/>
              <a:t>. Age Ageing 2001 Mar;30(2):135-9</a:t>
            </a:r>
          </a:p>
        </p:txBody>
      </p:sp>
    </p:spTree>
    <p:extLst>
      <p:ext uri="{BB962C8B-B14F-4D97-AF65-F5344CB8AC3E}">
        <p14:creationId xmlns:p14="http://schemas.microsoft.com/office/powerpoint/2010/main" val="1989329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custDataLst>
              <p:tags r:id="rId1"/>
            </p:custDataLst>
          </p:nvPr>
        </p:nvSpPr>
        <p:spPr>
          <a:xfrm>
            <a:off x="4038600" y="1493043"/>
            <a:ext cx="10210800" cy="983457"/>
          </a:xfrm>
        </p:spPr>
        <p:txBody>
          <a:bodyPr/>
          <a:lstStyle/>
          <a:p>
            <a:pPr eaLnBrk="1" hangingPunct="1"/>
            <a:r>
              <a:rPr lang="fr-FR" altLang="en-US" sz="7200" dirty="0"/>
              <a:t>Santé mentale et Facteur Mathusalem</a:t>
            </a:r>
            <a:endParaRPr lang="en-US" altLang="en-US" sz="7200" dirty="0"/>
          </a:p>
        </p:txBody>
      </p:sp>
      <p:sp>
        <p:nvSpPr>
          <p:cNvPr id="2" name="Content Placeholder 1"/>
          <p:cNvSpPr>
            <a:spLocks noGrp="1"/>
          </p:cNvSpPr>
          <p:nvPr>
            <p:ph idx="1"/>
            <p:custDataLst>
              <p:tags r:id="rId2"/>
            </p:custDataLst>
          </p:nvPr>
        </p:nvSpPr>
        <p:spPr>
          <a:xfrm>
            <a:off x="1619251" y="3848100"/>
            <a:ext cx="15049498" cy="3276600"/>
          </a:xfrm>
        </p:spPr>
        <p:txBody>
          <a:bodyPr/>
          <a:lstStyle/>
          <a:p>
            <a:pPr marL="0" indent="0">
              <a:buClr>
                <a:schemeClr val="tx1"/>
              </a:buClr>
              <a:buSzPct val="80000"/>
              <a:buNone/>
            </a:pPr>
            <a:r>
              <a:rPr lang="fr-FR" altLang="en-US" sz="5900" dirty="0"/>
              <a:t>La viscosité plasmatique est fortement liée à la fonction cognitive : plus la viscosité est faible, meilleure est la fonction cognitive.</a:t>
            </a:r>
            <a:endParaRPr lang="en-US" dirty="0"/>
          </a:p>
        </p:txBody>
      </p:sp>
      <p:sp>
        <p:nvSpPr>
          <p:cNvPr id="6" name="Text Box 4"/>
          <p:cNvSpPr txBox="1">
            <a:spLocks noChangeArrowheads="1"/>
          </p:cNvSpPr>
          <p:nvPr>
            <p:custDataLst>
              <p:tags r:id="rId3"/>
            </p:custDataLst>
          </p:nvPr>
        </p:nvSpPr>
        <p:spPr bwMode="auto">
          <a:xfrm>
            <a:off x="2057400" y="7810501"/>
            <a:ext cx="13843002" cy="212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2393" tIns="76196" rIns="152393" bIns="761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3200" dirty="0"/>
              <a:t>Elwood PC, Pickering J, </a:t>
            </a:r>
            <a:r>
              <a:rPr lang="en-US" altLang="en-US" sz="3200" dirty="0" err="1"/>
              <a:t>Gallacher</a:t>
            </a:r>
            <a:r>
              <a:rPr lang="en-US" altLang="en-US" sz="3200" dirty="0"/>
              <a:t> JE. Cognitive function and blood rheology: results from the </a:t>
            </a:r>
            <a:r>
              <a:rPr lang="en-US" altLang="en-US" sz="3200" dirty="0" err="1"/>
              <a:t>Caerphilly</a:t>
            </a:r>
            <a:r>
              <a:rPr lang="en-US" altLang="en-US" sz="3200" dirty="0"/>
              <a:t> cohort of older men [</a:t>
            </a:r>
            <a:r>
              <a:rPr lang="fr-FR" altLang="en-US" sz="3200" dirty="0"/>
              <a:t>Fonction cognitive et rhéologie sanguine : résultats de la cohorte d’hommes âgés de Caerphilly]</a:t>
            </a:r>
            <a:r>
              <a:rPr lang="en-US" altLang="en-US" sz="3200" dirty="0"/>
              <a:t>. Age Ageing 2001 Mar;30(2):135-9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1333500" y="1562100"/>
            <a:ext cx="15621000" cy="983457"/>
          </a:xfrm>
        </p:spPr>
        <p:txBody>
          <a:bodyPr/>
          <a:lstStyle/>
          <a:p>
            <a:pPr eaLnBrk="1" hangingPunct="1"/>
            <a:r>
              <a:rPr lang="fr-FR" altLang="en-US" sz="6600" dirty="0"/>
              <a:t>Une hémorhéologie optimale aide à prévenir...</a:t>
            </a:r>
            <a:endParaRPr lang="en-US" altLang="en-US" sz="6600" dirty="0"/>
          </a:p>
        </p:txBody>
      </p:sp>
      <p:sp>
        <p:nvSpPr>
          <p:cNvPr id="20483" name="Rectangle 3"/>
          <p:cNvSpPr>
            <a:spLocks noGrp="1" noChangeArrowheads="1"/>
          </p:cNvSpPr>
          <p:nvPr>
            <p:ph idx="1"/>
            <p:custDataLst>
              <p:tags r:id="rId2"/>
            </p:custDataLst>
          </p:nvPr>
        </p:nvSpPr>
        <p:spPr>
          <a:xfrm>
            <a:off x="914400" y="4171950"/>
            <a:ext cx="16764000" cy="4552950"/>
          </a:xfrm>
        </p:spPr>
        <p:txBody>
          <a:bodyPr/>
          <a:lstStyle/>
          <a:p>
            <a:pPr marL="0" indent="0" algn="ctr" eaLnBrk="1" hangingPunct="1">
              <a:lnSpc>
                <a:spcPct val="90000"/>
              </a:lnSpc>
              <a:spcBef>
                <a:spcPct val="25000"/>
              </a:spcBef>
              <a:buNone/>
            </a:pPr>
            <a:r>
              <a:rPr lang="fr-FR" altLang="en-US" sz="8000" b="1" dirty="0">
                <a:solidFill>
                  <a:srgbClr val="FFC000"/>
                </a:solidFill>
              </a:rPr>
              <a:t>5- Le risque d’hypertension artérielle</a:t>
            </a:r>
          </a:p>
        </p:txBody>
      </p:sp>
    </p:spTree>
    <p:extLst>
      <p:ext uri="{BB962C8B-B14F-4D97-AF65-F5344CB8AC3E}">
        <p14:creationId xmlns:p14="http://schemas.microsoft.com/office/powerpoint/2010/main" val="939133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3885-9886-76BE-F5AE-8C2DF30ECE1D}"/>
              </a:ext>
            </a:extLst>
          </p:cNvPr>
          <p:cNvSpPr>
            <a:spLocks noGrp="1"/>
          </p:cNvSpPr>
          <p:nvPr>
            <p:ph type="title"/>
            <p:custDataLst>
              <p:tags r:id="rId1"/>
            </p:custDataLst>
          </p:nvPr>
        </p:nvSpPr>
        <p:spPr>
          <a:xfrm>
            <a:off x="1524000" y="1638300"/>
            <a:ext cx="13970000" cy="983457"/>
          </a:xfrm>
        </p:spPr>
        <p:txBody>
          <a:bodyPr/>
          <a:lstStyle/>
          <a:p>
            <a:r>
              <a:rPr lang="fr-FR" dirty="0"/>
              <a:t>En mettant l’accent sur l’hypertension artérielle...</a:t>
            </a:r>
            <a:endParaRPr lang="en-US" dirty="0"/>
          </a:p>
        </p:txBody>
      </p:sp>
      <p:sp>
        <p:nvSpPr>
          <p:cNvPr id="3" name="Content Placeholder 2">
            <a:extLst>
              <a:ext uri="{FF2B5EF4-FFF2-40B4-BE49-F238E27FC236}">
                <a16:creationId xmlns:a16="http://schemas.microsoft.com/office/drawing/2014/main" id="{95C6D46B-DE78-2A6A-838B-D76DAF3B74E5}"/>
              </a:ext>
            </a:extLst>
          </p:cNvPr>
          <p:cNvSpPr>
            <a:spLocks noGrp="1"/>
          </p:cNvSpPr>
          <p:nvPr>
            <p:ph idx="1"/>
            <p:custDataLst>
              <p:tags r:id="rId2"/>
            </p:custDataLst>
          </p:nvPr>
        </p:nvSpPr>
        <p:spPr>
          <a:xfrm>
            <a:off x="2413000" y="3695700"/>
            <a:ext cx="13462000" cy="5562600"/>
          </a:xfrm>
        </p:spPr>
        <p:txBody>
          <a:bodyPr/>
          <a:lstStyle/>
          <a:p>
            <a:pPr marL="0" indent="0">
              <a:buNone/>
            </a:pPr>
            <a:r>
              <a:rPr lang="fr-FR" sz="6000" dirty="0"/>
              <a:t>Quelles affections liées à la pression artérielle sont parmi les plus susceptibles de vous priver d’années de vie de qualité ?</a:t>
            </a:r>
            <a:endParaRPr lang="en-US" sz="6000" dirty="0"/>
          </a:p>
        </p:txBody>
      </p:sp>
    </p:spTree>
    <p:extLst>
      <p:ext uri="{BB962C8B-B14F-4D97-AF65-F5344CB8AC3E}">
        <p14:creationId xmlns:p14="http://schemas.microsoft.com/office/powerpoint/2010/main" val="417491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FF0B-0FF5-4B2B-B9EE-E17AB31FE44B}"/>
              </a:ext>
            </a:extLst>
          </p:cNvPr>
          <p:cNvSpPr>
            <a:spLocks noGrp="1"/>
          </p:cNvSpPr>
          <p:nvPr>
            <p:ph type="title"/>
            <p:custDataLst>
              <p:tags r:id="rId1"/>
            </p:custDataLst>
          </p:nvPr>
        </p:nvSpPr>
        <p:spPr>
          <a:xfrm>
            <a:off x="1778000" y="800100"/>
            <a:ext cx="14833600" cy="983457"/>
          </a:xfrm>
        </p:spPr>
        <p:txBody>
          <a:bodyPr/>
          <a:lstStyle/>
          <a:p>
            <a:r>
              <a:rPr lang="fr-FR" sz="6600" dirty="0"/>
              <a:t>Liens entre hémorhéologie et hypertension artérielle</a:t>
            </a:r>
            <a:endParaRPr lang="en-US" sz="6600" dirty="0"/>
          </a:p>
        </p:txBody>
      </p:sp>
      <p:sp>
        <p:nvSpPr>
          <p:cNvPr id="3" name="Content Placeholder 2">
            <a:extLst>
              <a:ext uri="{FF2B5EF4-FFF2-40B4-BE49-F238E27FC236}">
                <a16:creationId xmlns:a16="http://schemas.microsoft.com/office/drawing/2014/main" id="{AAE31635-A5BA-407E-87B6-4470C26EE65E}"/>
              </a:ext>
            </a:extLst>
          </p:cNvPr>
          <p:cNvSpPr>
            <a:spLocks noGrp="1"/>
          </p:cNvSpPr>
          <p:nvPr>
            <p:ph idx="1"/>
            <p:custDataLst>
              <p:tags r:id="rId2"/>
            </p:custDataLst>
          </p:nvPr>
        </p:nvSpPr>
        <p:spPr>
          <a:xfrm>
            <a:off x="501650" y="2350397"/>
            <a:ext cx="17386300" cy="6096000"/>
          </a:xfrm>
        </p:spPr>
        <p:txBody>
          <a:bodyPr/>
          <a:lstStyle/>
          <a:p>
            <a:pPr marL="0" indent="0">
              <a:buNone/>
            </a:pPr>
            <a:r>
              <a:rPr lang="fr-FR" sz="4400" dirty="0"/>
              <a:t>Au moins deux mécanismes peuvent être en cause</a:t>
            </a:r>
            <a:endParaRPr lang="en-US" sz="4400" dirty="0"/>
          </a:p>
          <a:p>
            <a:r>
              <a:rPr lang="fr-FR" sz="4400" dirty="0"/>
              <a:t>Une plus grande résistance à l’écoulement du sang (hémorhéologie médiocre) peut nécessiter des pressions sanguines plus élevées pour faire circuler le sang de manière adéquate.</a:t>
            </a:r>
          </a:p>
          <a:p>
            <a:r>
              <a:rPr lang="fr-FR" sz="4400" dirty="0"/>
              <a:t>Une mauvaise hémorhéologie peut diminuer l’oxygénation endothéliale, ce qui peut à son tour réduire la production d’oxyde nitrique et ainsi augmenter la résistance au flux sanguin par la vasoconstriction qui en résulte.</a:t>
            </a:r>
            <a:endParaRPr lang="en-US" sz="4400" dirty="0"/>
          </a:p>
        </p:txBody>
      </p:sp>
      <p:sp>
        <p:nvSpPr>
          <p:cNvPr id="4" name="Content Placeholder 2">
            <a:extLst>
              <a:ext uri="{FF2B5EF4-FFF2-40B4-BE49-F238E27FC236}">
                <a16:creationId xmlns:a16="http://schemas.microsoft.com/office/drawing/2014/main" id="{429604A6-2C57-4BE7-9A9F-64EA12DA9930}"/>
              </a:ext>
            </a:extLst>
          </p:cNvPr>
          <p:cNvSpPr txBox="1">
            <a:spLocks/>
          </p:cNvSpPr>
          <p:nvPr>
            <p:custDataLst>
              <p:tags r:id="rId3"/>
            </p:custDataLst>
          </p:nvPr>
        </p:nvSpPr>
        <p:spPr bwMode="auto">
          <a:xfrm>
            <a:off x="0" y="8820082"/>
            <a:ext cx="17830800" cy="133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2393" tIns="76196" rIns="152393" bIns="76196" numCol="1" anchor="t" anchorCtr="0" compatLnSpc="1">
            <a:prstTxWarp prst="textNoShape">
              <a:avLst/>
            </a:prstTxWarp>
          </a:bodyPr>
          <a:lstStyle>
            <a:lvl1pPr marL="571472" indent="-571472" algn="l" rtl="0" eaLnBrk="0" fontAlgn="base" hangingPunct="0">
              <a:spcBef>
                <a:spcPct val="20000"/>
              </a:spcBef>
              <a:spcAft>
                <a:spcPct val="0"/>
              </a:spcAft>
              <a:buChar char="•"/>
              <a:defRPr sz="5400">
                <a:solidFill>
                  <a:schemeClr val="tx1"/>
                </a:solidFill>
                <a:latin typeface="+mn-lt"/>
                <a:ea typeface="+mn-ea"/>
                <a:cs typeface="+mn-cs"/>
              </a:defRPr>
            </a:lvl1pPr>
            <a:lvl2pPr marL="1238190" indent="-476227" algn="l" rtl="0" eaLnBrk="0" fontAlgn="base" hangingPunct="0">
              <a:spcBef>
                <a:spcPct val="20000"/>
              </a:spcBef>
              <a:spcAft>
                <a:spcPct val="0"/>
              </a:spcAft>
              <a:buChar char="–"/>
              <a:defRPr sz="4600">
                <a:solidFill>
                  <a:schemeClr val="tx1"/>
                </a:solidFill>
                <a:latin typeface="+mn-lt"/>
                <a:cs typeface="+mn-cs"/>
              </a:defRPr>
            </a:lvl2pPr>
            <a:lvl3pPr marL="1904908" indent="-380981" algn="l" rtl="0" eaLnBrk="0" fontAlgn="base" hangingPunct="0">
              <a:spcBef>
                <a:spcPct val="20000"/>
              </a:spcBef>
              <a:spcAft>
                <a:spcPct val="0"/>
              </a:spcAft>
              <a:buChar char="•"/>
              <a:defRPr sz="3900">
                <a:solidFill>
                  <a:schemeClr val="tx1"/>
                </a:solidFill>
                <a:latin typeface="+mn-lt"/>
                <a:cs typeface="+mn-cs"/>
              </a:defRPr>
            </a:lvl3pPr>
            <a:lvl4pPr marL="2666872" indent="-380981" algn="l" rtl="0" eaLnBrk="0" fontAlgn="base" hangingPunct="0">
              <a:spcBef>
                <a:spcPct val="20000"/>
              </a:spcBef>
              <a:spcAft>
                <a:spcPct val="0"/>
              </a:spcAft>
              <a:buChar char="–"/>
              <a:defRPr sz="3200">
                <a:solidFill>
                  <a:schemeClr val="tx1"/>
                </a:solidFill>
                <a:latin typeface="+mn-lt"/>
                <a:cs typeface="+mn-cs"/>
              </a:defRPr>
            </a:lvl4pPr>
            <a:lvl5pPr marL="3428835" indent="-380981" algn="l" rtl="0" eaLnBrk="0" fontAlgn="base" hangingPunct="0">
              <a:spcBef>
                <a:spcPct val="20000"/>
              </a:spcBef>
              <a:spcAft>
                <a:spcPct val="0"/>
              </a:spcAft>
              <a:buChar char="»"/>
              <a:defRPr sz="3200">
                <a:solidFill>
                  <a:schemeClr val="tx1"/>
                </a:solidFill>
                <a:latin typeface="+mn-lt"/>
                <a:cs typeface="+mn-cs"/>
              </a:defRPr>
            </a:lvl5pPr>
            <a:lvl6pPr marL="4190799" indent="-380981" algn="l" rtl="0" fontAlgn="base">
              <a:spcBef>
                <a:spcPct val="20000"/>
              </a:spcBef>
              <a:spcAft>
                <a:spcPct val="0"/>
              </a:spcAft>
              <a:buChar char="»"/>
              <a:defRPr sz="3200">
                <a:solidFill>
                  <a:schemeClr val="tx1"/>
                </a:solidFill>
                <a:latin typeface="+mn-lt"/>
                <a:cs typeface="+mn-cs"/>
              </a:defRPr>
            </a:lvl6pPr>
            <a:lvl7pPr marL="4952762" indent="-380981" algn="l" rtl="0" fontAlgn="base">
              <a:spcBef>
                <a:spcPct val="20000"/>
              </a:spcBef>
              <a:spcAft>
                <a:spcPct val="0"/>
              </a:spcAft>
              <a:buChar char="»"/>
              <a:defRPr sz="3200">
                <a:solidFill>
                  <a:schemeClr val="tx1"/>
                </a:solidFill>
                <a:latin typeface="+mn-lt"/>
                <a:cs typeface="+mn-cs"/>
              </a:defRPr>
            </a:lvl7pPr>
            <a:lvl8pPr marL="5714726" indent="-380981" algn="l" rtl="0" fontAlgn="base">
              <a:spcBef>
                <a:spcPct val="20000"/>
              </a:spcBef>
              <a:spcAft>
                <a:spcPct val="0"/>
              </a:spcAft>
              <a:buChar char="»"/>
              <a:defRPr sz="3200">
                <a:solidFill>
                  <a:schemeClr val="tx1"/>
                </a:solidFill>
                <a:latin typeface="+mn-lt"/>
                <a:cs typeface="+mn-cs"/>
              </a:defRPr>
            </a:lvl8pPr>
            <a:lvl9pPr marL="6476689" indent="-380981" algn="l" rtl="0" fontAlgn="base">
              <a:spcBef>
                <a:spcPct val="20000"/>
              </a:spcBef>
              <a:spcAft>
                <a:spcPct val="0"/>
              </a:spcAft>
              <a:buChar char="»"/>
              <a:defRPr sz="3200">
                <a:solidFill>
                  <a:schemeClr val="tx1"/>
                </a:solidFill>
                <a:latin typeface="+mn-lt"/>
                <a:cs typeface="+mn-cs"/>
              </a:defRPr>
            </a:lvl9pPr>
          </a:lstStyle>
          <a:p>
            <a:pPr marL="0" indent="0" algn="r">
              <a:buFontTx/>
              <a:buNone/>
            </a:pPr>
            <a:r>
              <a:rPr lang="en-US" sz="2800" kern="0" dirty="0" err="1"/>
              <a:t>Voir</a:t>
            </a:r>
            <a:r>
              <a:rPr lang="en-US" sz="2800" kern="0" dirty="0"/>
              <a:t> par </a:t>
            </a:r>
            <a:r>
              <a:rPr lang="en-US" sz="2800" kern="0" dirty="0" err="1"/>
              <a:t>exemple</a:t>
            </a:r>
            <a:r>
              <a:rPr lang="en-US" sz="2800" kern="0" dirty="0"/>
              <a:t>, </a:t>
            </a:r>
            <a:r>
              <a:rPr lang="en-US" sz="2800" kern="0" dirty="0" err="1"/>
              <a:t>Cicco</a:t>
            </a:r>
            <a:r>
              <a:rPr lang="en-US" sz="2800" kern="0" dirty="0"/>
              <a:t> G, </a:t>
            </a:r>
            <a:r>
              <a:rPr lang="en-US" sz="2800" kern="0" dirty="0" err="1"/>
              <a:t>Cicco</a:t>
            </a:r>
            <a:r>
              <a:rPr lang="en-US" sz="2800" kern="0" dirty="0"/>
              <a:t> S. The influence of oxygen supply, hemorheology and microcirculation in the heart and vascular systems [</a:t>
            </a:r>
            <a:r>
              <a:rPr lang="fr-FR" sz="2800" kern="0" dirty="0"/>
              <a:t>l’influence de l’apport en oxygène, de l’hémorhéologie et de la microcirculation dans les systèmes cardiaque et vasculaire]</a:t>
            </a:r>
            <a:r>
              <a:rPr lang="en-US" sz="2800" kern="0" dirty="0"/>
              <a:t>. Adv Exp Med Biol. 2010;662:33-9.</a:t>
            </a:r>
          </a:p>
        </p:txBody>
      </p:sp>
    </p:spTree>
    <p:extLst>
      <p:ext uri="{BB962C8B-B14F-4D97-AF65-F5344CB8AC3E}">
        <p14:creationId xmlns:p14="http://schemas.microsoft.com/office/powerpoint/2010/main" val="3637732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FF0B-0FF5-4B2B-B9EE-E17AB31FE44B}"/>
              </a:ext>
            </a:extLst>
          </p:cNvPr>
          <p:cNvSpPr>
            <a:spLocks noGrp="1"/>
          </p:cNvSpPr>
          <p:nvPr>
            <p:ph type="title"/>
            <p:custDataLst>
              <p:tags r:id="rId1"/>
            </p:custDataLst>
          </p:nvPr>
        </p:nvSpPr>
        <p:spPr>
          <a:xfrm>
            <a:off x="1778000" y="800100"/>
            <a:ext cx="14833600" cy="983457"/>
          </a:xfrm>
        </p:spPr>
        <p:txBody>
          <a:bodyPr/>
          <a:lstStyle/>
          <a:p>
            <a:r>
              <a:rPr lang="fr-FR" sz="6600" dirty="0"/>
              <a:t>Connexions entre hémorhéologie et hypertension artérielle</a:t>
            </a:r>
            <a:endParaRPr lang="en-US" sz="6600" dirty="0"/>
          </a:p>
        </p:txBody>
      </p:sp>
      <p:sp>
        <p:nvSpPr>
          <p:cNvPr id="3" name="Content Placeholder 2">
            <a:extLst>
              <a:ext uri="{FF2B5EF4-FFF2-40B4-BE49-F238E27FC236}">
                <a16:creationId xmlns:a16="http://schemas.microsoft.com/office/drawing/2014/main" id="{AAE31635-A5BA-407E-87B6-4470C26EE65E}"/>
              </a:ext>
            </a:extLst>
          </p:cNvPr>
          <p:cNvSpPr>
            <a:spLocks noGrp="1"/>
          </p:cNvSpPr>
          <p:nvPr>
            <p:ph idx="1"/>
            <p:custDataLst>
              <p:tags r:id="rId2"/>
            </p:custDataLst>
          </p:nvPr>
        </p:nvSpPr>
        <p:spPr>
          <a:xfrm>
            <a:off x="685800" y="3314700"/>
            <a:ext cx="16840200" cy="6096000"/>
          </a:xfrm>
        </p:spPr>
        <p:txBody>
          <a:bodyPr/>
          <a:lstStyle/>
          <a:p>
            <a:pPr marL="0" indent="0">
              <a:buNone/>
            </a:pPr>
            <a:r>
              <a:rPr lang="fr-FR" sz="6000" dirty="0"/>
              <a:t>Le lien entre le fibrinogène et les globules rouges peut détériorer le flux sanguin, ce qui exigera des TA plus élevées pour maintenir la circulation.</a:t>
            </a:r>
            <a:endParaRPr lang="en-US" sz="2000" dirty="0"/>
          </a:p>
          <a:p>
            <a:pPr marL="0" indent="0">
              <a:buNone/>
            </a:pPr>
            <a:endParaRPr lang="en-US" dirty="0"/>
          </a:p>
          <a:p>
            <a:pPr marL="0" indent="0" algn="r">
              <a:buNone/>
            </a:pPr>
            <a:r>
              <a:rPr lang="en-US" sz="3200" dirty="0"/>
              <a:t>Guedes AF, et coll. Fibrinogen–erythrocyte binding and hemorheology measurements in the assessment of essential arterial hypertension patients [</a:t>
            </a:r>
            <a:r>
              <a:rPr lang="fr-FR" sz="3200" dirty="0"/>
              <a:t>Mesure du lien fibrinogène-érythrocyte et de l’hémorhéologie dans l’évaluation des patients atteints d’hypertension artérielle essentielle]</a:t>
            </a:r>
            <a:r>
              <a:rPr lang="en-US" sz="3200" dirty="0"/>
              <a:t>. Nanoscale. 2019;11(6):2757-66.</a:t>
            </a:r>
          </a:p>
        </p:txBody>
      </p:sp>
    </p:spTree>
    <p:extLst>
      <p:ext uri="{BB962C8B-B14F-4D97-AF65-F5344CB8AC3E}">
        <p14:creationId xmlns:p14="http://schemas.microsoft.com/office/powerpoint/2010/main" val="388615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69CA00-5651-9158-4D59-DE499F13DB17}"/>
              </a:ext>
            </a:extLst>
          </p:cNvPr>
          <p:cNvSpPr>
            <a:spLocks noGrp="1"/>
          </p:cNvSpPr>
          <p:nvPr>
            <p:ph type="title"/>
          </p:nvPr>
        </p:nvSpPr>
        <p:spPr>
          <a:xfrm>
            <a:off x="38102" y="342900"/>
            <a:ext cx="17907000" cy="1078707"/>
          </a:xfrm>
        </p:spPr>
        <p:txBody>
          <a:bodyPr/>
          <a:lstStyle/>
          <a:p>
            <a:r>
              <a:rPr lang="fr-FR" sz="6600" b="1" dirty="0">
                <a:solidFill>
                  <a:srgbClr val="FFC000"/>
                </a:solidFill>
              </a:rPr>
              <a:t>10 constantes biologiques à surveiller </a:t>
            </a:r>
          </a:p>
        </p:txBody>
      </p:sp>
      <p:sp>
        <p:nvSpPr>
          <p:cNvPr id="3" name="Espace réservé du contenu 2">
            <a:extLst>
              <a:ext uri="{FF2B5EF4-FFF2-40B4-BE49-F238E27FC236}">
                <a16:creationId xmlns:a16="http://schemas.microsoft.com/office/drawing/2014/main" id="{F01A760E-74F1-0398-5F90-90C2A038912B}"/>
              </a:ext>
            </a:extLst>
          </p:cNvPr>
          <p:cNvSpPr>
            <a:spLocks noGrp="1"/>
          </p:cNvSpPr>
          <p:nvPr>
            <p:ph sz="half" idx="1"/>
          </p:nvPr>
        </p:nvSpPr>
        <p:spPr>
          <a:xfrm>
            <a:off x="304800" y="2400304"/>
            <a:ext cx="8686802" cy="7696196"/>
          </a:xfrm>
        </p:spPr>
        <p:txBody>
          <a:bodyPr/>
          <a:lstStyle/>
          <a:p>
            <a:pPr marL="0" indent="0">
              <a:buNone/>
            </a:pPr>
            <a:r>
              <a:rPr lang="fr-FR" sz="4800" b="1" dirty="0">
                <a:solidFill>
                  <a:srgbClr val="FFC000"/>
                </a:solidFill>
              </a:rPr>
              <a:t>1</a:t>
            </a:r>
            <a:r>
              <a:rPr lang="fr-FR" sz="4800" dirty="0"/>
              <a:t>- NFS : numération formule sanguine</a:t>
            </a:r>
          </a:p>
          <a:p>
            <a:pPr lvl="1">
              <a:buFont typeface="Arial" panose="020B0604020202020204" pitchFamily="34" charset="0"/>
              <a:buChar char="•"/>
            </a:pPr>
            <a:r>
              <a:rPr lang="fr-FR" sz="4400" dirty="0"/>
              <a:t>globules rouges</a:t>
            </a:r>
          </a:p>
          <a:p>
            <a:pPr lvl="1">
              <a:buFont typeface="Arial" panose="020B0604020202020204" pitchFamily="34" charset="0"/>
              <a:buChar char="•"/>
            </a:pPr>
            <a:r>
              <a:rPr lang="fr-FR" sz="4400" dirty="0"/>
              <a:t>globules blancs</a:t>
            </a:r>
          </a:p>
          <a:p>
            <a:pPr lvl="1">
              <a:buFont typeface="Arial" panose="020B0604020202020204" pitchFamily="34" charset="0"/>
              <a:buChar char="•"/>
            </a:pPr>
            <a:r>
              <a:rPr lang="fr-FR" sz="4400" dirty="0"/>
              <a:t>plaquettes</a:t>
            </a:r>
          </a:p>
          <a:p>
            <a:pPr marL="0" indent="0">
              <a:buNone/>
            </a:pPr>
            <a:r>
              <a:rPr lang="fr-FR" sz="4800" b="1" dirty="0">
                <a:solidFill>
                  <a:srgbClr val="FFC000"/>
                </a:solidFill>
              </a:rPr>
              <a:t>2</a:t>
            </a:r>
            <a:r>
              <a:rPr lang="fr-FR" sz="4800" dirty="0"/>
              <a:t>- Hématocrite</a:t>
            </a:r>
          </a:p>
          <a:p>
            <a:pPr marL="0" indent="0">
              <a:buNone/>
            </a:pPr>
            <a:r>
              <a:rPr lang="fr-FR" sz="4800" b="1" dirty="0">
                <a:solidFill>
                  <a:srgbClr val="FFC000"/>
                </a:solidFill>
              </a:rPr>
              <a:t>3</a:t>
            </a:r>
            <a:r>
              <a:rPr lang="fr-FR" sz="4800" dirty="0"/>
              <a:t>- Fibrinogène plasmatique</a:t>
            </a:r>
          </a:p>
          <a:p>
            <a:pPr marL="0" indent="0">
              <a:buNone/>
            </a:pPr>
            <a:r>
              <a:rPr lang="fr-FR" sz="4800" b="1" dirty="0">
                <a:solidFill>
                  <a:srgbClr val="FFC000"/>
                </a:solidFill>
              </a:rPr>
              <a:t>4</a:t>
            </a:r>
            <a:r>
              <a:rPr lang="fr-FR" sz="4800" dirty="0"/>
              <a:t>- Thrombine</a:t>
            </a:r>
          </a:p>
          <a:p>
            <a:pPr marL="0" indent="0">
              <a:buNone/>
            </a:pPr>
            <a:r>
              <a:rPr lang="fr-FR" sz="4800" b="1" dirty="0">
                <a:solidFill>
                  <a:srgbClr val="FFC000"/>
                </a:solidFill>
              </a:rPr>
              <a:t>5</a:t>
            </a:r>
            <a:r>
              <a:rPr lang="fr-FR" sz="4800" dirty="0"/>
              <a:t>- Glycémie</a:t>
            </a:r>
          </a:p>
          <a:p>
            <a:pPr marL="0" indent="0">
              <a:buNone/>
            </a:pPr>
            <a:endParaRPr lang="fr-FR" sz="4800" dirty="0"/>
          </a:p>
          <a:p>
            <a:pPr marL="0" indent="0">
              <a:buNone/>
            </a:pPr>
            <a:endParaRPr lang="fr-FR" dirty="0"/>
          </a:p>
        </p:txBody>
      </p:sp>
      <p:sp>
        <p:nvSpPr>
          <p:cNvPr id="4" name="Espace réservé du contenu 3">
            <a:extLst>
              <a:ext uri="{FF2B5EF4-FFF2-40B4-BE49-F238E27FC236}">
                <a16:creationId xmlns:a16="http://schemas.microsoft.com/office/drawing/2014/main" id="{DD62F5AE-8005-5C23-535E-7A0A75D25C5C}"/>
              </a:ext>
            </a:extLst>
          </p:cNvPr>
          <p:cNvSpPr>
            <a:spLocks noGrp="1"/>
          </p:cNvSpPr>
          <p:nvPr>
            <p:ph sz="half" idx="2"/>
          </p:nvPr>
        </p:nvSpPr>
        <p:spPr>
          <a:xfrm>
            <a:off x="8610600" y="2476504"/>
            <a:ext cx="9906000" cy="7543796"/>
          </a:xfrm>
        </p:spPr>
        <p:txBody>
          <a:bodyPr/>
          <a:lstStyle/>
          <a:p>
            <a:pPr marL="0" indent="0">
              <a:buNone/>
            </a:pPr>
            <a:r>
              <a:rPr lang="fr-FR" sz="4800" b="1" dirty="0">
                <a:solidFill>
                  <a:srgbClr val="FFC000"/>
                </a:solidFill>
              </a:rPr>
              <a:t>6</a:t>
            </a:r>
            <a:r>
              <a:rPr lang="fr-FR" sz="4800" dirty="0"/>
              <a:t>- HBA1C ( hémoglobine glyquée 	             ou glycosylée)</a:t>
            </a:r>
          </a:p>
          <a:p>
            <a:pPr marL="0" indent="0">
              <a:buNone/>
            </a:pPr>
            <a:r>
              <a:rPr lang="fr-FR" sz="4800" b="1" dirty="0">
                <a:solidFill>
                  <a:srgbClr val="FFC000"/>
                </a:solidFill>
              </a:rPr>
              <a:t>7</a:t>
            </a:r>
            <a:r>
              <a:rPr lang="fr-FR" sz="4800" dirty="0"/>
              <a:t>- Insulinémie</a:t>
            </a:r>
          </a:p>
          <a:p>
            <a:pPr marL="0" indent="0">
              <a:buNone/>
            </a:pPr>
            <a:r>
              <a:rPr lang="fr-FR" sz="4800" b="1" dirty="0">
                <a:solidFill>
                  <a:srgbClr val="FFC000"/>
                </a:solidFill>
              </a:rPr>
              <a:t>8</a:t>
            </a:r>
            <a:r>
              <a:rPr lang="fr-FR" sz="4800" dirty="0"/>
              <a:t>-Indices de Homa et </a:t>
            </a:r>
            <a:r>
              <a:rPr lang="fr-FR" sz="4800" dirty="0" err="1"/>
              <a:t>Quicki</a:t>
            </a:r>
            <a:r>
              <a:rPr lang="fr-FR" sz="4800" dirty="0"/>
              <a:t> : </a:t>
            </a:r>
          </a:p>
          <a:p>
            <a:pPr marL="0" indent="0">
              <a:buNone/>
            </a:pPr>
            <a:r>
              <a:rPr lang="fr-FR" sz="4800" dirty="0"/>
              <a:t>     rapport  glycémie / insulinémie</a:t>
            </a:r>
          </a:p>
          <a:p>
            <a:pPr marL="0" indent="0">
              <a:buNone/>
            </a:pPr>
            <a:r>
              <a:rPr lang="fr-FR" sz="4800" b="1" dirty="0">
                <a:solidFill>
                  <a:srgbClr val="FFC000"/>
                </a:solidFill>
              </a:rPr>
              <a:t>9</a:t>
            </a:r>
            <a:r>
              <a:rPr lang="fr-FR" sz="4800" dirty="0"/>
              <a:t>- Cholestérol total - LDL – HDL</a:t>
            </a:r>
          </a:p>
          <a:p>
            <a:pPr marL="0" indent="0">
              <a:buNone/>
            </a:pPr>
            <a:r>
              <a:rPr lang="fr-FR" sz="4800" b="1" dirty="0">
                <a:solidFill>
                  <a:srgbClr val="FFC000"/>
                </a:solidFill>
              </a:rPr>
              <a:t>10</a:t>
            </a:r>
            <a:r>
              <a:rPr lang="fr-FR" sz="4800" dirty="0"/>
              <a:t>-Indice d’</a:t>
            </a:r>
            <a:r>
              <a:rPr lang="fr-FR" sz="4800" dirty="0" err="1"/>
              <a:t>athérogénicité</a:t>
            </a:r>
            <a:r>
              <a:rPr lang="fr-FR" sz="4800" dirty="0"/>
              <a:t> </a:t>
            </a:r>
            <a:r>
              <a:rPr lang="fr-FR" sz="4800" dirty="0" err="1"/>
              <a:t>plasma-tique</a:t>
            </a:r>
            <a:r>
              <a:rPr lang="fr-FR" sz="4800" dirty="0"/>
              <a:t> : </a:t>
            </a:r>
          </a:p>
          <a:p>
            <a:pPr marL="0" indent="0">
              <a:buNone/>
            </a:pPr>
            <a:r>
              <a:rPr lang="fr-FR" sz="4800" dirty="0"/>
              <a:t>	t</a:t>
            </a:r>
            <a:r>
              <a:rPr lang="fr-FR" sz="4800" i="0" u="none" strike="noStrike" dirty="0">
                <a:effectLst/>
              </a:rPr>
              <a:t>riglycérides / HDL Cholestérol</a:t>
            </a:r>
            <a:endParaRPr lang="fr-FR" sz="4800" dirty="0"/>
          </a:p>
        </p:txBody>
      </p:sp>
      <p:sp>
        <p:nvSpPr>
          <p:cNvPr id="6" name="ZoneTexte 5">
            <a:extLst>
              <a:ext uri="{FF2B5EF4-FFF2-40B4-BE49-F238E27FC236}">
                <a16:creationId xmlns:a16="http://schemas.microsoft.com/office/drawing/2014/main" id="{80BCAD0F-BF38-BEBD-3CD8-C526006CD545}"/>
              </a:ext>
            </a:extLst>
          </p:cNvPr>
          <p:cNvSpPr txBox="1"/>
          <p:nvPr/>
        </p:nvSpPr>
        <p:spPr>
          <a:xfrm>
            <a:off x="4626429" y="4187709"/>
            <a:ext cx="9252856" cy="2031325"/>
          </a:xfrm>
          <a:prstGeom prst="rect">
            <a:avLst/>
          </a:prstGeom>
          <a:noFill/>
        </p:spPr>
        <p:txBody>
          <a:bodyPr wrap="square">
            <a:spAutoFit/>
          </a:bodyPr>
          <a:lstStyle/>
          <a:p>
            <a:pPr marL="0" indent="0">
              <a:buNone/>
            </a:pPr>
            <a:r>
              <a:rPr lang="fr-FR" sz="1800" b="1" dirty="0">
                <a:solidFill>
                  <a:srgbClr val="FFC000"/>
                </a:solidFill>
              </a:rPr>
              <a:t>6</a:t>
            </a:r>
            <a:r>
              <a:rPr lang="fr-FR" sz="1800" dirty="0"/>
              <a:t>- HBA1C ( hémoglobine glyquée 	             ou glycosylée)</a:t>
            </a:r>
          </a:p>
          <a:p>
            <a:pPr marL="0" indent="0">
              <a:buNone/>
            </a:pPr>
            <a:r>
              <a:rPr lang="fr-FR" sz="1800" b="1" dirty="0">
                <a:solidFill>
                  <a:srgbClr val="FFC000"/>
                </a:solidFill>
              </a:rPr>
              <a:t>7</a:t>
            </a:r>
            <a:r>
              <a:rPr lang="fr-FR" sz="1800" dirty="0"/>
              <a:t>- Insulinémie</a:t>
            </a:r>
          </a:p>
          <a:p>
            <a:pPr marL="0" indent="0">
              <a:buNone/>
            </a:pPr>
            <a:r>
              <a:rPr lang="fr-FR" sz="1800" b="1" dirty="0">
                <a:solidFill>
                  <a:srgbClr val="FFC000"/>
                </a:solidFill>
              </a:rPr>
              <a:t>8</a:t>
            </a:r>
            <a:r>
              <a:rPr lang="fr-FR" sz="1800" dirty="0"/>
              <a:t>-Indices de Homa et </a:t>
            </a:r>
            <a:r>
              <a:rPr lang="fr-FR" sz="1800" dirty="0" err="1"/>
              <a:t>Quicki</a:t>
            </a:r>
            <a:r>
              <a:rPr lang="fr-FR" sz="1800" dirty="0"/>
              <a:t> : </a:t>
            </a:r>
          </a:p>
          <a:p>
            <a:pPr marL="0" indent="0">
              <a:buNone/>
            </a:pPr>
            <a:r>
              <a:rPr lang="fr-FR" sz="1800" dirty="0"/>
              <a:t>     rapport  glycémie / insulinémie</a:t>
            </a:r>
          </a:p>
          <a:p>
            <a:pPr marL="0" indent="0">
              <a:buNone/>
            </a:pPr>
            <a:r>
              <a:rPr lang="fr-FR" sz="1800" b="1" dirty="0">
                <a:solidFill>
                  <a:srgbClr val="FFC000"/>
                </a:solidFill>
              </a:rPr>
              <a:t>9</a:t>
            </a:r>
            <a:r>
              <a:rPr lang="fr-FR" sz="1800" dirty="0"/>
              <a:t>- Cholestérol total - LDL – HDL</a:t>
            </a:r>
          </a:p>
          <a:p>
            <a:pPr marL="0" indent="0">
              <a:buNone/>
            </a:pPr>
            <a:r>
              <a:rPr lang="fr-FR" sz="1800" b="1" dirty="0">
                <a:solidFill>
                  <a:srgbClr val="FFC000"/>
                </a:solidFill>
              </a:rPr>
              <a:t>10</a:t>
            </a:r>
            <a:r>
              <a:rPr lang="fr-FR" sz="1800" dirty="0"/>
              <a:t>-Indice d’</a:t>
            </a:r>
            <a:r>
              <a:rPr lang="fr-FR" sz="1800" dirty="0" err="1"/>
              <a:t>athérogénicité</a:t>
            </a:r>
            <a:r>
              <a:rPr lang="fr-FR" sz="1800" dirty="0"/>
              <a:t> </a:t>
            </a:r>
            <a:r>
              <a:rPr lang="fr-FR" sz="1800" dirty="0" err="1"/>
              <a:t>plasma-tique</a:t>
            </a:r>
            <a:r>
              <a:rPr lang="fr-FR" sz="1800" dirty="0"/>
              <a:t> : </a:t>
            </a:r>
          </a:p>
          <a:p>
            <a:pPr marL="0" indent="0">
              <a:buNone/>
            </a:pPr>
            <a:r>
              <a:rPr lang="fr-FR" sz="1800" dirty="0"/>
              <a:t>	t</a:t>
            </a:r>
            <a:r>
              <a:rPr lang="fr-FR" sz="1800" i="0" u="none" strike="noStrike" dirty="0">
                <a:effectLst/>
              </a:rPr>
              <a:t>riglycérides / HDL Cholestérol</a:t>
            </a:r>
            <a:endParaRPr lang="fr-FR" sz="1800" dirty="0"/>
          </a:p>
        </p:txBody>
      </p:sp>
    </p:spTree>
    <p:extLst>
      <p:ext uri="{BB962C8B-B14F-4D97-AF65-F5344CB8AC3E}">
        <p14:creationId xmlns:p14="http://schemas.microsoft.com/office/powerpoint/2010/main" val="2583314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8EB5B-C6E4-069F-BAE0-2CD9342A5C19}"/>
              </a:ext>
            </a:extLst>
          </p:cNvPr>
          <p:cNvSpPr txBox="1"/>
          <p:nvPr>
            <p:custDataLst>
              <p:tags r:id="rId1"/>
            </p:custDataLst>
          </p:nvPr>
        </p:nvSpPr>
        <p:spPr>
          <a:xfrm>
            <a:off x="533400" y="1245930"/>
            <a:ext cx="5638800" cy="7478970"/>
          </a:xfrm>
          <a:prstGeom prst="rect">
            <a:avLst/>
          </a:prstGeom>
          <a:noFill/>
        </p:spPr>
        <p:txBody>
          <a:bodyPr wrap="square" rtlCol="0">
            <a:spAutoFit/>
          </a:bodyPr>
          <a:lstStyle/>
          <a:p>
            <a:pPr algn="ctr"/>
            <a:r>
              <a:rPr lang="fr-FR" sz="6000" b="1" dirty="0"/>
              <a:t>À quel point les principes du Facteur Mathusalem peuvent-ils aider l’hypertension artérielle ?</a:t>
            </a:r>
            <a:endParaRPr lang="en-US" sz="6000" b="1" dirty="0"/>
          </a:p>
        </p:txBody>
      </p:sp>
      <p:pic>
        <p:nvPicPr>
          <p:cNvPr id="5" name="Image 4">
            <a:extLst>
              <a:ext uri="{FF2B5EF4-FFF2-40B4-BE49-F238E27FC236}">
                <a16:creationId xmlns:a16="http://schemas.microsoft.com/office/drawing/2014/main" id="{7454CD8B-F2DC-16DB-ECAF-0DA300E48784}"/>
              </a:ext>
            </a:extLst>
          </p:cNvPr>
          <p:cNvPicPr>
            <a:picLocks noChangeAspect="1"/>
          </p:cNvPicPr>
          <p:nvPr>
            <p:custDataLst>
              <p:tags r:id="rId2"/>
            </p:custDataLst>
          </p:nvPr>
        </p:nvPicPr>
        <p:blipFill rotWithShape="1">
          <a:blip r:embed="rId4">
            <a:extLst>
              <a:ext uri="{28A0092B-C50C-407E-A947-70E740481C1C}">
                <a14:useLocalDpi xmlns:a14="http://schemas.microsoft.com/office/drawing/2010/main" val="0"/>
              </a:ext>
            </a:extLst>
          </a:blip>
          <a:srcRect l="2838" t="2261" r="2817" b="1889"/>
          <a:stretch/>
        </p:blipFill>
        <p:spPr>
          <a:xfrm>
            <a:off x="7086599" y="123467"/>
            <a:ext cx="10363201" cy="10125433"/>
          </a:xfrm>
          <a:prstGeom prst="rect">
            <a:avLst/>
          </a:prstGeom>
        </p:spPr>
      </p:pic>
    </p:spTree>
    <p:extLst>
      <p:ext uri="{BB962C8B-B14F-4D97-AF65-F5344CB8AC3E}">
        <p14:creationId xmlns:p14="http://schemas.microsoft.com/office/powerpoint/2010/main" val="2971712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1333500" y="1562100"/>
            <a:ext cx="15621000" cy="983457"/>
          </a:xfrm>
        </p:spPr>
        <p:txBody>
          <a:bodyPr/>
          <a:lstStyle/>
          <a:p>
            <a:pPr eaLnBrk="1" hangingPunct="1"/>
            <a:r>
              <a:rPr lang="fr-FR" altLang="en-US" sz="6600" dirty="0"/>
              <a:t>Une hémorhéologie optimale aide à prévenir...</a:t>
            </a:r>
            <a:endParaRPr lang="en-US" altLang="en-US" sz="6600" dirty="0"/>
          </a:p>
        </p:txBody>
      </p:sp>
      <p:sp>
        <p:nvSpPr>
          <p:cNvPr id="20483" name="Rectangle 3"/>
          <p:cNvSpPr>
            <a:spLocks noGrp="1" noChangeArrowheads="1"/>
          </p:cNvSpPr>
          <p:nvPr>
            <p:ph idx="1"/>
            <p:custDataLst>
              <p:tags r:id="rId2"/>
            </p:custDataLst>
          </p:nvPr>
        </p:nvSpPr>
        <p:spPr>
          <a:xfrm>
            <a:off x="914400" y="4171950"/>
            <a:ext cx="16764000" cy="4552950"/>
          </a:xfrm>
        </p:spPr>
        <p:txBody>
          <a:bodyPr/>
          <a:lstStyle/>
          <a:p>
            <a:pPr marL="0" indent="0" algn="ctr" eaLnBrk="1" hangingPunct="1">
              <a:lnSpc>
                <a:spcPct val="90000"/>
              </a:lnSpc>
              <a:spcBef>
                <a:spcPct val="25000"/>
              </a:spcBef>
              <a:buNone/>
            </a:pPr>
            <a:r>
              <a:rPr lang="fr-FR" altLang="en-US" sz="8000" b="1" dirty="0">
                <a:solidFill>
                  <a:srgbClr val="FFC000"/>
                </a:solidFill>
              </a:rPr>
              <a:t>6- Le risque de diabète  de type 2 et  ses  complications </a:t>
            </a:r>
          </a:p>
        </p:txBody>
      </p:sp>
    </p:spTree>
    <p:extLst>
      <p:ext uri="{BB962C8B-B14F-4D97-AF65-F5344CB8AC3E}">
        <p14:creationId xmlns:p14="http://schemas.microsoft.com/office/powerpoint/2010/main" val="4150440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42461-DD6F-499E-9D9E-C1CFAB15D9C9}"/>
              </a:ext>
            </a:extLst>
          </p:cNvPr>
          <p:cNvSpPr>
            <a:spLocks noGrp="1"/>
          </p:cNvSpPr>
          <p:nvPr>
            <p:ph type="title"/>
            <p:custDataLst>
              <p:tags r:id="rId1"/>
            </p:custDataLst>
          </p:nvPr>
        </p:nvSpPr>
        <p:spPr>
          <a:xfrm>
            <a:off x="2159000" y="1104900"/>
            <a:ext cx="13970000" cy="983457"/>
          </a:xfrm>
        </p:spPr>
        <p:txBody>
          <a:bodyPr/>
          <a:lstStyle/>
          <a:p>
            <a:r>
              <a:rPr lang="fr-FR" dirty="0"/>
              <a:t>Sucre et fluidité du sang</a:t>
            </a:r>
            <a:endParaRPr lang="en-US" dirty="0"/>
          </a:p>
        </p:txBody>
      </p:sp>
      <p:sp>
        <p:nvSpPr>
          <p:cNvPr id="3" name="Content Placeholder 2">
            <a:extLst>
              <a:ext uri="{FF2B5EF4-FFF2-40B4-BE49-F238E27FC236}">
                <a16:creationId xmlns:a16="http://schemas.microsoft.com/office/drawing/2014/main" id="{D0260B12-7082-425E-BE7F-B69672A2E365}"/>
              </a:ext>
            </a:extLst>
          </p:cNvPr>
          <p:cNvSpPr>
            <a:spLocks noGrp="1"/>
          </p:cNvSpPr>
          <p:nvPr>
            <p:ph idx="1"/>
            <p:custDataLst>
              <p:tags r:id="rId2"/>
            </p:custDataLst>
          </p:nvPr>
        </p:nvSpPr>
        <p:spPr/>
        <p:txBody>
          <a:bodyPr/>
          <a:lstStyle/>
          <a:p>
            <a:pPr marL="0" indent="0">
              <a:buNone/>
            </a:pPr>
            <a:r>
              <a:rPr lang="fr-FR" dirty="0"/>
              <a:t>La consommation de sucres simples dégrade la fluidité du sang, en partie, parce qu’elle :</a:t>
            </a:r>
            <a:endParaRPr lang="en-US" dirty="0"/>
          </a:p>
          <a:p>
            <a:r>
              <a:rPr lang="fr-FR" dirty="0"/>
              <a:t>Favorise la prise de poids</a:t>
            </a:r>
          </a:p>
          <a:p>
            <a:r>
              <a:rPr lang="fr-FR" dirty="0"/>
              <a:t>Aggrave les triglycérides</a:t>
            </a:r>
          </a:p>
          <a:p>
            <a:r>
              <a:rPr lang="fr-FR" dirty="0"/>
              <a:t>Augmente l’acide urique</a:t>
            </a:r>
            <a:endParaRPr lang="en-US" dirty="0"/>
          </a:p>
        </p:txBody>
      </p:sp>
    </p:spTree>
    <p:extLst>
      <p:ext uri="{BB962C8B-B14F-4D97-AF65-F5344CB8AC3E}">
        <p14:creationId xmlns:p14="http://schemas.microsoft.com/office/powerpoint/2010/main" val="3645557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5455-2846-457B-98A2-8F36014970B6}"/>
              </a:ext>
            </a:extLst>
          </p:cNvPr>
          <p:cNvSpPr>
            <a:spLocks noGrp="1"/>
          </p:cNvSpPr>
          <p:nvPr>
            <p:ph type="title"/>
            <p:custDataLst>
              <p:tags r:id="rId1"/>
            </p:custDataLst>
          </p:nvPr>
        </p:nvSpPr>
        <p:spPr>
          <a:xfrm>
            <a:off x="2159000" y="190500"/>
            <a:ext cx="13970000" cy="983457"/>
          </a:xfrm>
        </p:spPr>
        <p:txBody>
          <a:bodyPr/>
          <a:lstStyle/>
          <a:p>
            <a:r>
              <a:rPr lang="en-US" dirty="0" err="1"/>
              <a:t>Connexions</a:t>
            </a:r>
            <a:r>
              <a:rPr lang="en-US" dirty="0"/>
              <a:t> hémorhéologiques</a:t>
            </a:r>
          </a:p>
        </p:txBody>
      </p:sp>
      <p:sp>
        <p:nvSpPr>
          <p:cNvPr id="3" name="Content Placeholder 2">
            <a:extLst>
              <a:ext uri="{FF2B5EF4-FFF2-40B4-BE49-F238E27FC236}">
                <a16:creationId xmlns:a16="http://schemas.microsoft.com/office/drawing/2014/main" id="{28F830E5-C5B1-4087-8983-E4A0CB81B54B}"/>
              </a:ext>
            </a:extLst>
          </p:cNvPr>
          <p:cNvSpPr>
            <a:spLocks noGrp="1"/>
          </p:cNvSpPr>
          <p:nvPr>
            <p:ph idx="1"/>
            <p:custDataLst>
              <p:tags r:id="rId2"/>
            </p:custDataLst>
          </p:nvPr>
        </p:nvSpPr>
        <p:spPr>
          <a:xfrm>
            <a:off x="1066800" y="1333500"/>
            <a:ext cx="16230600" cy="3962400"/>
          </a:xfrm>
        </p:spPr>
        <p:txBody>
          <a:bodyPr/>
          <a:lstStyle/>
          <a:p>
            <a:pPr marL="0" indent="0" algn="ctr">
              <a:lnSpc>
                <a:spcPct val="150000"/>
              </a:lnSpc>
              <a:buNone/>
            </a:pPr>
            <a:r>
              <a:rPr lang="en-US" sz="4800" dirty="0" err="1"/>
              <a:t>Mauvaise</a:t>
            </a:r>
            <a:r>
              <a:rPr lang="en-US" sz="4800" dirty="0"/>
              <a:t> hémorhéologie </a:t>
            </a:r>
          </a:p>
          <a:p>
            <a:pPr marL="0" indent="0" algn="ctr">
              <a:lnSpc>
                <a:spcPct val="150000"/>
              </a:lnSpc>
              <a:buNone/>
            </a:pPr>
            <a:r>
              <a:rPr lang="fr-FR" sz="4800" dirty="0"/>
              <a:t>Dégradation du flux sanguin dans la </a:t>
            </a:r>
            <a:r>
              <a:rPr lang="fr-FR" sz="4800" dirty="0" err="1"/>
              <a:t>microvascularisation</a:t>
            </a:r>
            <a:endParaRPr lang="en-US" sz="4800" dirty="0"/>
          </a:p>
          <a:p>
            <a:pPr marL="0" indent="0">
              <a:lnSpc>
                <a:spcPct val="150000"/>
              </a:lnSpc>
              <a:buNone/>
            </a:pPr>
            <a:r>
              <a:rPr lang="fr-FR" sz="4800" dirty="0"/>
              <a:t>      Diminution de l’oxygénation des tissus</a:t>
            </a:r>
            <a:endParaRPr lang="en-US" dirty="0"/>
          </a:p>
          <a:p>
            <a:endParaRPr lang="en-US" dirty="0"/>
          </a:p>
        </p:txBody>
      </p:sp>
      <p:sp>
        <p:nvSpPr>
          <p:cNvPr id="12" name="Arrow: Down 11">
            <a:extLst>
              <a:ext uri="{FF2B5EF4-FFF2-40B4-BE49-F238E27FC236}">
                <a16:creationId xmlns:a16="http://schemas.microsoft.com/office/drawing/2014/main" id="{8C29E497-0AAC-40E0-A8E5-F50C9AD9DBF8}"/>
              </a:ext>
            </a:extLst>
          </p:cNvPr>
          <p:cNvSpPr/>
          <p:nvPr>
            <p:custDataLst>
              <p:tags r:id="rId3"/>
            </p:custDataLst>
          </p:nvPr>
        </p:nvSpPr>
        <p:spPr>
          <a:xfrm>
            <a:off x="8887968" y="2324100"/>
            <a:ext cx="484632"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Arrow: Down 12">
            <a:extLst>
              <a:ext uri="{FF2B5EF4-FFF2-40B4-BE49-F238E27FC236}">
                <a16:creationId xmlns:a16="http://schemas.microsoft.com/office/drawing/2014/main" id="{6300AC2A-4AF5-46AB-93B5-30D7D8C91542}"/>
              </a:ext>
            </a:extLst>
          </p:cNvPr>
          <p:cNvSpPr/>
          <p:nvPr>
            <p:custDataLst>
              <p:tags r:id="rId4"/>
            </p:custDataLst>
          </p:nvPr>
        </p:nvSpPr>
        <p:spPr>
          <a:xfrm>
            <a:off x="8887968" y="3625832"/>
            <a:ext cx="484632"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65F0557-FF5A-434F-9AB8-9A22432452B5}"/>
              </a:ext>
            </a:extLst>
          </p:cNvPr>
          <p:cNvSpPr txBox="1"/>
          <p:nvPr>
            <p:custDataLst>
              <p:tags r:id="rId5"/>
            </p:custDataLst>
          </p:nvPr>
        </p:nvSpPr>
        <p:spPr>
          <a:xfrm>
            <a:off x="76200" y="5372100"/>
            <a:ext cx="12420600" cy="4832092"/>
          </a:xfrm>
          <a:prstGeom prst="rect">
            <a:avLst/>
          </a:prstGeom>
          <a:noFill/>
        </p:spPr>
        <p:txBody>
          <a:bodyPr wrap="square">
            <a:spAutoFit/>
          </a:bodyPr>
          <a:lstStyle/>
          <a:p>
            <a:pPr marL="0" indent="0" algn="ctr">
              <a:buNone/>
            </a:pPr>
            <a:r>
              <a:rPr lang="fr-FR" sz="3600" dirty="0"/>
              <a:t>La diminution de l’apport d’oxygène aux cellules endothéliales qui tapissent les vaisseaux sanguins entraîne une augmentation du « stress oxydatif » sur l’endothélium</a:t>
            </a:r>
            <a:endParaRPr lang="en-US" sz="3600" dirty="0"/>
          </a:p>
          <a:p>
            <a:pPr marL="0" indent="0" algn="ctr">
              <a:lnSpc>
                <a:spcPts val="12000"/>
              </a:lnSpc>
              <a:buNone/>
            </a:pPr>
            <a:r>
              <a:rPr lang="fr-FR" sz="3600" dirty="0"/>
              <a:t>Altération de la souplesse des vaisseaux</a:t>
            </a:r>
            <a:endParaRPr lang="en-US" sz="3600" dirty="0"/>
          </a:p>
          <a:p>
            <a:pPr marL="0" indent="0" algn="ctr">
              <a:lnSpc>
                <a:spcPts val="3600"/>
              </a:lnSpc>
              <a:spcBef>
                <a:spcPts val="4800"/>
              </a:spcBef>
              <a:buNone/>
            </a:pPr>
            <a:r>
              <a:rPr lang="fr-FR" sz="3600" dirty="0"/>
              <a:t>Augmentation de la pression sanguine nécessaire à la circulation</a:t>
            </a:r>
            <a:endParaRPr lang="en-US" sz="3600" dirty="0"/>
          </a:p>
        </p:txBody>
      </p:sp>
      <p:sp>
        <p:nvSpPr>
          <p:cNvPr id="16" name="TextBox 15">
            <a:extLst>
              <a:ext uri="{FF2B5EF4-FFF2-40B4-BE49-F238E27FC236}">
                <a16:creationId xmlns:a16="http://schemas.microsoft.com/office/drawing/2014/main" id="{8EA1A58D-0CE2-43B2-BD5E-CBDEFA7ECA66}"/>
              </a:ext>
            </a:extLst>
          </p:cNvPr>
          <p:cNvSpPr txBox="1"/>
          <p:nvPr>
            <p:custDataLst>
              <p:tags r:id="rId6"/>
            </p:custDataLst>
          </p:nvPr>
        </p:nvSpPr>
        <p:spPr>
          <a:xfrm>
            <a:off x="12954000" y="5543371"/>
            <a:ext cx="4038600" cy="1200329"/>
          </a:xfrm>
          <a:prstGeom prst="rect">
            <a:avLst/>
          </a:prstGeom>
          <a:noFill/>
        </p:spPr>
        <p:txBody>
          <a:bodyPr wrap="square">
            <a:spAutoFit/>
          </a:bodyPr>
          <a:lstStyle/>
          <a:p>
            <a:pPr marL="0" indent="0" algn="ctr">
              <a:buNone/>
            </a:pPr>
            <a:r>
              <a:rPr lang="en-US" sz="3600" dirty="0" err="1"/>
              <a:t>Résistance</a:t>
            </a:r>
            <a:r>
              <a:rPr lang="en-US" sz="3600" dirty="0"/>
              <a:t> accrue à </a:t>
            </a:r>
            <a:r>
              <a:rPr lang="en-US" sz="3600" dirty="0" err="1"/>
              <a:t>l’insuline</a:t>
            </a:r>
            <a:endParaRPr lang="en-US" sz="3600" dirty="0"/>
          </a:p>
        </p:txBody>
      </p:sp>
      <p:sp>
        <p:nvSpPr>
          <p:cNvPr id="17" name="Arrow: Down 16">
            <a:extLst>
              <a:ext uri="{FF2B5EF4-FFF2-40B4-BE49-F238E27FC236}">
                <a16:creationId xmlns:a16="http://schemas.microsoft.com/office/drawing/2014/main" id="{CA68FC11-54E5-4D9E-8E36-8F523FDE0283}"/>
              </a:ext>
            </a:extLst>
          </p:cNvPr>
          <p:cNvSpPr/>
          <p:nvPr>
            <p:custDataLst>
              <p:tags r:id="rId7"/>
            </p:custDataLst>
          </p:nvPr>
        </p:nvSpPr>
        <p:spPr>
          <a:xfrm>
            <a:off x="5839968" y="4914900"/>
            <a:ext cx="484632"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E1C30460-941C-490D-9B3D-1EBC60671AF0}"/>
              </a:ext>
            </a:extLst>
          </p:cNvPr>
          <p:cNvSpPr/>
          <p:nvPr>
            <p:custDataLst>
              <p:tags r:id="rId8"/>
            </p:custDataLst>
          </p:nvPr>
        </p:nvSpPr>
        <p:spPr>
          <a:xfrm rot="18687525">
            <a:off x="12711684" y="4914899"/>
            <a:ext cx="484632"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B2A19A42-47C4-4F98-9872-840D9AB74877}"/>
              </a:ext>
            </a:extLst>
          </p:cNvPr>
          <p:cNvSpPr/>
          <p:nvPr>
            <p:custDataLst>
              <p:tags r:id="rId9"/>
            </p:custDataLst>
          </p:nvPr>
        </p:nvSpPr>
        <p:spPr>
          <a:xfrm>
            <a:off x="5867400" y="7136892"/>
            <a:ext cx="484632"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2BD58915-4837-4114-B81E-6A810C197EFF}"/>
              </a:ext>
            </a:extLst>
          </p:cNvPr>
          <p:cNvSpPr/>
          <p:nvPr>
            <p:custDataLst>
              <p:tags r:id="rId10"/>
            </p:custDataLst>
          </p:nvPr>
        </p:nvSpPr>
        <p:spPr>
          <a:xfrm>
            <a:off x="5867400" y="8508492"/>
            <a:ext cx="484632"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E30452-55B9-4AD2-8C88-C6BD4B1A94E0}"/>
              </a:ext>
            </a:extLst>
          </p:cNvPr>
          <p:cNvSpPr txBox="1"/>
          <p:nvPr>
            <p:custDataLst>
              <p:tags r:id="rId11"/>
            </p:custDataLst>
          </p:nvPr>
        </p:nvSpPr>
        <p:spPr>
          <a:xfrm>
            <a:off x="13106400" y="4076700"/>
            <a:ext cx="4953000" cy="1200329"/>
          </a:xfrm>
          <a:prstGeom prst="rect">
            <a:avLst/>
          </a:prstGeom>
          <a:noFill/>
        </p:spPr>
        <p:txBody>
          <a:bodyPr wrap="square">
            <a:spAutoFit/>
          </a:bodyPr>
          <a:lstStyle/>
          <a:p>
            <a:pPr marL="0" indent="0" algn="ctr">
              <a:buNone/>
            </a:pPr>
            <a:r>
              <a:rPr lang="fr-FR" sz="3600" dirty="0"/>
              <a:t>Diminution de l’apport d’insuline aux tissus</a:t>
            </a:r>
            <a:endParaRPr lang="en-US" sz="3600" dirty="0"/>
          </a:p>
        </p:txBody>
      </p:sp>
      <p:sp>
        <p:nvSpPr>
          <p:cNvPr id="22" name="Arrow: Down 21">
            <a:extLst>
              <a:ext uri="{FF2B5EF4-FFF2-40B4-BE49-F238E27FC236}">
                <a16:creationId xmlns:a16="http://schemas.microsoft.com/office/drawing/2014/main" id="{66C21AE8-9142-43DA-A1AB-DE40485CA372}"/>
              </a:ext>
            </a:extLst>
          </p:cNvPr>
          <p:cNvSpPr/>
          <p:nvPr>
            <p:custDataLst>
              <p:tags r:id="rId12"/>
            </p:custDataLst>
          </p:nvPr>
        </p:nvSpPr>
        <p:spPr>
          <a:xfrm rot="18687525">
            <a:off x="13626084" y="3562170"/>
            <a:ext cx="484632"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D7A97F2-6AC1-498F-AD9A-2AC84B17D13D}"/>
              </a:ext>
            </a:extLst>
          </p:cNvPr>
          <p:cNvSpPr txBox="1"/>
          <p:nvPr>
            <p:custDataLst>
              <p:tags r:id="rId13"/>
            </p:custDataLst>
          </p:nvPr>
        </p:nvSpPr>
        <p:spPr>
          <a:xfrm>
            <a:off x="11887201" y="7544931"/>
            <a:ext cx="6019799" cy="2246769"/>
          </a:xfrm>
          <a:prstGeom prst="rect">
            <a:avLst/>
          </a:prstGeom>
          <a:noFill/>
        </p:spPr>
        <p:txBody>
          <a:bodyPr wrap="square" rtlCol="0">
            <a:spAutoFit/>
          </a:bodyPr>
          <a:lstStyle/>
          <a:p>
            <a:pPr algn="r"/>
            <a:r>
              <a:rPr lang="en-US" sz="2800" dirty="0" err="1"/>
              <a:t>Voir</a:t>
            </a:r>
            <a:r>
              <a:rPr lang="en-US" sz="2800" dirty="0"/>
              <a:t>, par </a:t>
            </a:r>
            <a:r>
              <a:rPr lang="en-US" sz="2800" dirty="0" err="1"/>
              <a:t>exemple</a:t>
            </a:r>
            <a:r>
              <a:rPr lang="en-US" sz="2800" dirty="0"/>
              <a:t> : </a:t>
            </a:r>
            <a:r>
              <a:rPr lang="en-US" sz="2800" dirty="0" err="1"/>
              <a:t>Serné</a:t>
            </a:r>
            <a:r>
              <a:rPr lang="en-US" sz="2800" dirty="0"/>
              <a:t> EH, Meijer RI, et al. op. cit. in Microvascular dysfunction: Potential role in the pathogenesis of obesity-associated hypertension and insulin resistance.*</a:t>
            </a:r>
          </a:p>
        </p:txBody>
      </p:sp>
    </p:spTree>
    <p:extLst>
      <p:ext uri="{BB962C8B-B14F-4D97-AF65-F5344CB8AC3E}">
        <p14:creationId xmlns:p14="http://schemas.microsoft.com/office/powerpoint/2010/main" val="3447302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D516-51BF-49B0-BCC8-91C7AFD0D38E}"/>
              </a:ext>
            </a:extLst>
          </p:cNvPr>
          <p:cNvSpPr>
            <a:spLocks noGrp="1"/>
          </p:cNvSpPr>
          <p:nvPr>
            <p:ph type="title"/>
            <p:custDataLst>
              <p:tags r:id="rId1"/>
            </p:custDataLst>
          </p:nvPr>
        </p:nvSpPr>
        <p:spPr>
          <a:xfrm>
            <a:off x="2159000" y="1257300"/>
            <a:ext cx="13970000" cy="983457"/>
          </a:xfrm>
        </p:spPr>
        <p:txBody>
          <a:bodyPr/>
          <a:lstStyle/>
          <a:p>
            <a:r>
              <a:rPr lang="en-US" dirty="0"/>
              <a:t>Plus de perspectives...</a:t>
            </a:r>
          </a:p>
        </p:txBody>
      </p:sp>
      <p:sp>
        <p:nvSpPr>
          <p:cNvPr id="3" name="Content Placeholder 2">
            <a:extLst>
              <a:ext uri="{FF2B5EF4-FFF2-40B4-BE49-F238E27FC236}">
                <a16:creationId xmlns:a16="http://schemas.microsoft.com/office/drawing/2014/main" id="{FD37F843-B3AA-42EC-A9AD-42860413484E}"/>
              </a:ext>
            </a:extLst>
          </p:cNvPr>
          <p:cNvSpPr>
            <a:spLocks noGrp="1"/>
          </p:cNvSpPr>
          <p:nvPr>
            <p:ph idx="1"/>
            <p:custDataLst>
              <p:tags r:id="rId2"/>
            </p:custDataLst>
          </p:nvPr>
        </p:nvSpPr>
        <p:spPr>
          <a:xfrm>
            <a:off x="1066800" y="2545557"/>
            <a:ext cx="16154400" cy="6096000"/>
          </a:xfrm>
        </p:spPr>
        <p:txBody>
          <a:bodyPr/>
          <a:lstStyle/>
          <a:p>
            <a:pPr marL="0" indent="0">
              <a:buNone/>
            </a:pPr>
            <a:r>
              <a:rPr lang="fr-FR" dirty="0" err="1"/>
              <a:t>Hiroko</a:t>
            </a:r>
            <a:r>
              <a:rPr lang="fr-FR" dirty="0"/>
              <a:t> </a:t>
            </a:r>
            <a:r>
              <a:rPr lang="fr-FR" dirty="0" err="1"/>
              <a:t>Sugimori</a:t>
            </a:r>
            <a:r>
              <a:rPr lang="fr-FR" dirty="0"/>
              <a:t> et ses collègues japonais ont résumé en ces termes leurs recherches sur d’autres aspects de la littérature sur le Facteur Mathusalem : « On présume que l’augmentation de la viscosité du sang, l’activation des plaquettes, ou les deux, jouent un rôle dans la pathogenèse de l’hypertension. »</a:t>
            </a:r>
            <a:endParaRPr lang="en-US" dirty="0"/>
          </a:p>
        </p:txBody>
      </p:sp>
      <p:sp>
        <p:nvSpPr>
          <p:cNvPr id="4" name="Content Placeholder 2">
            <a:extLst>
              <a:ext uri="{FF2B5EF4-FFF2-40B4-BE49-F238E27FC236}">
                <a16:creationId xmlns:a16="http://schemas.microsoft.com/office/drawing/2014/main" id="{8088BD72-C7AA-4764-B526-5D83601983F9}"/>
              </a:ext>
            </a:extLst>
          </p:cNvPr>
          <p:cNvSpPr txBox="1">
            <a:spLocks/>
          </p:cNvSpPr>
          <p:nvPr>
            <p:custDataLst>
              <p:tags r:id="rId3"/>
            </p:custDataLst>
          </p:nvPr>
        </p:nvSpPr>
        <p:spPr bwMode="auto">
          <a:xfrm>
            <a:off x="533400" y="8031957"/>
            <a:ext cx="17145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2393" tIns="76196" rIns="152393" bIns="76196" numCol="1" anchor="t" anchorCtr="0" compatLnSpc="1">
            <a:prstTxWarp prst="textNoShape">
              <a:avLst/>
            </a:prstTxWarp>
          </a:bodyPr>
          <a:lstStyle>
            <a:lvl1pPr marL="571472" indent="-571472" algn="l" rtl="0" eaLnBrk="0" fontAlgn="base" hangingPunct="0">
              <a:spcBef>
                <a:spcPct val="20000"/>
              </a:spcBef>
              <a:spcAft>
                <a:spcPct val="0"/>
              </a:spcAft>
              <a:buChar char="•"/>
              <a:defRPr sz="5400">
                <a:solidFill>
                  <a:schemeClr val="tx1"/>
                </a:solidFill>
                <a:latin typeface="+mn-lt"/>
                <a:ea typeface="+mn-ea"/>
                <a:cs typeface="+mn-cs"/>
              </a:defRPr>
            </a:lvl1pPr>
            <a:lvl2pPr marL="1238190" indent="-476227" algn="l" rtl="0" eaLnBrk="0" fontAlgn="base" hangingPunct="0">
              <a:spcBef>
                <a:spcPct val="20000"/>
              </a:spcBef>
              <a:spcAft>
                <a:spcPct val="0"/>
              </a:spcAft>
              <a:buChar char="–"/>
              <a:defRPr sz="4600">
                <a:solidFill>
                  <a:schemeClr val="tx1"/>
                </a:solidFill>
                <a:latin typeface="+mn-lt"/>
                <a:cs typeface="+mn-cs"/>
              </a:defRPr>
            </a:lvl2pPr>
            <a:lvl3pPr marL="1904908" indent="-380981" algn="l" rtl="0" eaLnBrk="0" fontAlgn="base" hangingPunct="0">
              <a:spcBef>
                <a:spcPct val="20000"/>
              </a:spcBef>
              <a:spcAft>
                <a:spcPct val="0"/>
              </a:spcAft>
              <a:buChar char="•"/>
              <a:defRPr sz="3900">
                <a:solidFill>
                  <a:schemeClr val="tx1"/>
                </a:solidFill>
                <a:latin typeface="+mn-lt"/>
                <a:cs typeface="+mn-cs"/>
              </a:defRPr>
            </a:lvl3pPr>
            <a:lvl4pPr marL="2666872" indent="-380981" algn="l" rtl="0" eaLnBrk="0" fontAlgn="base" hangingPunct="0">
              <a:spcBef>
                <a:spcPct val="20000"/>
              </a:spcBef>
              <a:spcAft>
                <a:spcPct val="0"/>
              </a:spcAft>
              <a:buChar char="–"/>
              <a:defRPr sz="3200">
                <a:solidFill>
                  <a:schemeClr val="tx1"/>
                </a:solidFill>
                <a:latin typeface="+mn-lt"/>
                <a:cs typeface="+mn-cs"/>
              </a:defRPr>
            </a:lvl4pPr>
            <a:lvl5pPr marL="3428835" indent="-380981" algn="l" rtl="0" eaLnBrk="0" fontAlgn="base" hangingPunct="0">
              <a:spcBef>
                <a:spcPct val="20000"/>
              </a:spcBef>
              <a:spcAft>
                <a:spcPct val="0"/>
              </a:spcAft>
              <a:buChar char="»"/>
              <a:defRPr sz="3200">
                <a:solidFill>
                  <a:schemeClr val="tx1"/>
                </a:solidFill>
                <a:latin typeface="+mn-lt"/>
                <a:cs typeface="+mn-cs"/>
              </a:defRPr>
            </a:lvl5pPr>
            <a:lvl6pPr marL="4190799" indent="-380981" algn="l" rtl="0" fontAlgn="base">
              <a:spcBef>
                <a:spcPct val="20000"/>
              </a:spcBef>
              <a:spcAft>
                <a:spcPct val="0"/>
              </a:spcAft>
              <a:buChar char="»"/>
              <a:defRPr sz="3200">
                <a:solidFill>
                  <a:schemeClr val="tx1"/>
                </a:solidFill>
                <a:latin typeface="+mn-lt"/>
                <a:cs typeface="+mn-cs"/>
              </a:defRPr>
            </a:lvl6pPr>
            <a:lvl7pPr marL="4952762" indent="-380981" algn="l" rtl="0" fontAlgn="base">
              <a:spcBef>
                <a:spcPct val="20000"/>
              </a:spcBef>
              <a:spcAft>
                <a:spcPct val="0"/>
              </a:spcAft>
              <a:buChar char="»"/>
              <a:defRPr sz="3200">
                <a:solidFill>
                  <a:schemeClr val="tx1"/>
                </a:solidFill>
                <a:latin typeface="+mn-lt"/>
                <a:cs typeface="+mn-cs"/>
              </a:defRPr>
            </a:lvl7pPr>
            <a:lvl8pPr marL="5714726" indent="-380981" algn="l" rtl="0" fontAlgn="base">
              <a:spcBef>
                <a:spcPct val="20000"/>
              </a:spcBef>
              <a:spcAft>
                <a:spcPct val="0"/>
              </a:spcAft>
              <a:buChar char="»"/>
              <a:defRPr sz="3200">
                <a:solidFill>
                  <a:schemeClr val="tx1"/>
                </a:solidFill>
                <a:latin typeface="+mn-lt"/>
                <a:cs typeface="+mn-cs"/>
              </a:defRPr>
            </a:lvl8pPr>
            <a:lvl9pPr marL="6476689" indent="-380981" algn="l" rtl="0" fontAlgn="base">
              <a:spcBef>
                <a:spcPct val="20000"/>
              </a:spcBef>
              <a:spcAft>
                <a:spcPct val="0"/>
              </a:spcAft>
              <a:buChar char="»"/>
              <a:defRPr sz="3200">
                <a:solidFill>
                  <a:schemeClr val="tx1"/>
                </a:solidFill>
                <a:latin typeface="+mn-lt"/>
                <a:cs typeface="+mn-cs"/>
              </a:defRPr>
            </a:lvl9pPr>
          </a:lstStyle>
          <a:p>
            <a:pPr marL="0" indent="0" algn="r">
              <a:buNone/>
            </a:pPr>
            <a:r>
              <a:rPr lang="en-US" sz="3200" kern="0" dirty="0" err="1"/>
              <a:t>Sugimori</a:t>
            </a:r>
            <a:r>
              <a:rPr lang="en-US" sz="3200" kern="0" dirty="0"/>
              <a:t> H, </a:t>
            </a:r>
            <a:r>
              <a:rPr lang="en-US" sz="3200" kern="0" dirty="0" err="1"/>
              <a:t>Tomoda</a:t>
            </a:r>
            <a:r>
              <a:rPr lang="en-US" sz="3200" kern="0" dirty="0"/>
              <a:t> F, et coll. Blood rheology and platelet function in untreated early-stage essential hypertensives complicated with metabolic syndrome [</a:t>
            </a:r>
            <a:r>
              <a:rPr lang="fr-FR" sz="3200" kern="0" dirty="0"/>
              <a:t>Rhéologie sanguine et fonction plaquettaire chez les hypertendus précoces non traités et compliqués par le syndrome métabolique]</a:t>
            </a:r>
            <a:r>
              <a:rPr lang="en-US" sz="3200" kern="0" dirty="0"/>
              <a:t>. Int J </a:t>
            </a:r>
            <a:r>
              <a:rPr lang="en-US" sz="3200" kern="0" dirty="0" err="1"/>
              <a:t>Hypertens</a:t>
            </a:r>
            <a:r>
              <a:rPr lang="en-US" sz="3200" kern="0" dirty="0"/>
              <a:t>. 2012;2012:109830</a:t>
            </a:r>
            <a:r>
              <a:rPr lang="en-US" sz="2400" kern="0" dirty="0"/>
              <a:t>.</a:t>
            </a:r>
          </a:p>
        </p:txBody>
      </p:sp>
    </p:spTree>
    <p:extLst>
      <p:ext uri="{BB962C8B-B14F-4D97-AF65-F5344CB8AC3E}">
        <p14:creationId xmlns:p14="http://schemas.microsoft.com/office/powerpoint/2010/main" val="2074911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1333500" y="1562100"/>
            <a:ext cx="15621000" cy="983457"/>
          </a:xfrm>
        </p:spPr>
        <p:txBody>
          <a:bodyPr/>
          <a:lstStyle/>
          <a:p>
            <a:pPr eaLnBrk="1" hangingPunct="1"/>
            <a:r>
              <a:rPr lang="fr-FR" altLang="en-US" sz="6600" dirty="0"/>
              <a:t>Une hémorhéologie optimale aide à prévenir...</a:t>
            </a:r>
            <a:endParaRPr lang="en-US" altLang="en-US" sz="6600" dirty="0"/>
          </a:p>
        </p:txBody>
      </p:sp>
      <p:sp>
        <p:nvSpPr>
          <p:cNvPr id="20483" name="Rectangle 3"/>
          <p:cNvSpPr>
            <a:spLocks noGrp="1" noChangeArrowheads="1"/>
          </p:cNvSpPr>
          <p:nvPr>
            <p:ph idx="1"/>
            <p:custDataLst>
              <p:tags r:id="rId2"/>
            </p:custDataLst>
          </p:nvPr>
        </p:nvSpPr>
        <p:spPr>
          <a:xfrm>
            <a:off x="914400" y="4171950"/>
            <a:ext cx="16764000" cy="4552950"/>
          </a:xfrm>
        </p:spPr>
        <p:txBody>
          <a:bodyPr/>
          <a:lstStyle/>
          <a:p>
            <a:pPr marL="0" indent="0" algn="ctr" eaLnBrk="1" hangingPunct="1">
              <a:lnSpc>
                <a:spcPct val="90000"/>
              </a:lnSpc>
              <a:spcBef>
                <a:spcPct val="25000"/>
              </a:spcBef>
              <a:buNone/>
            </a:pPr>
            <a:r>
              <a:rPr lang="fr-FR" altLang="en-US" sz="8000" b="1" dirty="0">
                <a:solidFill>
                  <a:srgbClr val="FFC000"/>
                </a:solidFill>
              </a:rPr>
              <a:t>7- La prise de kilos superflus</a:t>
            </a:r>
          </a:p>
          <a:p>
            <a:pPr lvl="3" eaLnBrk="1" hangingPunct="1">
              <a:lnSpc>
                <a:spcPct val="90000"/>
              </a:lnSpc>
              <a:spcBef>
                <a:spcPct val="25000"/>
              </a:spcBef>
              <a:buFont typeface="Arial" panose="020B0604020202020204" pitchFamily="34" charset="0"/>
              <a:buChar char="•"/>
            </a:pPr>
            <a:r>
              <a:rPr lang="fr-FR" altLang="en-US" sz="5800" b="1" dirty="0"/>
              <a:t>surcharge pondérale</a:t>
            </a:r>
          </a:p>
          <a:p>
            <a:pPr lvl="3" eaLnBrk="1" hangingPunct="1">
              <a:lnSpc>
                <a:spcPct val="90000"/>
              </a:lnSpc>
              <a:spcBef>
                <a:spcPct val="25000"/>
              </a:spcBef>
              <a:buFont typeface="Arial" panose="020B0604020202020204" pitchFamily="34" charset="0"/>
              <a:buChar char="•"/>
            </a:pPr>
            <a:r>
              <a:rPr lang="fr-FR" altLang="en-US" sz="5800" b="1" dirty="0"/>
              <a:t>obésité </a:t>
            </a:r>
          </a:p>
        </p:txBody>
      </p:sp>
    </p:spTree>
    <p:extLst>
      <p:ext uri="{BB962C8B-B14F-4D97-AF65-F5344CB8AC3E}">
        <p14:creationId xmlns:p14="http://schemas.microsoft.com/office/powerpoint/2010/main" val="1215291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custDataLst>
              <p:tags r:id="rId1"/>
            </p:custDataLst>
          </p:nvPr>
        </p:nvSpPr>
        <p:spPr>
          <a:xfrm>
            <a:off x="2159000" y="647700"/>
            <a:ext cx="13970000" cy="983457"/>
          </a:xfrm>
        </p:spPr>
        <p:txBody>
          <a:bodyPr/>
          <a:lstStyle/>
          <a:p>
            <a:pPr eaLnBrk="1" hangingPunct="1"/>
            <a:r>
              <a:rPr lang="fr-FR" altLang="en-US" sz="7200" dirty="0"/>
              <a:t>Hémorhéologie et prise de poids</a:t>
            </a:r>
            <a:endParaRPr lang="en-US" altLang="en-US" sz="7200" dirty="0"/>
          </a:p>
        </p:txBody>
      </p:sp>
      <p:sp>
        <p:nvSpPr>
          <p:cNvPr id="56323" name="Rectangle 3"/>
          <p:cNvSpPr>
            <a:spLocks noGrp="1" noChangeArrowheads="1"/>
          </p:cNvSpPr>
          <p:nvPr>
            <p:ph idx="1"/>
            <p:custDataLst>
              <p:tags r:id="rId2"/>
            </p:custDataLst>
          </p:nvPr>
        </p:nvSpPr>
        <p:spPr>
          <a:xfrm>
            <a:off x="1143000" y="2400300"/>
            <a:ext cx="16230600" cy="5905501"/>
          </a:xfrm>
        </p:spPr>
        <p:txBody>
          <a:bodyPr/>
          <a:lstStyle/>
          <a:p>
            <a:pPr eaLnBrk="1" hangingPunct="1">
              <a:lnSpc>
                <a:spcPct val="90000"/>
              </a:lnSpc>
              <a:buFont typeface="Arial" panose="020B0604020202020204" pitchFamily="34" charset="0"/>
              <a:buChar char="•"/>
            </a:pPr>
            <a:r>
              <a:rPr lang="fr-FR" altLang="en-US" sz="5200" dirty="0"/>
              <a:t>Duncan et ses collègues ont étudié 13 017 hommes et femmes, âgés de 45 à 64 ans, pendant trois ans.</a:t>
            </a:r>
          </a:p>
          <a:p>
            <a:pPr eaLnBrk="1" hangingPunct="1">
              <a:lnSpc>
                <a:spcPct val="90000"/>
              </a:lnSpc>
              <a:buFont typeface="Arial" panose="020B0604020202020204" pitchFamily="34" charset="0"/>
              <a:buChar char="•"/>
            </a:pPr>
            <a:r>
              <a:rPr lang="fr-FR" altLang="en-US" sz="5200" dirty="0"/>
              <a:t>Ils ont cherché à savoir si les sujets présentant des signes d’une mauvaise hémorhéologie étaient plus susceptibles de prendre du poids. </a:t>
            </a:r>
          </a:p>
          <a:p>
            <a:pPr eaLnBrk="1" hangingPunct="1">
              <a:lnSpc>
                <a:spcPct val="90000"/>
              </a:lnSpc>
              <a:buFont typeface="Arial" panose="020B0604020202020204" pitchFamily="34" charset="0"/>
              <a:buChar char="•"/>
            </a:pPr>
            <a:r>
              <a:rPr lang="fr-FR" altLang="en-US" sz="5200" dirty="0"/>
              <a:t>Plus précisément, ils ont effectué des comparaisons interquartiles, en recherchant des corrélations avec une plus grande prise de poids (≥90e percentile).</a:t>
            </a:r>
            <a:endParaRPr lang="en-US" altLang="en-US" sz="5200" dirty="0"/>
          </a:p>
        </p:txBody>
      </p:sp>
      <p:sp>
        <p:nvSpPr>
          <p:cNvPr id="6" name="TextBox 4"/>
          <p:cNvSpPr txBox="1">
            <a:spLocks noChangeArrowheads="1"/>
          </p:cNvSpPr>
          <p:nvPr>
            <p:custDataLst>
              <p:tags r:id="rId3"/>
            </p:custDataLst>
          </p:nvPr>
        </p:nvSpPr>
        <p:spPr bwMode="auto">
          <a:xfrm>
            <a:off x="8839200" y="9105900"/>
            <a:ext cx="8692458" cy="113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2393" tIns="76196" rIns="152393" bIns="761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dirty="0"/>
              <a:t>Duncan BB, et coll. </a:t>
            </a:r>
            <a:r>
              <a:rPr lang="en-US" altLang="en-US" sz="3200" dirty="0" err="1"/>
              <a:t>Obes</a:t>
            </a:r>
            <a:r>
              <a:rPr lang="en-US" altLang="en-US" sz="3200" dirty="0"/>
              <a:t> Res. 2000;8:279-286.</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itle 1"/>
          <p:cNvSpPr>
            <a:spLocks noGrp="1"/>
          </p:cNvSpPr>
          <p:nvPr>
            <p:ph type="title"/>
            <p:custDataLst>
              <p:tags r:id="rId1"/>
            </p:custDataLst>
          </p:nvPr>
        </p:nvSpPr>
        <p:spPr>
          <a:xfrm>
            <a:off x="990600" y="647700"/>
            <a:ext cx="16306800" cy="983457"/>
          </a:xfrm>
        </p:spPr>
        <p:txBody>
          <a:bodyPr/>
          <a:lstStyle/>
          <a:p>
            <a:pPr eaLnBrk="1" hangingPunct="1"/>
            <a:r>
              <a:rPr lang="fr-FR" altLang="en-US" sz="6600" dirty="0"/>
              <a:t>Risque d’une prise de poids importante</a:t>
            </a:r>
            <a:r>
              <a:rPr lang="en-US" altLang="en-US" sz="6600" dirty="0"/>
              <a:t> </a:t>
            </a:r>
            <a:br>
              <a:rPr lang="en-US" altLang="en-US" sz="6600" dirty="0"/>
            </a:br>
            <a:r>
              <a:rPr lang="fr-FR" altLang="en-US" sz="4100" dirty="0"/>
              <a:t>(10 % supérieurs des personnes ayant pris du poids sur trois ans)</a:t>
            </a:r>
            <a:endParaRPr lang="en-US" altLang="en-US" sz="4100" dirty="0"/>
          </a:p>
        </p:txBody>
      </p:sp>
      <p:graphicFrame>
        <p:nvGraphicFramePr>
          <p:cNvPr id="3" name="Content Placeholder 3"/>
          <p:cNvGraphicFramePr>
            <a:graphicFrameLocks noGrp="1"/>
          </p:cNvGraphicFramePr>
          <p:nvPr>
            <p:ph idx="1"/>
            <p:custDataLst>
              <p:tags r:id="rId2"/>
            </p:custDataLst>
            <p:extLst>
              <p:ext uri="{D42A27DB-BD31-4B8C-83A1-F6EECF244321}">
                <p14:modId xmlns:p14="http://schemas.microsoft.com/office/powerpoint/2010/main" val="698987769"/>
              </p:ext>
            </p:extLst>
          </p:nvPr>
        </p:nvGraphicFramePr>
        <p:xfrm>
          <a:off x="990600" y="2926557"/>
          <a:ext cx="16230600" cy="5347493"/>
        </p:xfrm>
        <a:graphic>
          <a:graphicData uri="http://schemas.openxmlformats.org/drawingml/2006/chart">
            <c:chart xmlns:c="http://schemas.openxmlformats.org/drawingml/2006/chart" xmlns:r="http://schemas.openxmlformats.org/officeDocument/2006/relationships" r:id="rId7"/>
          </a:graphicData>
        </a:graphic>
      </p:graphicFrame>
      <p:sp>
        <p:nvSpPr>
          <p:cNvPr id="57350" name="TextBox 4"/>
          <p:cNvSpPr txBox="1">
            <a:spLocks noChangeArrowheads="1"/>
          </p:cNvSpPr>
          <p:nvPr>
            <p:custDataLst>
              <p:tags r:id="rId3"/>
            </p:custDataLst>
          </p:nvPr>
        </p:nvSpPr>
        <p:spPr bwMode="auto">
          <a:xfrm>
            <a:off x="8839200" y="9105900"/>
            <a:ext cx="8692458" cy="113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2393" tIns="76196" rIns="152393" bIns="761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dirty="0"/>
              <a:t>Duncan BB, et coll. </a:t>
            </a:r>
            <a:r>
              <a:rPr lang="en-US" altLang="en-US" sz="3200" dirty="0" err="1"/>
              <a:t>Obes</a:t>
            </a:r>
            <a:r>
              <a:rPr lang="en-US" altLang="en-US" sz="3200" dirty="0"/>
              <a:t> Res. 2000;8:279-286.</a:t>
            </a:r>
          </a:p>
        </p:txBody>
      </p:sp>
      <p:sp>
        <p:nvSpPr>
          <p:cNvPr id="57351" name="TextBox 5"/>
          <p:cNvSpPr txBox="1">
            <a:spLocks noChangeArrowheads="1"/>
          </p:cNvSpPr>
          <p:nvPr>
            <p:custDataLst>
              <p:tags r:id="rId4"/>
            </p:custDataLst>
          </p:nvPr>
        </p:nvSpPr>
        <p:spPr bwMode="auto">
          <a:xfrm>
            <a:off x="7162800" y="8231221"/>
            <a:ext cx="873701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2393" tIns="76196" rIns="152393" bIns="761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t> </a:t>
            </a:r>
            <a:r>
              <a:rPr lang="fr-FR" altLang="en-US" sz="3200" dirty="0"/>
              <a:t>Toutes les différences sont statistiquement significatives</a:t>
            </a:r>
            <a:endParaRPr lang="en-US" altLang="en-US" sz="3200" dirty="0"/>
          </a:p>
        </p:txBody>
      </p:sp>
    </p:spTree>
    <p:extLst>
      <p:ext uri="{BB962C8B-B14F-4D97-AF65-F5344CB8AC3E}">
        <p14:creationId xmlns:p14="http://schemas.microsoft.com/office/powerpoint/2010/main" val="3363614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5455-2846-457B-98A2-8F36014970B6}"/>
              </a:ext>
            </a:extLst>
          </p:cNvPr>
          <p:cNvSpPr>
            <a:spLocks noGrp="1"/>
          </p:cNvSpPr>
          <p:nvPr>
            <p:ph type="title"/>
            <p:custDataLst>
              <p:tags r:id="rId1"/>
            </p:custDataLst>
          </p:nvPr>
        </p:nvSpPr>
        <p:spPr>
          <a:xfrm>
            <a:off x="2159000" y="190500"/>
            <a:ext cx="13970000" cy="983457"/>
          </a:xfrm>
        </p:spPr>
        <p:txBody>
          <a:bodyPr/>
          <a:lstStyle/>
          <a:p>
            <a:r>
              <a:rPr lang="fr-FR" dirty="0"/>
              <a:t>Mécanismes de prise de poids ?</a:t>
            </a:r>
            <a:endParaRPr lang="en-US" dirty="0"/>
          </a:p>
        </p:txBody>
      </p:sp>
      <p:sp>
        <p:nvSpPr>
          <p:cNvPr id="3" name="Content Placeholder 2">
            <a:extLst>
              <a:ext uri="{FF2B5EF4-FFF2-40B4-BE49-F238E27FC236}">
                <a16:creationId xmlns:a16="http://schemas.microsoft.com/office/drawing/2014/main" id="{28F830E5-C5B1-4087-8983-E4A0CB81B54B}"/>
              </a:ext>
            </a:extLst>
          </p:cNvPr>
          <p:cNvSpPr>
            <a:spLocks noGrp="1"/>
          </p:cNvSpPr>
          <p:nvPr>
            <p:ph idx="1"/>
            <p:custDataLst>
              <p:tags r:id="rId2"/>
            </p:custDataLst>
          </p:nvPr>
        </p:nvSpPr>
        <p:spPr>
          <a:xfrm>
            <a:off x="1066800" y="1333500"/>
            <a:ext cx="16230600" cy="3962400"/>
          </a:xfrm>
        </p:spPr>
        <p:txBody>
          <a:bodyPr/>
          <a:lstStyle/>
          <a:p>
            <a:pPr marL="0" indent="0" algn="ctr">
              <a:lnSpc>
                <a:spcPct val="150000"/>
              </a:lnSpc>
              <a:buNone/>
            </a:pPr>
            <a:r>
              <a:rPr lang="en-US" sz="4800" dirty="0" err="1"/>
              <a:t>Mauvaise</a:t>
            </a:r>
            <a:r>
              <a:rPr lang="en-US" sz="4800" dirty="0"/>
              <a:t> hémorhéologie </a:t>
            </a:r>
          </a:p>
          <a:p>
            <a:pPr marL="0" indent="0" algn="ctr">
              <a:lnSpc>
                <a:spcPct val="150000"/>
              </a:lnSpc>
              <a:buNone/>
            </a:pPr>
            <a:r>
              <a:rPr lang="fr-FR" sz="4800" dirty="0"/>
              <a:t>Dégradation du flux sanguin dans la </a:t>
            </a:r>
            <a:r>
              <a:rPr lang="fr-FR" sz="4800" dirty="0" err="1"/>
              <a:t>microvasculature</a:t>
            </a:r>
            <a:endParaRPr lang="en-US" sz="4800" dirty="0"/>
          </a:p>
          <a:p>
            <a:pPr marL="0" indent="0" algn="ctr">
              <a:lnSpc>
                <a:spcPct val="150000"/>
              </a:lnSpc>
              <a:buNone/>
            </a:pPr>
            <a:r>
              <a:rPr lang="fr-FR" sz="4800" dirty="0"/>
              <a:t>Diminution de l’oxygénation des tissus</a:t>
            </a:r>
            <a:endParaRPr lang="en-US" sz="4800" dirty="0"/>
          </a:p>
          <a:p>
            <a:pPr marL="0" indent="0" algn="ctr">
              <a:lnSpc>
                <a:spcPct val="150000"/>
              </a:lnSpc>
              <a:buNone/>
            </a:pPr>
            <a:endParaRPr lang="en-US" dirty="0"/>
          </a:p>
          <a:p>
            <a:endParaRPr lang="en-US" dirty="0"/>
          </a:p>
        </p:txBody>
      </p:sp>
      <p:sp>
        <p:nvSpPr>
          <p:cNvPr id="12" name="Arrow: Down 11">
            <a:extLst>
              <a:ext uri="{FF2B5EF4-FFF2-40B4-BE49-F238E27FC236}">
                <a16:creationId xmlns:a16="http://schemas.microsoft.com/office/drawing/2014/main" id="{8C29E497-0AAC-40E0-A8E5-F50C9AD9DBF8}"/>
              </a:ext>
            </a:extLst>
          </p:cNvPr>
          <p:cNvSpPr/>
          <p:nvPr>
            <p:custDataLst>
              <p:tags r:id="rId3"/>
            </p:custDataLst>
          </p:nvPr>
        </p:nvSpPr>
        <p:spPr>
          <a:xfrm>
            <a:off x="8887968" y="2324100"/>
            <a:ext cx="484632"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Arrow: Down 12">
            <a:extLst>
              <a:ext uri="{FF2B5EF4-FFF2-40B4-BE49-F238E27FC236}">
                <a16:creationId xmlns:a16="http://schemas.microsoft.com/office/drawing/2014/main" id="{6300AC2A-4AF5-46AB-93B5-30D7D8C91542}"/>
              </a:ext>
            </a:extLst>
          </p:cNvPr>
          <p:cNvSpPr/>
          <p:nvPr>
            <p:custDataLst>
              <p:tags r:id="rId4"/>
            </p:custDataLst>
          </p:nvPr>
        </p:nvSpPr>
        <p:spPr>
          <a:xfrm>
            <a:off x="8887968" y="3625832"/>
            <a:ext cx="484632"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65F0557-FF5A-434F-9AB8-9A22432452B5}"/>
              </a:ext>
            </a:extLst>
          </p:cNvPr>
          <p:cNvSpPr txBox="1"/>
          <p:nvPr>
            <p:custDataLst>
              <p:tags r:id="rId5"/>
            </p:custDataLst>
          </p:nvPr>
        </p:nvSpPr>
        <p:spPr>
          <a:xfrm>
            <a:off x="922616" y="5753100"/>
            <a:ext cx="10346768" cy="2482667"/>
          </a:xfrm>
          <a:prstGeom prst="rect">
            <a:avLst/>
          </a:prstGeom>
          <a:noFill/>
        </p:spPr>
        <p:txBody>
          <a:bodyPr wrap="square">
            <a:spAutoFit/>
          </a:bodyPr>
          <a:lstStyle/>
          <a:p>
            <a:pPr marL="0" indent="0" algn="ctr">
              <a:lnSpc>
                <a:spcPct val="150000"/>
              </a:lnSpc>
              <a:buNone/>
            </a:pPr>
            <a:r>
              <a:rPr lang="fr-FR" sz="3600" dirty="0"/>
              <a:t>Métabolisme moins aérobique, plus anaérobique</a:t>
            </a:r>
            <a:endParaRPr lang="en-US" sz="3600" dirty="0"/>
          </a:p>
          <a:p>
            <a:pPr marL="0" indent="0" algn="ctr">
              <a:lnSpc>
                <a:spcPct val="150000"/>
              </a:lnSpc>
              <a:buNone/>
            </a:pPr>
            <a:endParaRPr lang="en-US" sz="3600" dirty="0"/>
          </a:p>
          <a:p>
            <a:pPr marL="0" indent="0" algn="ctr">
              <a:lnSpc>
                <a:spcPct val="150000"/>
              </a:lnSpc>
              <a:buNone/>
            </a:pPr>
            <a:r>
              <a:rPr lang="fr-FR" sz="3600" dirty="0"/>
              <a:t>Combustion moins efficace des calories</a:t>
            </a:r>
            <a:endParaRPr lang="en-US" sz="3600" dirty="0"/>
          </a:p>
        </p:txBody>
      </p:sp>
      <p:sp>
        <p:nvSpPr>
          <p:cNvPr id="17" name="Arrow: Down 16">
            <a:extLst>
              <a:ext uri="{FF2B5EF4-FFF2-40B4-BE49-F238E27FC236}">
                <a16:creationId xmlns:a16="http://schemas.microsoft.com/office/drawing/2014/main" id="{CA68FC11-54E5-4D9E-8E36-8F523FDE0283}"/>
              </a:ext>
            </a:extLst>
          </p:cNvPr>
          <p:cNvSpPr/>
          <p:nvPr>
            <p:custDataLst>
              <p:tags r:id="rId6"/>
            </p:custDataLst>
          </p:nvPr>
        </p:nvSpPr>
        <p:spPr>
          <a:xfrm>
            <a:off x="5839968" y="5079492"/>
            <a:ext cx="484632"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B2A19A42-47C4-4F98-9872-840D9AB74877}"/>
              </a:ext>
            </a:extLst>
          </p:cNvPr>
          <p:cNvSpPr/>
          <p:nvPr>
            <p:custDataLst>
              <p:tags r:id="rId7"/>
            </p:custDataLst>
          </p:nvPr>
        </p:nvSpPr>
        <p:spPr>
          <a:xfrm>
            <a:off x="5867400" y="6743700"/>
            <a:ext cx="484632"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2BD58915-4837-4114-B81E-6A810C197EFF}"/>
              </a:ext>
            </a:extLst>
          </p:cNvPr>
          <p:cNvSpPr/>
          <p:nvPr>
            <p:custDataLst>
              <p:tags r:id="rId8"/>
            </p:custDataLst>
          </p:nvPr>
        </p:nvSpPr>
        <p:spPr>
          <a:xfrm rot="20317451">
            <a:off x="7532956" y="8274190"/>
            <a:ext cx="484632"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FA3D975-A44B-477E-9DA9-78C3BB899FD5}"/>
              </a:ext>
            </a:extLst>
          </p:cNvPr>
          <p:cNvSpPr txBox="1"/>
          <p:nvPr>
            <p:custDataLst>
              <p:tags r:id="rId9"/>
            </p:custDataLst>
          </p:nvPr>
        </p:nvSpPr>
        <p:spPr>
          <a:xfrm>
            <a:off x="11582400" y="6333363"/>
            <a:ext cx="5715000" cy="820674"/>
          </a:xfrm>
          <a:prstGeom prst="rect">
            <a:avLst/>
          </a:prstGeom>
          <a:noFill/>
        </p:spPr>
        <p:txBody>
          <a:bodyPr wrap="square">
            <a:spAutoFit/>
          </a:bodyPr>
          <a:lstStyle/>
          <a:p>
            <a:pPr marL="0" indent="0" algn="ctr">
              <a:lnSpc>
                <a:spcPct val="150000"/>
              </a:lnSpc>
              <a:buNone/>
            </a:pPr>
            <a:r>
              <a:rPr lang="en-US" sz="3600" dirty="0" err="1"/>
              <a:t>Métabolisme</a:t>
            </a:r>
            <a:r>
              <a:rPr lang="en-US" sz="3600" dirty="0"/>
              <a:t> plus lent</a:t>
            </a:r>
          </a:p>
        </p:txBody>
      </p:sp>
      <p:sp>
        <p:nvSpPr>
          <p:cNvPr id="14" name="Arrow: Down 13">
            <a:extLst>
              <a:ext uri="{FF2B5EF4-FFF2-40B4-BE49-F238E27FC236}">
                <a16:creationId xmlns:a16="http://schemas.microsoft.com/office/drawing/2014/main" id="{19A7196C-A136-445C-9E84-A40EF3209F48}"/>
              </a:ext>
            </a:extLst>
          </p:cNvPr>
          <p:cNvSpPr/>
          <p:nvPr>
            <p:custDataLst>
              <p:tags r:id="rId10"/>
            </p:custDataLst>
          </p:nvPr>
        </p:nvSpPr>
        <p:spPr>
          <a:xfrm rot="19293625">
            <a:off x="11831243" y="4751056"/>
            <a:ext cx="560899" cy="2003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3914C6A6-E86B-4963-A8B0-787A22D3F4CB}"/>
              </a:ext>
            </a:extLst>
          </p:cNvPr>
          <p:cNvSpPr/>
          <p:nvPr>
            <p:custDataLst>
              <p:tags r:id="rId11"/>
            </p:custDataLst>
          </p:nvPr>
        </p:nvSpPr>
        <p:spPr>
          <a:xfrm rot="1923379">
            <a:off x="11867866" y="7228064"/>
            <a:ext cx="600549" cy="1626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DDAF0BB-1232-41FC-BBAC-326FB32A1156}"/>
              </a:ext>
            </a:extLst>
          </p:cNvPr>
          <p:cNvSpPr txBox="1"/>
          <p:nvPr>
            <p:custDataLst>
              <p:tags r:id="rId12"/>
            </p:custDataLst>
          </p:nvPr>
        </p:nvSpPr>
        <p:spPr>
          <a:xfrm>
            <a:off x="6629400" y="8953500"/>
            <a:ext cx="5976316" cy="1107996"/>
          </a:xfrm>
          <a:prstGeom prst="rect">
            <a:avLst/>
          </a:prstGeom>
          <a:noFill/>
        </p:spPr>
        <p:txBody>
          <a:bodyPr wrap="none" rtlCol="0">
            <a:spAutoFit/>
          </a:bodyPr>
          <a:lstStyle/>
          <a:p>
            <a:r>
              <a:rPr lang="en-US" sz="6600" b="1" dirty="0" err="1">
                <a:solidFill>
                  <a:srgbClr val="FFFF00"/>
                </a:solidFill>
                <a:effectLst>
                  <a:outerShdw blurRad="38100" dist="38100" dir="2700000" algn="tl">
                    <a:srgbClr val="000000">
                      <a:alpha val="43137"/>
                    </a:srgbClr>
                  </a:outerShdw>
                </a:effectLst>
              </a:rPr>
              <a:t>Prise</a:t>
            </a:r>
            <a:r>
              <a:rPr lang="en-US" sz="6600" b="1" dirty="0">
                <a:solidFill>
                  <a:srgbClr val="FFFF00"/>
                </a:solidFill>
                <a:effectLst>
                  <a:outerShdw blurRad="38100" dist="38100" dir="2700000" algn="tl">
                    <a:srgbClr val="000000">
                      <a:alpha val="43137"/>
                    </a:srgbClr>
                  </a:outerShdw>
                </a:effectLst>
              </a:rPr>
              <a:t> de </a:t>
            </a:r>
            <a:r>
              <a:rPr lang="en-US" sz="6600" b="1" dirty="0" err="1">
                <a:solidFill>
                  <a:srgbClr val="FFFF00"/>
                </a:solidFill>
                <a:effectLst>
                  <a:outerShdw blurRad="38100" dist="38100" dir="2700000" algn="tl">
                    <a:srgbClr val="000000">
                      <a:alpha val="43137"/>
                    </a:srgbClr>
                  </a:outerShdw>
                </a:effectLst>
              </a:rPr>
              <a:t>poids</a:t>
            </a:r>
            <a:endParaRPr lang="en-US" sz="6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5592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1333500" y="1562100"/>
            <a:ext cx="15621000" cy="983457"/>
          </a:xfrm>
        </p:spPr>
        <p:txBody>
          <a:bodyPr/>
          <a:lstStyle/>
          <a:p>
            <a:pPr eaLnBrk="1" hangingPunct="1"/>
            <a:r>
              <a:rPr lang="fr-FR" altLang="en-US" sz="6600" dirty="0"/>
              <a:t>Une hémorhéologie optimale aide à prévenir...</a:t>
            </a:r>
            <a:endParaRPr lang="en-US" altLang="en-US" sz="6600" dirty="0"/>
          </a:p>
        </p:txBody>
      </p:sp>
      <p:sp>
        <p:nvSpPr>
          <p:cNvPr id="20483" name="Rectangle 3"/>
          <p:cNvSpPr>
            <a:spLocks noGrp="1" noChangeArrowheads="1"/>
          </p:cNvSpPr>
          <p:nvPr>
            <p:ph idx="1"/>
            <p:custDataLst>
              <p:tags r:id="rId2"/>
            </p:custDataLst>
          </p:nvPr>
        </p:nvSpPr>
        <p:spPr>
          <a:xfrm>
            <a:off x="914400" y="4171950"/>
            <a:ext cx="16764000" cy="4552950"/>
          </a:xfrm>
        </p:spPr>
        <p:txBody>
          <a:bodyPr/>
          <a:lstStyle/>
          <a:p>
            <a:pPr marL="0" indent="0" algn="ctr" eaLnBrk="1" hangingPunct="1">
              <a:lnSpc>
                <a:spcPct val="90000"/>
              </a:lnSpc>
              <a:spcBef>
                <a:spcPct val="25000"/>
              </a:spcBef>
              <a:buNone/>
            </a:pPr>
            <a:r>
              <a:rPr lang="fr-FR" altLang="en-US" sz="8000" b="1" dirty="0">
                <a:solidFill>
                  <a:srgbClr val="FFC000"/>
                </a:solidFill>
              </a:rPr>
              <a:t>8- Le risque d’arthrose ( santé des os et articulations)</a:t>
            </a:r>
          </a:p>
        </p:txBody>
      </p:sp>
    </p:spTree>
    <p:extLst>
      <p:ext uri="{BB962C8B-B14F-4D97-AF65-F5344CB8AC3E}">
        <p14:creationId xmlns:p14="http://schemas.microsoft.com/office/powerpoint/2010/main" val="439484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1"/>
            </p:custDataLst>
          </p:nvPr>
        </p:nvSpPr>
        <p:spPr>
          <a:xfrm>
            <a:off x="914400" y="2407443"/>
            <a:ext cx="9753600" cy="983457"/>
          </a:xfrm>
        </p:spPr>
        <p:txBody>
          <a:bodyPr/>
          <a:lstStyle/>
          <a:p>
            <a:pPr eaLnBrk="1" hangingPunct="1"/>
            <a:br>
              <a:rPr lang="en-US" altLang="en-US" sz="8000" dirty="0"/>
            </a:br>
            <a:r>
              <a:rPr lang="en-US" altLang="en-US" sz="8000" dirty="0"/>
              <a:t>« Le </a:t>
            </a:r>
            <a:r>
              <a:rPr lang="en-US" altLang="en-US" sz="8000" dirty="0" err="1"/>
              <a:t>Facteur</a:t>
            </a:r>
            <a:r>
              <a:rPr lang="en-US" altLang="en-US" sz="8000" dirty="0"/>
              <a:t> </a:t>
            </a:r>
            <a:r>
              <a:rPr lang="en-US" altLang="en-US" sz="8000" dirty="0" err="1"/>
              <a:t>Mathusalem</a:t>
            </a:r>
            <a:r>
              <a:rPr lang="en-US" altLang="en-US" sz="8000" dirty="0"/>
              <a:t> »</a:t>
            </a:r>
            <a:br>
              <a:rPr lang="en-US" altLang="en-US" sz="6600" dirty="0">
                <a:latin typeface="+mn-lt"/>
                <a:ea typeface="+mn-ea"/>
                <a:cs typeface="+mn-cs"/>
              </a:rPr>
            </a:br>
            <a:br>
              <a:rPr lang="en-US" altLang="en-US" sz="6600" dirty="0">
                <a:latin typeface="+mn-lt"/>
                <a:ea typeface="+mn-ea"/>
                <a:cs typeface="+mn-cs"/>
              </a:rPr>
            </a:br>
            <a:endParaRPr lang="en-US" altLang="en-US" sz="6600" dirty="0">
              <a:latin typeface="+mn-lt"/>
              <a:ea typeface="+mn-ea"/>
              <a:cs typeface="+mn-cs"/>
            </a:endParaRPr>
          </a:p>
        </p:txBody>
      </p:sp>
      <p:sp>
        <p:nvSpPr>
          <p:cNvPr id="2" name="Content Placeholder 1">
            <a:extLst>
              <a:ext uri="{FF2B5EF4-FFF2-40B4-BE49-F238E27FC236}">
                <a16:creationId xmlns:a16="http://schemas.microsoft.com/office/drawing/2014/main" id="{9AD21B02-9DE6-4580-9A31-F0431847C7C8}"/>
              </a:ext>
            </a:extLst>
          </p:cNvPr>
          <p:cNvSpPr>
            <a:spLocks noGrp="1"/>
          </p:cNvSpPr>
          <p:nvPr>
            <p:ph idx="1"/>
            <p:custDataLst>
              <p:tags r:id="rId2"/>
            </p:custDataLst>
          </p:nvPr>
        </p:nvSpPr>
        <p:spPr>
          <a:xfrm>
            <a:off x="914400" y="4076700"/>
            <a:ext cx="9753600" cy="7086600"/>
          </a:xfrm>
        </p:spPr>
        <p:txBody>
          <a:bodyPr/>
          <a:lstStyle/>
          <a:p>
            <a:pPr marL="0" indent="0" algn="ctr">
              <a:buNone/>
            </a:pPr>
            <a:r>
              <a:rPr lang="fr-FR" altLang="en-US" sz="6000" dirty="0"/>
              <a:t>Ce livre montre les nombreux bienfaits d’une meilleure fluidité du sang</a:t>
            </a:r>
            <a:endParaRPr lang="en-US" dirty="0"/>
          </a:p>
        </p:txBody>
      </p:sp>
      <p:pic>
        <p:nvPicPr>
          <p:cNvPr id="4" name="Picture 3">
            <a:extLst>
              <a:ext uri="{FF2B5EF4-FFF2-40B4-BE49-F238E27FC236}">
                <a16:creationId xmlns:a16="http://schemas.microsoft.com/office/drawing/2014/main" id="{9CDC9C17-698B-4EE8-B123-C574ED579F35}"/>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rcRect l="91" r="91"/>
          <a:stretch/>
        </p:blipFill>
        <p:spPr>
          <a:xfrm>
            <a:off x="11405937" y="582245"/>
            <a:ext cx="6172200" cy="9122509"/>
          </a:xfrm>
          <a:prstGeom prst="rect">
            <a:avLst/>
          </a:prstGeom>
        </p:spPr>
      </p:pic>
    </p:spTree>
    <p:extLst>
      <p:ext uri="{BB962C8B-B14F-4D97-AF65-F5344CB8AC3E}">
        <p14:creationId xmlns:p14="http://schemas.microsoft.com/office/powerpoint/2010/main" val="3244038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1A8615-B2B4-0696-2C5C-F7C7675E50B5}"/>
              </a:ext>
            </a:extLst>
          </p:cNvPr>
          <p:cNvSpPr>
            <a:spLocks noGrp="1"/>
          </p:cNvSpPr>
          <p:nvPr>
            <p:ph type="title"/>
          </p:nvPr>
        </p:nvSpPr>
        <p:spPr>
          <a:xfrm>
            <a:off x="0" y="1028700"/>
            <a:ext cx="17754600" cy="983457"/>
          </a:xfrm>
        </p:spPr>
        <p:txBody>
          <a:bodyPr/>
          <a:lstStyle/>
          <a:p>
            <a:r>
              <a:rPr lang="fr-FR" dirty="0"/>
              <a:t>Maladies auto-immunes et fluidité du sang</a:t>
            </a:r>
          </a:p>
        </p:txBody>
      </p:sp>
      <p:sp>
        <p:nvSpPr>
          <p:cNvPr id="3" name="Espace réservé du contenu 2">
            <a:extLst>
              <a:ext uri="{FF2B5EF4-FFF2-40B4-BE49-F238E27FC236}">
                <a16:creationId xmlns:a16="http://schemas.microsoft.com/office/drawing/2014/main" id="{2FE5F874-180A-E799-36DE-990586190B70}"/>
              </a:ext>
            </a:extLst>
          </p:cNvPr>
          <p:cNvSpPr>
            <a:spLocks noGrp="1"/>
          </p:cNvSpPr>
          <p:nvPr>
            <p:ph idx="1"/>
          </p:nvPr>
        </p:nvSpPr>
        <p:spPr>
          <a:xfrm>
            <a:off x="685800" y="2857500"/>
            <a:ext cx="17221200" cy="6781800"/>
          </a:xfrm>
        </p:spPr>
        <p:txBody>
          <a:bodyPr/>
          <a:lstStyle/>
          <a:p>
            <a:r>
              <a:rPr lang="fr-FR" dirty="0"/>
              <a:t>Certaines maladies auto-immunes comme le lupus ou la polyarthrite rhumatoïde ou des troubles similaires  sont liées à la fluidité du sang :  maladies vasculaires du collagène</a:t>
            </a:r>
          </a:p>
        </p:txBody>
      </p:sp>
    </p:spTree>
    <p:extLst>
      <p:ext uri="{BB962C8B-B14F-4D97-AF65-F5344CB8AC3E}">
        <p14:creationId xmlns:p14="http://schemas.microsoft.com/office/powerpoint/2010/main" val="1773800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32A9C4-D330-9F0D-7D6F-09E6C2F6BFE6}"/>
              </a:ext>
            </a:extLst>
          </p:cNvPr>
          <p:cNvSpPr>
            <a:spLocks noGrp="1"/>
          </p:cNvSpPr>
          <p:nvPr>
            <p:ph type="title"/>
          </p:nvPr>
        </p:nvSpPr>
        <p:spPr>
          <a:xfrm>
            <a:off x="0" y="266700"/>
            <a:ext cx="18249900" cy="1828800"/>
          </a:xfrm>
        </p:spPr>
        <p:txBody>
          <a:bodyPr/>
          <a:lstStyle/>
          <a:p>
            <a:r>
              <a:rPr lang="fr-FR" dirty="0"/>
              <a:t>Douleurs lombaires chroniques </a:t>
            </a:r>
            <a:br>
              <a:rPr lang="fr-FR" dirty="0"/>
            </a:br>
            <a:r>
              <a:rPr lang="fr-FR" dirty="0"/>
              <a:t>et fluidité du sang</a:t>
            </a:r>
          </a:p>
        </p:txBody>
      </p:sp>
      <p:sp>
        <p:nvSpPr>
          <p:cNvPr id="3" name="Espace réservé du contenu 2">
            <a:extLst>
              <a:ext uri="{FF2B5EF4-FFF2-40B4-BE49-F238E27FC236}">
                <a16:creationId xmlns:a16="http://schemas.microsoft.com/office/drawing/2014/main" id="{C8D328E3-B28B-FA1F-CE22-D7FD247893B7}"/>
              </a:ext>
            </a:extLst>
          </p:cNvPr>
          <p:cNvSpPr>
            <a:spLocks noGrp="1"/>
          </p:cNvSpPr>
          <p:nvPr>
            <p:ph idx="1"/>
          </p:nvPr>
        </p:nvSpPr>
        <p:spPr>
          <a:xfrm>
            <a:off x="0" y="2705100"/>
            <a:ext cx="18249900" cy="7581900"/>
          </a:xfrm>
        </p:spPr>
        <p:txBody>
          <a:bodyPr/>
          <a:lstStyle/>
          <a:p>
            <a:pPr marL="0" indent="0">
              <a:buNone/>
            </a:pPr>
            <a:r>
              <a:rPr lang="fr-FR" sz="4800" b="1" dirty="0">
                <a:solidFill>
                  <a:srgbClr val="FFC000"/>
                </a:solidFill>
              </a:rPr>
              <a:t>Une circulation du sang déréglée ( grandes artères du dos) dans la colonne vertébrale  peut provoquer </a:t>
            </a:r>
          </a:p>
          <a:p>
            <a:pPr>
              <a:buFontTx/>
              <a:buChar char="-"/>
            </a:pPr>
            <a:r>
              <a:rPr lang="fr-FR" sz="4800" dirty="0"/>
              <a:t>des douleurs lombaires chroniques ; aux USA, 30% des adultes devront faire face à  des problèmes lombaires douloureux  </a:t>
            </a:r>
          </a:p>
          <a:p>
            <a:pPr>
              <a:buFontTx/>
              <a:buChar char="-"/>
            </a:pPr>
            <a:r>
              <a:rPr lang="fr-FR" sz="4800" dirty="0"/>
              <a:t>des discopathies dégénératives : plus d’amortisseur entre les os du dos ; apparition de hernies ou de bombements discaux qui exercent une pression sur la moëlle épinière et les nerfs</a:t>
            </a:r>
          </a:p>
          <a:p>
            <a:pPr>
              <a:buFontTx/>
              <a:buChar char="-"/>
            </a:pPr>
            <a:r>
              <a:rPr lang="fr-FR" sz="4800" dirty="0"/>
              <a:t>Lien entre les maladies cardiaques et problèmes lombaires ( taux de cholestérol élevé, tabagisme et HTA)</a:t>
            </a:r>
          </a:p>
          <a:p>
            <a:pPr marL="0" indent="0">
              <a:buNone/>
            </a:pPr>
            <a:r>
              <a:rPr lang="fr-FR" sz="2800" dirty="0" err="1"/>
              <a:t>Kauppila</a:t>
            </a:r>
            <a:r>
              <a:rPr lang="fr-FR" sz="2800" dirty="0"/>
              <a:t> LI : athérosclérose et dégénérescence discale : </a:t>
            </a:r>
            <a:r>
              <a:rPr lang="fr-FR" sz="2800" dirty="0" err="1"/>
              <a:t>Eur</a:t>
            </a:r>
            <a:r>
              <a:rPr lang="fr-FR" sz="2800" dirty="0"/>
              <a:t> J </a:t>
            </a:r>
            <a:r>
              <a:rPr lang="fr-FR" sz="2800" dirty="0" err="1"/>
              <a:t>Vasc</a:t>
            </a:r>
            <a:r>
              <a:rPr lang="fr-FR" sz="2800" dirty="0"/>
              <a:t> </a:t>
            </a:r>
            <a:r>
              <a:rPr lang="fr-FR" sz="2800" dirty="0" err="1"/>
              <a:t>Endovasc</a:t>
            </a:r>
            <a:r>
              <a:rPr lang="fr-FR" sz="2800" dirty="0"/>
              <a:t> Surg.2009 Jun;37(6):661-670</a:t>
            </a:r>
          </a:p>
          <a:p>
            <a:endParaRPr lang="fr-FR" dirty="0"/>
          </a:p>
          <a:p>
            <a:endParaRPr lang="fr-FR" dirty="0"/>
          </a:p>
        </p:txBody>
      </p:sp>
    </p:spTree>
    <p:extLst>
      <p:ext uri="{BB962C8B-B14F-4D97-AF65-F5344CB8AC3E}">
        <p14:creationId xmlns:p14="http://schemas.microsoft.com/office/powerpoint/2010/main" val="39001953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AF7A38-29BB-B1CB-A117-58A9195E3484}"/>
              </a:ext>
            </a:extLst>
          </p:cNvPr>
          <p:cNvSpPr>
            <a:spLocks noGrp="1"/>
          </p:cNvSpPr>
          <p:nvPr>
            <p:ph type="title"/>
          </p:nvPr>
        </p:nvSpPr>
        <p:spPr>
          <a:xfrm>
            <a:off x="304800" y="419101"/>
            <a:ext cx="17602200" cy="2057400"/>
          </a:xfrm>
        </p:spPr>
        <p:txBody>
          <a:bodyPr/>
          <a:lstStyle/>
          <a:p>
            <a:r>
              <a:rPr lang="fr-FR" dirty="0"/>
              <a:t>Fluidité du sang et arthrose  : maladies dégénératives des articulations</a:t>
            </a:r>
          </a:p>
        </p:txBody>
      </p:sp>
      <p:sp>
        <p:nvSpPr>
          <p:cNvPr id="3" name="Espace réservé du contenu 2">
            <a:extLst>
              <a:ext uri="{FF2B5EF4-FFF2-40B4-BE49-F238E27FC236}">
                <a16:creationId xmlns:a16="http://schemas.microsoft.com/office/drawing/2014/main" id="{4A9DB627-7AB7-81A2-CDCE-2472CCBB42CF}"/>
              </a:ext>
            </a:extLst>
          </p:cNvPr>
          <p:cNvSpPr>
            <a:spLocks noGrp="1"/>
          </p:cNvSpPr>
          <p:nvPr>
            <p:ph idx="1"/>
          </p:nvPr>
        </p:nvSpPr>
        <p:spPr>
          <a:xfrm>
            <a:off x="152400" y="2857499"/>
            <a:ext cx="17754600" cy="7010399"/>
          </a:xfrm>
        </p:spPr>
        <p:txBody>
          <a:bodyPr/>
          <a:lstStyle/>
          <a:p>
            <a:r>
              <a:rPr lang="fr-FR" dirty="0"/>
              <a:t>Arthrose du genou : gonarthrose </a:t>
            </a:r>
          </a:p>
          <a:p>
            <a:pPr lvl="1"/>
            <a:r>
              <a:rPr lang="fr-FR" dirty="0"/>
              <a:t> volume du cartilage tibial ( surface amortissante qui recouvre le tibia)  : important pour  connaître la santé du genou. </a:t>
            </a:r>
          </a:p>
          <a:p>
            <a:pPr lvl="1"/>
            <a:r>
              <a:rPr lang="fr-FR" dirty="0"/>
              <a:t> Le  taux élevé de fibrinogène  entraine une diminution du cartilage tibial : un fibrinogène élevé  est un indicateur d’inflammation ou d’obésité</a:t>
            </a:r>
          </a:p>
          <a:p>
            <a:pPr lvl="1"/>
            <a:endParaRPr lang="fr-FR" dirty="0"/>
          </a:p>
          <a:p>
            <a:pPr lvl="1"/>
            <a:r>
              <a:rPr lang="fr-FR" dirty="0"/>
              <a:t>Donc, une mauvaise fluidité du sang augmente le risque de problèmes articulaires</a:t>
            </a:r>
          </a:p>
        </p:txBody>
      </p:sp>
    </p:spTree>
    <p:extLst>
      <p:ext uri="{BB962C8B-B14F-4D97-AF65-F5344CB8AC3E}">
        <p14:creationId xmlns:p14="http://schemas.microsoft.com/office/powerpoint/2010/main" val="603675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1333500" y="1562100"/>
            <a:ext cx="15621000" cy="983457"/>
          </a:xfrm>
        </p:spPr>
        <p:txBody>
          <a:bodyPr/>
          <a:lstStyle/>
          <a:p>
            <a:pPr eaLnBrk="1" hangingPunct="1"/>
            <a:r>
              <a:rPr lang="fr-FR" altLang="en-US" sz="6600" dirty="0"/>
              <a:t>Une hémorhéologie optimale aide à prévenir...</a:t>
            </a:r>
            <a:endParaRPr lang="en-US" altLang="en-US" sz="6600" dirty="0"/>
          </a:p>
        </p:txBody>
      </p:sp>
      <p:sp>
        <p:nvSpPr>
          <p:cNvPr id="20483" name="Rectangle 3"/>
          <p:cNvSpPr>
            <a:spLocks noGrp="1" noChangeArrowheads="1"/>
          </p:cNvSpPr>
          <p:nvPr>
            <p:ph idx="1"/>
            <p:custDataLst>
              <p:tags r:id="rId2"/>
            </p:custDataLst>
          </p:nvPr>
        </p:nvSpPr>
        <p:spPr>
          <a:xfrm>
            <a:off x="914400" y="4171950"/>
            <a:ext cx="16764000" cy="4552950"/>
          </a:xfrm>
        </p:spPr>
        <p:txBody>
          <a:bodyPr/>
          <a:lstStyle/>
          <a:p>
            <a:pPr marL="0" indent="0" algn="ctr" eaLnBrk="1" hangingPunct="1">
              <a:lnSpc>
                <a:spcPct val="90000"/>
              </a:lnSpc>
              <a:spcBef>
                <a:spcPct val="25000"/>
              </a:spcBef>
              <a:buNone/>
            </a:pPr>
            <a:r>
              <a:rPr lang="fr-FR" altLang="en-US" sz="8000" b="1" dirty="0">
                <a:solidFill>
                  <a:srgbClr val="FFC000"/>
                </a:solidFill>
              </a:rPr>
              <a:t>9- Le risque de vieillissement cérébral</a:t>
            </a:r>
          </a:p>
        </p:txBody>
      </p:sp>
    </p:spTree>
    <p:extLst>
      <p:ext uri="{BB962C8B-B14F-4D97-AF65-F5344CB8AC3E}">
        <p14:creationId xmlns:p14="http://schemas.microsoft.com/office/powerpoint/2010/main" val="2126095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145CEA-6558-10E4-D2BF-27374B8C8FD6}"/>
              </a:ext>
            </a:extLst>
          </p:cNvPr>
          <p:cNvSpPr>
            <a:spLocks noGrp="1"/>
          </p:cNvSpPr>
          <p:nvPr>
            <p:ph type="title"/>
          </p:nvPr>
        </p:nvSpPr>
        <p:spPr>
          <a:xfrm>
            <a:off x="0" y="190501"/>
            <a:ext cx="17983200" cy="2286000"/>
          </a:xfrm>
        </p:spPr>
        <p:txBody>
          <a:bodyPr/>
          <a:lstStyle/>
          <a:p>
            <a:r>
              <a:rPr lang="fr-FR" dirty="0"/>
              <a:t>Changements liés au vieillissement au niveau de la viscosité du sang</a:t>
            </a:r>
          </a:p>
        </p:txBody>
      </p:sp>
      <p:sp>
        <p:nvSpPr>
          <p:cNvPr id="3" name="Espace réservé du contenu 2">
            <a:extLst>
              <a:ext uri="{FF2B5EF4-FFF2-40B4-BE49-F238E27FC236}">
                <a16:creationId xmlns:a16="http://schemas.microsoft.com/office/drawing/2014/main" id="{2445C09E-C471-2E39-CBEF-710208C6827C}"/>
              </a:ext>
            </a:extLst>
          </p:cNvPr>
          <p:cNvSpPr>
            <a:spLocks noGrp="1"/>
          </p:cNvSpPr>
          <p:nvPr>
            <p:ph idx="1"/>
          </p:nvPr>
        </p:nvSpPr>
        <p:spPr>
          <a:xfrm>
            <a:off x="0" y="2857500"/>
            <a:ext cx="17983200" cy="7620000"/>
          </a:xfrm>
        </p:spPr>
        <p:txBody>
          <a:bodyPr/>
          <a:lstStyle/>
          <a:p>
            <a:r>
              <a:rPr lang="fr-FR" sz="4800" dirty="0"/>
              <a:t>Le taux de fibrinogène augmente</a:t>
            </a:r>
          </a:p>
          <a:p>
            <a:r>
              <a:rPr lang="fr-FR" sz="4800" dirty="0"/>
              <a:t>La viscosité du sang et du plasma se dégradent</a:t>
            </a:r>
          </a:p>
          <a:p>
            <a:r>
              <a:rPr lang="fr-FR" sz="4800" dirty="0"/>
              <a:t>L’altération de la fonction des plaquettes entraine une plus grande tendance à la coagulation et à l’inflammation</a:t>
            </a:r>
          </a:p>
          <a:p>
            <a:r>
              <a:rPr lang="fr-FR" sz="4800" dirty="0"/>
              <a:t>L’élasticité des globules rouges diminue</a:t>
            </a:r>
          </a:p>
          <a:p>
            <a:r>
              <a:rPr lang="fr-FR" sz="4800" dirty="0"/>
              <a:t>Les globules rouges ont tendance à s’agréger et faire des caillots</a:t>
            </a:r>
          </a:p>
          <a:p>
            <a:r>
              <a:rPr lang="fr-FR" sz="4800" dirty="0"/>
              <a:t>Le sang a tendance à coaguler plus rapidement. </a:t>
            </a:r>
          </a:p>
          <a:p>
            <a:endParaRPr lang="fr-FR" dirty="0"/>
          </a:p>
        </p:txBody>
      </p:sp>
    </p:spTree>
    <p:extLst>
      <p:ext uri="{BB962C8B-B14F-4D97-AF65-F5344CB8AC3E}">
        <p14:creationId xmlns:p14="http://schemas.microsoft.com/office/powerpoint/2010/main" val="2739854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292F1-B476-6BE3-481B-DFAE0DD21D7B}"/>
              </a:ext>
            </a:extLst>
          </p:cNvPr>
          <p:cNvSpPr>
            <a:spLocks noGrp="1"/>
          </p:cNvSpPr>
          <p:nvPr>
            <p:ph type="title"/>
          </p:nvPr>
        </p:nvSpPr>
        <p:spPr>
          <a:xfrm>
            <a:off x="1905000" y="571500"/>
            <a:ext cx="13970000" cy="2286000"/>
          </a:xfrm>
        </p:spPr>
        <p:txBody>
          <a:bodyPr/>
          <a:lstStyle/>
          <a:p>
            <a:r>
              <a:rPr lang="fr-FR" dirty="0"/>
              <a:t>Les conséquences du vieillissement sur le flux sanguin</a:t>
            </a:r>
          </a:p>
        </p:txBody>
      </p:sp>
      <p:sp>
        <p:nvSpPr>
          <p:cNvPr id="3" name="Espace réservé du contenu 2">
            <a:extLst>
              <a:ext uri="{FF2B5EF4-FFF2-40B4-BE49-F238E27FC236}">
                <a16:creationId xmlns:a16="http://schemas.microsoft.com/office/drawing/2014/main" id="{B4AAA8B0-78E3-2D99-F3BB-ED49ABB0D356}"/>
              </a:ext>
            </a:extLst>
          </p:cNvPr>
          <p:cNvSpPr>
            <a:spLocks noGrp="1"/>
          </p:cNvSpPr>
          <p:nvPr>
            <p:ph idx="1"/>
          </p:nvPr>
        </p:nvSpPr>
        <p:spPr>
          <a:xfrm>
            <a:off x="609600" y="3924300"/>
            <a:ext cx="17297400" cy="6096000"/>
          </a:xfrm>
        </p:spPr>
        <p:txBody>
          <a:bodyPr/>
          <a:lstStyle/>
          <a:p>
            <a:r>
              <a:rPr lang="fr-FR" dirty="0"/>
              <a:t>Le vieillissement augmente l’inflammation</a:t>
            </a:r>
          </a:p>
          <a:p>
            <a:r>
              <a:rPr lang="fr-FR" dirty="0"/>
              <a:t>Le vieillissement augmente l’altération du flux sanguin résultant d’une rigidité artérielle accrue</a:t>
            </a:r>
          </a:p>
        </p:txBody>
      </p:sp>
    </p:spTree>
    <p:extLst>
      <p:ext uri="{BB962C8B-B14F-4D97-AF65-F5344CB8AC3E}">
        <p14:creationId xmlns:p14="http://schemas.microsoft.com/office/powerpoint/2010/main" val="350455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2F9D-C159-4DA6-BDD2-268A487630D3}"/>
              </a:ext>
            </a:extLst>
          </p:cNvPr>
          <p:cNvSpPr>
            <a:spLocks noGrp="1"/>
          </p:cNvSpPr>
          <p:nvPr>
            <p:ph type="title"/>
            <p:custDataLst>
              <p:tags r:id="rId1"/>
            </p:custDataLst>
          </p:nvPr>
        </p:nvSpPr>
        <p:spPr>
          <a:xfrm>
            <a:off x="2159000" y="495300"/>
            <a:ext cx="13970000" cy="983457"/>
          </a:xfrm>
        </p:spPr>
        <p:txBody>
          <a:bodyPr/>
          <a:lstStyle/>
          <a:p>
            <a:r>
              <a:rPr lang="en-US" dirty="0"/>
              <a:t>Hiroko </a:t>
            </a:r>
            <a:r>
              <a:rPr lang="en-US" dirty="0" err="1"/>
              <a:t>Sugimori</a:t>
            </a:r>
            <a:r>
              <a:rPr lang="en-US" dirty="0"/>
              <a:t>, et coll.</a:t>
            </a:r>
          </a:p>
        </p:txBody>
      </p:sp>
      <p:sp>
        <p:nvSpPr>
          <p:cNvPr id="3" name="Content Placeholder 2">
            <a:extLst>
              <a:ext uri="{FF2B5EF4-FFF2-40B4-BE49-F238E27FC236}">
                <a16:creationId xmlns:a16="http://schemas.microsoft.com/office/drawing/2014/main" id="{DE2A9639-8E48-4984-965B-D3E07A337728}"/>
              </a:ext>
            </a:extLst>
          </p:cNvPr>
          <p:cNvSpPr>
            <a:spLocks noGrp="1"/>
          </p:cNvSpPr>
          <p:nvPr>
            <p:ph idx="1"/>
            <p:custDataLst>
              <p:tags r:id="rId2"/>
            </p:custDataLst>
          </p:nvPr>
        </p:nvSpPr>
        <p:spPr>
          <a:xfrm>
            <a:off x="685800" y="1943100"/>
            <a:ext cx="17145000" cy="7848600"/>
          </a:xfrm>
        </p:spPr>
        <p:txBody>
          <a:bodyPr/>
          <a:lstStyle/>
          <a:p>
            <a:pPr>
              <a:spcBef>
                <a:spcPct val="0"/>
              </a:spcBef>
            </a:pPr>
            <a:r>
              <a:rPr lang="fr-FR" dirty="0">
                <a:latin typeface="+mj-lt"/>
                <a:ea typeface="+mj-ea"/>
                <a:cs typeface="+mj-cs"/>
              </a:rPr>
              <a:t>L’activation des plaquettes entraîne leur agrégation et la libération d’adénosine diphosphate (ADP), de 5-hydroxytryptamine, de thromboxane A2 et de facteur de croissance dérivé des plaquettes, </a:t>
            </a:r>
          </a:p>
          <a:p>
            <a:pPr>
              <a:spcBef>
                <a:spcPct val="0"/>
              </a:spcBef>
            </a:pPr>
            <a:r>
              <a:rPr lang="fr-FR" dirty="0">
                <a:latin typeface="+mj-lt"/>
                <a:ea typeface="+mj-ea"/>
                <a:cs typeface="+mj-cs"/>
              </a:rPr>
              <a:t>contribuant ainsi à la formation de thrombus, à des modifications structurelles vasculaires et à l’athérosclérose.</a:t>
            </a:r>
          </a:p>
          <a:p>
            <a:pPr>
              <a:spcBef>
                <a:spcPct val="0"/>
              </a:spcBef>
            </a:pPr>
            <a:r>
              <a:rPr lang="fr-FR" dirty="0">
                <a:latin typeface="+mj-lt"/>
                <a:ea typeface="+mj-ea"/>
                <a:cs typeface="+mj-cs"/>
              </a:rPr>
              <a:t>Tous ces mécanismes peuvent augmenter la résistance au flux sanguin.</a:t>
            </a:r>
            <a:endParaRPr lang="en-US" dirty="0">
              <a:latin typeface="+mj-lt"/>
              <a:ea typeface="+mj-ea"/>
              <a:cs typeface="+mj-cs"/>
            </a:endParaRPr>
          </a:p>
        </p:txBody>
      </p:sp>
    </p:spTree>
    <p:extLst>
      <p:ext uri="{BB962C8B-B14F-4D97-AF65-F5344CB8AC3E}">
        <p14:creationId xmlns:p14="http://schemas.microsoft.com/office/powerpoint/2010/main" val="1696819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1333500" y="1562100"/>
            <a:ext cx="15621000" cy="983457"/>
          </a:xfrm>
        </p:spPr>
        <p:txBody>
          <a:bodyPr/>
          <a:lstStyle/>
          <a:p>
            <a:pPr eaLnBrk="1" hangingPunct="1"/>
            <a:r>
              <a:rPr lang="fr-FR" altLang="en-US" sz="6600" dirty="0"/>
              <a:t>Une hémorhéologie optimale  améliore</a:t>
            </a:r>
            <a:endParaRPr lang="en-US" altLang="en-US" sz="6600" dirty="0"/>
          </a:p>
        </p:txBody>
      </p:sp>
      <p:sp>
        <p:nvSpPr>
          <p:cNvPr id="20483" name="Rectangle 3"/>
          <p:cNvSpPr>
            <a:spLocks noGrp="1" noChangeArrowheads="1"/>
          </p:cNvSpPr>
          <p:nvPr>
            <p:ph idx="1"/>
            <p:custDataLst>
              <p:tags r:id="rId2"/>
            </p:custDataLst>
          </p:nvPr>
        </p:nvSpPr>
        <p:spPr>
          <a:xfrm>
            <a:off x="914400" y="4171950"/>
            <a:ext cx="16764000" cy="4552950"/>
          </a:xfrm>
        </p:spPr>
        <p:txBody>
          <a:bodyPr/>
          <a:lstStyle/>
          <a:p>
            <a:pPr marL="0" indent="0" algn="ctr" eaLnBrk="1" hangingPunct="1">
              <a:lnSpc>
                <a:spcPct val="90000"/>
              </a:lnSpc>
              <a:spcBef>
                <a:spcPct val="25000"/>
              </a:spcBef>
              <a:buNone/>
            </a:pPr>
            <a:r>
              <a:rPr lang="fr-FR" altLang="en-US" sz="8000" b="1" dirty="0">
                <a:solidFill>
                  <a:srgbClr val="FFC000"/>
                </a:solidFill>
              </a:rPr>
              <a:t>10- Les performances physiques</a:t>
            </a:r>
          </a:p>
        </p:txBody>
      </p:sp>
    </p:spTree>
    <p:extLst>
      <p:ext uri="{BB962C8B-B14F-4D97-AF65-F5344CB8AC3E}">
        <p14:creationId xmlns:p14="http://schemas.microsoft.com/office/powerpoint/2010/main" val="3008157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49FC25-1C1E-D992-5779-7FD53431147B}"/>
              </a:ext>
            </a:extLst>
          </p:cNvPr>
          <p:cNvSpPr>
            <a:spLocks noGrp="1"/>
          </p:cNvSpPr>
          <p:nvPr>
            <p:ph type="title"/>
          </p:nvPr>
        </p:nvSpPr>
        <p:spPr>
          <a:xfrm>
            <a:off x="228600" y="841771"/>
            <a:ext cx="18059400" cy="983457"/>
          </a:xfrm>
        </p:spPr>
        <p:txBody>
          <a:bodyPr/>
          <a:lstStyle/>
          <a:p>
            <a:r>
              <a:rPr lang="fr-FR" sz="6000" dirty="0"/>
              <a:t>Fluidité du sang et performances chez </a:t>
            </a:r>
            <a:br>
              <a:rPr lang="fr-FR" sz="6000" dirty="0"/>
            </a:br>
            <a:r>
              <a:rPr lang="fr-FR" sz="6000" dirty="0"/>
              <a:t>des athlètes de rugby</a:t>
            </a:r>
          </a:p>
        </p:txBody>
      </p:sp>
      <p:sp>
        <p:nvSpPr>
          <p:cNvPr id="3" name="Espace réservé du contenu 2">
            <a:extLst>
              <a:ext uri="{FF2B5EF4-FFF2-40B4-BE49-F238E27FC236}">
                <a16:creationId xmlns:a16="http://schemas.microsoft.com/office/drawing/2014/main" id="{8133FBC4-259D-A69B-DD23-8E2EABC243A1}"/>
              </a:ext>
            </a:extLst>
          </p:cNvPr>
          <p:cNvSpPr>
            <a:spLocks noGrp="1"/>
          </p:cNvSpPr>
          <p:nvPr>
            <p:ph idx="1"/>
          </p:nvPr>
        </p:nvSpPr>
        <p:spPr>
          <a:xfrm>
            <a:off x="0" y="2857500"/>
            <a:ext cx="18059400" cy="6096000"/>
          </a:xfrm>
        </p:spPr>
        <p:txBody>
          <a:bodyPr/>
          <a:lstStyle/>
          <a:p>
            <a:r>
              <a:rPr lang="fr-FR" dirty="0"/>
              <a:t>Une mauvaise élasticité des globules rouges associée à une moins bonne force musculaire des jambes.</a:t>
            </a:r>
          </a:p>
          <a:p>
            <a:r>
              <a:rPr lang="fr-FR" dirty="0"/>
              <a:t>Une mauvaise fluidité du sang est </a:t>
            </a:r>
            <a:r>
              <a:rPr lang="fr-FR" dirty="0" err="1"/>
              <a:t>correlée</a:t>
            </a:r>
            <a:r>
              <a:rPr lang="fr-FR" dirty="0"/>
              <a:t> à une baisse de la capacité de travail aérobie</a:t>
            </a:r>
          </a:p>
          <a:p>
            <a:r>
              <a:rPr lang="fr-FR" dirty="0"/>
              <a:t>Une masse grasse plus importante a augmenté l’</a:t>
            </a:r>
            <a:r>
              <a:rPr lang="fr-FR" dirty="0" err="1"/>
              <a:t>agrégabilité</a:t>
            </a:r>
            <a:r>
              <a:rPr lang="fr-FR" dirty="0"/>
              <a:t> des globules rouges qui à leur tour, ont entraîné une moins bonne force musculaire. </a:t>
            </a:r>
          </a:p>
        </p:txBody>
      </p:sp>
    </p:spTree>
    <p:extLst>
      <p:ext uri="{BB962C8B-B14F-4D97-AF65-F5344CB8AC3E}">
        <p14:creationId xmlns:p14="http://schemas.microsoft.com/office/powerpoint/2010/main" val="2416665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2003" name="Rectangle 3"/>
          <p:cNvSpPr>
            <a:spLocks noGrp="1" noChangeArrowheads="1"/>
          </p:cNvSpPr>
          <p:nvPr>
            <p:ph idx="1"/>
            <p:custDataLst>
              <p:tags r:id="rId1"/>
            </p:custDataLst>
          </p:nvPr>
        </p:nvSpPr>
        <p:spPr>
          <a:xfrm>
            <a:off x="1828800" y="2755107"/>
            <a:ext cx="15697200" cy="6198393"/>
          </a:xfrm>
          <a:noFill/>
        </p:spPr>
        <p:txBody>
          <a:bodyPr/>
          <a:lstStyle/>
          <a:p>
            <a:pPr eaLnBrk="1" hangingPunct="1"/>
            <a:r>
              <a:rPr lang="fr-FR" altLang="en-US" sz="5900" dirty="0"/>
              <a:t>Une hémorhéologie optimale  ou </a:t>
            </a:r>
            <a:r>
              <a:rPr lang="fr-FR" altLang="en-US" sz="5900" i="1" dirty="0"/>
              <a:t>Le Facteur Mathusalem </a:t>
            </a:r>
            <a:r>
              <a:rPr lang="fr-FR" altLang="en-US" sz="5900" dirty="0"/>
              <a:t> est essentielle</a:t>
            </a:r>
          </a:p>
        </p:txBody>
      </p:sp>
      <p:sp>
        <p:nvSpPr>
          <p:cNvPr id="2" name="TextBox 1">
            <a:extLst>
              <a:ext uri="{FF2B5EF4-FFF2-40B4-BE49-F238E27FC236}">
                <a16:creationId xmlns:a16="http://schemas.microsoft.com/office/drawing/2014/main" id="{20D47D4B-3F3C-43AA-B924-47B419690A37}"/>
              </a:ext>
            </a:extLst>
          </p:cNvPr>
          <p:cNvSpPr txBox="1"/>
          <p:nvPr>
            <p:custDataLst>
              <p:tags r:id="rId2"/>
            </p:custDataLst>
          </p:nvPr>
        </p:nvSpPr>
        <p:spPr>
          <a:xfrm>
            <a:off x="1447800" y="6667500"/>
            <a:ext cx="15697200" cy="2308324"/>
          </a:xfrm>
          <a:prstGeom prst="rect">
            <a:avLst/>
          </a:prstGeom>
          <a:noFill/>
        </p:spPr>
        <p:txBody>
          <a:bodyPr wrap="square" rtlCol="0">
            <a:spAutoFit/>
          </a:bodyPr>
          <a:lstStyle/>
          <a:p>
            <a:pPr algn="ctr"/>
            <a:r>
              <a:rPr lang="fr-FR" altLang="en-US" sz="7200" dirty="0">
                <a:solidFill>
                  <a:srgbClr val="FFFF00"/>
                </a:solidFill>
              </a:rPr>
              <a:t>Que puis-je faire pour améliorer la fluidité de mon sang ?</a:t>
            </a:r>
            <a:endParaRPr lang="en-US" sz="6600" dirty="0"/>
          </a:p>
        </p:txBody>
      </p:sp>
      <p:sp>
        <p:nvSpPr>
          <p:cNvPr id="3" name="Titre 2">
            <a:extLst>
              <a:ext uri="{FF2B5EF4-FFF2-40B4-BE49-F238E27FC236}">
                <a16:creationId xmlns:a16="http://schemas.microsoft.com/office/drawing/2014/main" id="{92D5A704-99AE-CE8A-6FB1-FA7F416D525D}"/>
              </a:ext>
            </a:extLst>
          </p:cNvPr>
          <p:cNvSpPr>
            <a:spLocks noGrp="1"/>
          </p:cNvSpPr>
          <p:nvPr>
            <p:ph type="title"/>
          </p:nvPr>
        </p:nvSpPr>
        <p:spPr>
          <a:xfrm>
            <a:off x="1981200" y="819447"/>
            <a:ext cx="13970000" cy="983457"/>
          </a:xfrm>
        </p:spPr>
        <p:txBody>
          <a:bodyPr/>
          <a:lstStyle/>
          <a:p>
            <a:r>
              <a:rPr lang="fr-FR" dirty="0"/>
              <a:t>Conclusion ?</a:t>
            </a:r>
          </a:p>
        </p:txBody>
      </p:sp>
    </p:spTree>
    <p:extLst>
      <p:ext uri="{BB962C8B-B14F-4D97-AF65-F5344CB8AC3E}">
        <p14:creationId xmlns:p14="http://schemas.microsoft.com/office/powerpoint/2010/main" val="3301639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2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20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2209800" y="2324100"/>
            <a:ext cx="13970000" cy="983457"/>
          </a:xfrm>
        </p:spPr>
        <p:txBody>
          <a:bodyPr/>
          <a:lstStyle/>
          <a:p>
            <a:r>
              <a:rPr lang="en-US" dirty="0"/>
              <a:t>Le globule rouge</a:t>
            </a:r>
          </a:p>
        </p:txBody>
      </p:sp>
      <p:pic>
        <p:nvPicPr>
          <p:cNvPr id="432130" name="Picture 2"/>
          <p:cNvPicPr>
            <a:picLocks noChangeAspect="1" noChangeArrowheads="1"/>
          </p:cNvPicPr>
          <p:nvPr>
            <p:custDataLst>
              <p:tags r:id="rId2"/>
            </p:custDataLst>
          </p:nvPr>
        </p:nvPicPr>
        <p:blipFill rotWithShape="1">
          <a:blip r:embed="rId4">
            <a:extLst>
              <a:ext uri="{28A0092B-C50C-407E-A947-70E740481C1C}">
                <a14:useLocalDpi xmlns:a14="http://schemas.microsoft.com/office/drawing/2010/main" val="0"/>
              </a:ext>
            </a:extLst>
          </a:blip>
          <a:srcRect t="28518" r="68958" b="51667"/>
          <a:stretch/>
        </p:blipFill>
        <p:spPr bwMode="auto">
          <a:xfrm>
            <a:off x="3048000" y="4152900"/>
            <a:ext cx="122682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3504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69CA00-5651-9158-4D59-DE499F13DB17}"/>
              </a:ext>
            </a:extLst>
          </p:cNvPr>
          <p:cNvSpPr>
            <a:spLocks noGrp="1"/>
          </p:cNvSpPr>
          <p:nvPr>
            <p:ph type="title"/>
          </p:nvPr>
        </p:nvSpPr>
        <p:spPr>
          <a:xfrm>
            <a:off x="38102" y="342900"/>
            <a:ext cx="17907000" cy="1078707"/>
          </a:xfrm>
        </p:spPr>
        <p:txBody>
          <a:bodyPr/>
          <a:lstStyle/>
          <a:p>
            <a:r>
              <a:rPr lang="fr-FR" sz="6600" b="1" dirty="0">
                <a:solidFill>
                  <a:srgbClr val="FFC000"/>
                </a:solidFill>
              </a:rPr>
              <a:t>10 constantes biologiques à surveiller </a:t>
            </a:r>
          </a:p>
        </p:txBody>
      </p:sp>
      <p:sp>
        <p:nvSpPr>
          <p:cNvPr id="3" name="Espace réservé du contenu 2">
            <a:extLst>
              <a:ext uri="{FF2B5EF4-FFF2-40B4-BE49-F238E27FC236}">
                <a16:creationId xmlns:a16="http://schemas.microsoft.com/office/drawing/2014/main" id="{F01A760E-74F1-0398-5F90-90C2A038912B}"/>
              </a:ext>
            </a:extLst>
          </p:cNvPr>
          <p:cNvSpPr>
            <a:spLocks noGrp="1"/>
          </p:cNvSpPr>
          <p:nvPr>
            <p:ph sz="half" idx="1"/>
          </p:nvPr>
        </p:nvSpPr>
        <p:spPr>
          <a:xfrm>
            <a:off x="304800" y="2400304"/>
            <a:ext cx="8686802" cy="7696196"/>
          </a:xfrm>
        </p:spPr>
        <p:txBody>
          <a:bodyPr/>
          <a:lstStyle/>
          <a:p>
            <a:pPr marL="0" indent="0">
              <a:buNone/>
            </a:pPr>
            <a:r>
              <a:rPr lang="fr-FR" sz="4800" b="1" dirty="0">
                <a:solidFill>
                  <a:srgbClr val="FFC000"/>
                </a:solidFill>
              </a:rPr>
              <a:t>1</a:t>
            </a:r>
            <a:r>
              <a:rPr lang="fr-FR" sz="4800" dirty="0"/>
              <a:t>- NFS : numération formule sanguine</a:t>
            </a:r>
          </a:p>
          <a:p>
            <a:pPr lvl="1">
              <a:buFont typeface="Arial" panose="020B0604020202020204" pitchFamily="34" charset="0"/>
              <a:buChar char="•"/>
            </a:pPr>
            <a:r>
              <a:rPr lang="fr-FR" sz="4400" dirty="0"/>
              <a:t>globules rouges</a:t>
            </a:r>
          </a:p>
          <a:p>
            <a:pPr lvl="1">
              <a:buFont typeface="Arial" panose="020B0604020202020204" pitchFamily="34" charset="0"/>
              <a:buChar char="•"/>
            </a:pPr>
            <a:r>
              <a:rPr lang="fr-FR" sz="4400" dirty="0"/>
              <a:t>globules blancs</a:t>
            </a:r>
          </a:p>
          <a:p>
            <a:pPr lvl="1">
              <a:buFont typeface="Arial" panose="020B0604020202020204" pitchFamily="34" charset="0"/>
              <a:buChar char="•"/>
            </a:pPr>
            <a:r>
              <a:rPr lang="fr-FR" sz="4400" dirty="0"/>
              <a:t>plaquettes</a:t>
            </a:r>
          </a:p>
          <a:p>
            <a:pPr marL="0" indent="0">
              <a:buNone/>
            </a:pPr>
            <a:r>
              <a:rPr lang="fr-FR" sz="4800" b="1" dirty="0">
                <a:solidFill>
                  <a:srgbClr val="FFC000"/>
                </a:solidFill>
              </a:rPr>
              <a:t>2</a:t>
            </a:r>
            <a:r>
              <a:rPr lang="fr-FR" sz="4800" dirty="0"/>
              <a:t>- Hématocrite</a:t>
            </a:r>
          </a:p>
          <a:p>
            <a:pPr marL="0" indent="0">
              <a:buNone/>
            </a:pPr>
            <a:r>
              <a:rPr lang="fr-FR" sz="4800" b="1" dirty="0">
                <a:solidFill>
                  <a:srgbClr val="FFC000"/>
                </a:solidFill>
              </a:rPr>
              <a:t>3</a:t>
            </a:r>
            <a:r>
              <a:rPr lang="fr-FR" sz="4800" dirty="0"/>
              <a:t>- Fibrinogène plasmatique</a:t>
            </a:r>
          </a:p>
          <a:p>
            <a:pPr marL="0" indent="0">
              <a:buNone/>
            </a:pPr>
            <a:r>
              <a:rPr lang="fr-FR" sz="4800" b="1" dirty="0">
                <a:solidFill>
                  <a:srgbClr val="FFC000"/>
                </a:solidFill>
              </a:rPr>
              <a:t>4</a:t>
            </a:r>
            <a:r>
              <a:rPr lang="fr-FR" sz="4800" dirty="0"/>
              <a:t>- Thrombine</a:t>
            </a:r>
          </a:p>
          <a:p>
            <a:pPr marL="0" indent="0">
              <a:buNone/>
            </a:pPr>
            <a:r>
              <a:rPr lang="fr-FR" sz="4800" b="1" dirty="0">
                <a:solidFill>
                  <a:srgbClr val="FFC000"/>
                </a:solidFill>
              </a:rPr>
              <a:t>5</a:t>
            </a:r>
            <a:r>
              <a:rPr lang="fr-FR" sz="4800" dirty="0"/>
              <a:t>- Glycémie</a:t>
            </a:r>
          </a:p>
          <a:p>
            <a:pPr marL="0" indent="0">
              <a:buNone/>
            </a:pPr>
            <a:endParaRPr lang="fr-FR" sz="4800" dirty="0"/>
          </a:p>
          <a:p>
            <a:pPr marL="0" indent="0">
              <a:buNone/>
            </a:pPr>
            <a:endParaRPr lang="fr-FR" dirty="0"/>
          </a:p>
        </p:txBody>
      </p:sp>
      <p:sp>
        <p:nvSpPr>
          <p:cNvPr id="4" name="Espace réservé du contenu 3">
            <a:extLst>
              <a:ext uri="{FF2B5EF4-FFF2-40B4-BE49-F238E27FC236}">
                <a16:creationId xmlns:a16="http://schemas.microsoft.com/office/drawing/2014/main" id="{DD62F5AE-8005-5C23-535E-7A0A75D25C5C}"/>
              </a:ext>
            </a:extLst>
          </p:cNvPr>
          <p:cNvSpPr>
            <a:spLocks noGrp="1"/>
          </p:cNvSpPr>
          <p:nvPr>
            <p:ph sz="half" idx="2"/>
          </p:nvPr>
        </p:nvSpPr>
        <p:spPr>
          <a:xfrm>
            <a:off x="8610600" y="2476504"/>
            <a:ext cx="9906000" cy="7543796"/>
          </a:xfrm>
        </p:spPr>
        <p:txBody>
          <a:bodyPr/>
          <a:lstStyle/>
          <a:p>
            <a:pPr marL="0" indent="0">
              <a:buNone/>
            </a:pPr>
            <a:r>
              <a:rPr lang="fr-FR" sz="4800" b="1" dirty="0">
                <a:solidFill>
                  <a:srgbClr val="FFC000"/>
                </a:solidFill>
              </a:rPr>
              <a:t>6</a:t>
            </a:r>
            <a:r>
              <a:rPr lang="fr-FR" sz="4800" dirty="0"/>
              <a:t>- HBA1C ( hémoglobine glyquée 	             ou glycosylée)</a:t>
            </a:r>
          </a:p>
          <a:p>
            <a:pPr marL="0" indent="0">
              <a:buNone/>
            </a:pPr>
            <a:r>
              <a:rPr lang="fr-FR" sz="4800" b="1" dirty="0">
                <a:solidFill>
                  <a:srgbClr val="FFC000"/>
                </a:solidFill>
              </a:rPr>
              <a:t>7</a:t>
            </a:r>
            <a:r>
              <a:rPr lang="fr-FR" sz="4800" dirty="0"/>
              <a:t>- Insulinémie</a:t>
            </a:r>
          </a:p>
          <a:p>
            <a:pPr marL="0" indent="0">
              <a:buNone/>
            </a:pPr>
            <a:r>
              <a:rPr lang="fr-FR" sz="4800" b="1" dirty="0">
                <a:solidFill>
                  <a:srgbClr val="FFC000"/>
                </a:solidFill>
              </a:rPr>
              <a:t>8</a:t>
            </a:r>
            <a:r>
              <a:rPr lang="fr-FR" sz="4800" dirty="0"/>
              <a:t>-Indices de Homa et </a:t>
            </a:r>
            <a:r>
              <a:rPr lang="fr-FR" sz="4800" dirty="0" err="1"/>
              <a:t>Quicki</a:t>
            </a:r>
            <a:r>
              <a:rPr lang="fr-FR" sz="4800" dirty="0"/>
              <a:t> : </a:t>
            </a:r>
          </a:p>
          <a:p>
            <a:pPr marL="0" indent="0">
              <a:buNone/>
            </a:pPr>
            <a:r>
              <a:rPr lang="fr-FR" sz="4800" dirty="0"/>
              <a:t>     rapport  glycémie / insulinémie</a:t>
            </a:r>
          </a:p>
          <a:p>
            <a:pPr marL="0" indent="0">
              <a:buNone/>
            </a:pPr>
            <a:r>
              <a:rPr lang="fr-FR" sz="4800" b="1" dirty="0">
                <a:solidFill>
                  <a:srgbClr val="FFC000"/>
                </a:solidFill>
              </a:rPr>
              <a:t>9</a:t>
            </a:r>
            <a:r>
              <a:rPr lang="fr-FR" sz="4800" dirty="0"/>
              <a:t>- Cholestérol total - LDL – HDL</a:t>
            </a:r>
          </a:p>
          <a:p>
            <a:pPr marL="0" indent="0">
              <a:buNone/>
            </a:pPr>
            <a:r>
              <a:rPr lang="fr-FR" sz="4800" b="1" dirty="0">
                <a:solidFill>
                  <a:srgbClr val="FFC000"/>
                </a:solidFill>
              </a:rPr>
              <a:t>10</a:t>
            </a:r>
            <a:r>
              <a:rPr lang="fr-FR" sz="4800" dirty="0"/>
              <a:t>-Indice d’</a:t>
            </a:r>
            <a:r>
              <a:rPr lang="fr-FR" sz="4800" dirty="0" err="1"/>
              <a:t>athérogénicité</a:t>
            </a:r>
            <a:r>
              <a:rPr lang="fr-FR" sz="4800" dirty="0"/>
              <a:t> </a:t>
            </a:r>
            <a:r>
              <a:rPr lang="fr-FR" sz="4800" dirty="0" err="1"/>
              <a:t>plasma-tique</a:t>
            </a:r>
            <a:r>
              <a:rPr lang="fr-FR" sz="4800" dirty="0"/>
              <a:t> : </a:t>
            </a:r>
          </a:p>
          <a:p>
            <a:pPr marL="0" indent="0">
              <a:buNone/>
            </a:pPr>
            <a:r>
              <a:rPr lang="fr-FR" sz="4800" dirty="0"/>
              <a:t>	t</a:t>
            </a:r>
            <a:r>
              <a:rPr lang="fr-FR" sz="4800" i="0" u="none" strike="noStrike" dirty="0">
                <a:effectLst/>
              </a:rPr>
              <a:t>riglycérides / HDL Cholestérol</a:t>
            </a:r>
            <a:endParaRPr lang="fr-FR" sz="4800" dirty="0"/>
          </a:p>
        </p:txBody>
      </p:sp>
    </p:spTree>
    <p:extLst>
      <p:ext uri="{BB962C8B-B14F-4D97-AF65-F5344CB8AC3E}">
        <p14:creationId xmlns:p14="http://schemas.microsoft.com/office/powerpoint/2010/main" val="19183712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2061-80EE-2B2F-FCC9-5F4CA66DCF6C}"/>
              </a:ext>
            </a:extLst>
          </p:cNvPr>
          <p:cNvSpPr>
            <a:spLocks noGrp="1"/>
          </p:cNvSpPr>
          <p:nvPr>
            <p:ph type="title"/>
            <p:custDataLst>
              <p:tags r:id="rId1"/>
            </p:custDataLst>
          </p:nvPr>
        </p:nvSpPr>
        <p:spPr>
          <a:xfrm>
            <a:off x="533400" y="190501"/>
            <a:ext cx="12039600" cy="2057400"/>
          </a:xfrm>
        </p:spPr>
        <p:txBody>
          <a:bodyPr/>
          <a:lstStyle/>
          <a:p>
            <a:r>
              <a:rPr lang="fr-FR" dirty="0"/>
              <a:t>Mettez le livre </a:t>
            </a:r>
            <a:r>
              <a:rPr lang="fr-FR" i="1" dirty="0"/>
              <a:t>Le Facteur Mathusalem</a:t>
            </a:r>
            <a:r>
              <a:rPr lang="fr-FR" dirty="0"/>
              <a:t> à contribution</a:t>
            </a:r>
          </a:p>
        </p:txBody>
      </p:sp>
      <p:sp>
        <p:nvSpPr>
          <p:cNvPr id="3" name="Content Placeholder 2">
            <a:extLst>
              <a:ext uri="{FF2B5EF4-FFF2-40B4-BE49-F238E27FC236}">
                <a16:creationId xmlns:a16="http://schemas.microsoft.com/office/drawing/2014/main" id="{A9D9A705-6B7C-E5C9-A24A-F6B0731750E2}"/>
              </a:ext>
            </a:extLst>
          </p:cNvPr>
          <p:cNvSpPr>
            <a:spLocks noGrp="1"/>
          </p:cNvSpPr>
          <p:nvPr>
            <p:ph idx="1"/>
            <p:custDataLst>
              <p:tags r:id="rId2"/>
            </p:custDataLst>
          </p:nvPr>
        </p:nvSpPr>
        <p:spPr>
          <a:xfrm>
            <a:off x="228600" y="2247901"/>
            <a:ext cx="16611600" cy="7696199"/>
          </a:xfrm>
        </p:spPr>
        <p:txBody>
          <a:bodyPr/>
          <a:lstStyle/>
          <a:p>
            <a:pPr marL="285750" indent="-285750">
              <a:buFont typeface="Arial" panose="020B0604020202020204" pitchFamily="34" charset="0"/>
              <a:buChar char="•"/>
            </a:pPr>
            <a:r>
              <a:rPr lang="fr-FR" dirty="0"/>
              <a:t>Populaire : Près de 300 commentaires                 sur Amazon</a:t>
            </a:r>
          </a:p>
          <a:p>
            <a:pPr marL="285750" indent="-285750">
              <a:buFont typeface="Arial" panose="020B0604020202020204" pitchFamily="34" charset="0"/>
              <a:buChar char="•"/>
            </a:pPr>
            <a:r>
              <a:rPr lang="fr-FR" dirty="0"/>
              <a:t>Très bien noté : 4,4/5 étoiles</a:t>
            </a:r>
          </a:p>
          <a:p>
            <a:pPr marL="285750" indent="-285750">
              <a:buFont typeface="Arial" panose="020B0604020202020204" pitchFamily="34" charset="0"/>
              <a:buChar char="•"/>
            </a:pPr>
            <a:r>
              <a:rPr lang="fr-FR" dirty="0"/>
              <a:t>De nombreux témoignages d’effets positifs</a:t>
            </a:r>
          </a:p>
          <a:p>
            <a:pPr marL="285750" indent="-285750">
              <a:buFont typeface="Arial" panose="020B0604020202020204" pitchFamily="34" charset="0"/>
              <a:buChar char="•"/>
            </a:pPr>
            <a:r>
              <a:rPr lang="fr-FR" dirty="0"/>
              <a:t>Les 30 derniers chapitres vous proposent une approche quotidienne, étape par étape, pour améliorer votre « Facteur Mathusalem »</a:t>
            </a:r>
          </a:p>
          <a:p>
            <a:pPr marL="0" indent="0" algn="ctr">
              <a:buNone/>
            </a:pPr>
            <a:r>
              <a:rPr kumimoji="0" lang="fr-FR" sz="54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fr-FR" sz="5400" b="1" i="0" u="none" strike="noStrike" kern="1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Calibri" panose="020F0502020204030204" pitchFamily="34" charset="0"/>
              </a:rPr>
              <a:t>C’est à dire la fluidité de votre sang.</a:t>
            </a:r>
            <a:endParaRPr lang="en-US" dirty="0">
              <a:solidFill>
                <a:srgbClr val="FFFF00"/>
              </a:solidFill>
            </a:endParaRPr>
          </a:p>
        </p:txBody>
      </p:sp>
      <p:pic>
        <p:nvPicPr>
          <p:cNvPr id="4" name="Picture 3">
            <a:extLst>
              <a:ext uri="{FF2B5EF4-FFF2-40B4-BE49-F238E27FC236}">
                <a16:creationId xmlns:a16="http://schemas.microsoft.com/office/drawing/2014/main" id="{2D645FF8-ECDB-80DE-274B-0BF0B4AEAE80}"/>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rcRect l="91" r="91"/>
          <a:stretch/>
        </p:blipFill>
        <p:spPr>
          <a:xfrm>
            <a:off x="13892463" y="168640"/>
            <a:ext cx="4166937" cy="6158731"/>
          </a:xfrm>
          <a:prstGeom prst="rect">
            <a:avLst/>
          </a:prstGeom>
        </p:spPr>
      </p:pic>
      <p:pic>
        <p:nvPicPr>
          <p:cNvPr id="5" name="Picture 3">
            <a:extLst>
              <a:ext uri="{FF2B5EF4-FFF2-40B4-BE49-F238E27FC236}">
                <a16:creationId xmlns:a16="http://schemas.microsoft.com/office/drawing/2014/main" id="{10DD067A-D1E6-F593-AB17-01F78EA2F11C}"/>
              </a:ext>
            </a:extLst>
          </p:cNvPr>
          <p:cNvPicPr>
            <a:picLocks noChangeAspect="1"/>
          </p:cNvPicPr>
          <p:nvPr>
            <p:custDataLst>
              <p:tags r:id="rId4"/>
            </p:custDataLst>
          </p:nvPr>
        </p:nvPicPr>
        <p:blipFill>
          <a:blip r:embed="rId6">
            <a:extLst>
              <a:ext uri="{28A0092B-C50C-407E-A947-70E740481C1C}">
                <a14:useLocalDpi xmlns:a14="http://schemas.microsoft.com/office/drawing/2010/main" val="0"/>
              </a:ext>
            </a:extLst>
          </a:blip>
          <a:srcRect l="91" r="91"/>
          <a:stretch/>
        </p:blipFill>
        <p:spPr>
          <a:xfrm>
            <a:off x="14044863" y="321040"/>
            <a:ext cx="4166937" cy="6158731"/>
          </a:xfrm>
          <a:prstGeom prst="rect">
            <a:avLst/>
          </a:prstGeom>
        </p:spPr>
      </p:pic>
    </p:spTree>
    <p:extLst>
      <p:ext uri="{BB962C8B-B14F-4D97-AF65-F5344CB8AC3E}">
        <p14:creationId xmlns:p14="http://schemas.microsoft.com/office/powerpoint/2010/main" val="4239477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9A705-6B7C-E5C9-A24A-F6B0731750E2}"/>
              </a:ext>
            </a:extLst>
          </p:cNvPr>
          <p:cNvSpPr>
            <a:spLocks noGrp="1"/>
          </p:cNvSpPr>
          <p:nvPr>
            <p:ph idx="1"/>
            <p:custDataLst>
              <p:tags r:id="rId1"/>
            </p:custDataLst>
          </p:nvPr>
        </p:nvSpPr>
        <p:spPr>
          <a:xfrm>
            <a:off x="0" y="6057900"/>
            <a:ext cx="18288000" cy="3886200"/>
          </a:xfrm>
        </p:spPr>
        <p:txBody>
          <a:bodyPr/>
          <a:lstStyle/>
          <a:p>
            <a:pPr marL="228600" marR="0" lvl="0" indent="-571472" algn="l" defTabSz="914400" rtl="0" eaLnBrk="0" fontAlgn="base" latinLnBrk="0" hangingPunct="0">
              <a:lnSpc>
                <a:spcPct val="100000"/>
              </a:lnSpc>
              <a:spcBef>
                <a:spcPct val="20000"/>
              </a:spcBef>
              <a:spcAft>
                <a:spcPct val="0"/>
              </a:spcAft>
              <a:buClrTx/>
              <a:buSzTx/>
              <a:buFontTx/>
              <a:buChar char="•"/>
              <a:tabLst/>
              <a:defRPr/>
            </a:pPr>
            <a:r>
              <a:rPr kumimoji="0" lang="fr-FR" sz="54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Achetez ce livre pour suivre le programme </a:t>
            </a:r>
          </a:p>
          <a:p>
            <a:pPr marL="0" marR="0" lvl="0" indent="0" algn="l" defTabSz="914400" rtl="0" eaLnBrk="0" fontAlgn="base" latinLnBrk="0" hangingPunct="0">
              <a:lnSpc>
                <a:spcPct val="100000"/>
              </a:lnSpc>
              <a:spcBef>
                <a:spcPct val="20000"/>
              </a:spcBef>
              <a:spcAft>
                <a:spcPct val="0"/>
              </a:spcAft>
              <a:buClrTx/>
              <a:buSzTx/>
              <a:buNone/>
              <a:tabLst/>
              <a:defRPr/>
            </a:pPr>
            <a:r>
              <a:rPr kumimoji="0" lang="fr-FR" sz="54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et fluidifier votre sang  pour une meilleure santé. </a:t>
            </a:r>
            <a:endParaRPr kumimoji="0" lang="fr-FR" sz="5400" b="0"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71472" marR="0" lvl="0" indent="-571472" algn="l" defTabSz="914400" rtl="0" eaLnBrk="0" fontAlgn="base" latinLnBrk="0" hangingPunct="0">
              <a:lnSpc>
                <a:spcPct val="100000"/>
              </a:lnSpc>
              <a:spcBef>
                <a:spcPct val="20000"/>
              </a:spcBef>
              <a:spcAft>
                <a:spcPct val="0"/>
              </a:spcAft>
              <a:buClrTx/>
              <a:buSzTx/>
              <a:buFontTx/>
              <a:buChar char="•"/>
              <a:tabLst/>
              <a:defRPr/>
            </a:pPr>
            <a:r>
              <a:rPr kumimoji="0" lang="fr-FR" sz="54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a:rPr>
              <a:t>Vous pouvez également l’offrir à des personnes qui s’intéressent à leur santé et à votre médecin</a:t>
            </a:r>
            <a:endParaRPr kumimoji="0" lang="fr-FR" sz="5400" b="0" i="0" u="none" strike="noStrike" kern="0" cap="none" spc="0" normalizeH="0" baseline="0" noProof="0" dirty="0">
              <a:ln>
                <a:noFill/>
              </a:ln>
              <a:solidFill>
                <a:srgbClr val="FFFFFF"/>
              </a:solidFill>
              <a:effectLst/>
              <a:uLnTx/>
              <a:uFillTx/>
              <a:latin typeface="Arial"/>
              <a:ea typeface="+mn-ea"/>
              <a:cs typeface="Arial"/>
            </a:endParaRPr>
          </a:p>
          <a:p>
            <a:pPr marL="285750" indent="-285750">
              <a:buFont typeface="Arial" panose="020B0604020202020204" pitchFamily="34" charset="0"/>
              <a:buChar char="•"/>
            </a:pPr>
            <a:endParaRPr lang="en-US" dirty="0">
              <a:solidFill>
                <a:srgbClr val="FFFF00"/>
              </a:solidFill>
            </a:endParaRPr>
          </a:p>
        </p:txBody>
      </p:sp>
      <p:pic>
        <p:nvPicPr>
          <p:cNvPr id="5" name="Picture 3">
            <a:extLst>
              <a:ext uri="{FF2B5EF4-FFF2-40B4-BE49-F238E27FC236}">
                <a16:creationId xmlns:a16="http://schemas.microsoft.com/office/drawing/2014/main" id="{10DD067A-D1E6-F593-AB17-01F78EA2F11C}"/>
              </a:ext>
            </a:extLst>
          </p:cNvPr>
          <p:cNvPicPr>
            <a:picLocks noChangeAspect="1"/>
          </p:cNvPicPr>
          <p:nvPr>
            <p:custDataLst>
              <p:tags r:id="rId2"/>
            </p:custDataLst>
          </p:nvPr>
        </p:nvPicPr>
        <p:blipFill>
          <a:blip r:embed="rId4">
            <a:extLst>
              <a:ext uri="{28A0092B-C50C-407E-A947-70E740481C1C}">
                <a14:useLocalDpi xmlns:a14="http://schemas.microsoft.com/office/drawing/2010/main" val="0"/>
              </a:ext>
            </a:extLst>
          </a:blip>
          <a:srcRect l="91" r="91"/>
          <a:stretch/>
        </p:blipFill>
        <p:spPr>
          <a:xfrm>
            <a:off x="7022431" y="49520"/>
            <a:ext cx="4166937" cy="6158731"/>
          </a:xfrm>
          <a:prstGeom prst="rect">
            <a:avLst/>
          </a:prstGeom>
        </p:spPr>
      </p:pic>
    </p:spTree>
    <p:extLst>
      <p:ext uri="{BB962C8B-B14F-4D97-AF65-F5344CB8AC3E}">
        <p14:creationId xmlns:p14="http://schemas.microsoft.com/office/powerpoint/2010/main" val="3460701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1882-BBBD-4ACC-6D45-1BEF943ED27F}"/>
              </a:ext>
            </a:extLst>
          </p:cNvPr>
          <p:cNvSpPr>
            <a:spLocks noGrp="1"/>
          </p:cNvSpPr>
          <p:nvPr>
            <p:ph type="title"/>
            <p:custDataLst>
              <p:tags r:id="rId1"/>
            </p:custDataLst>
          </p:nvPr>
        </p:nvSpPr>
        <p:spPr>
          <a:xfrm>
            <a:off x="914400" y="0"/>
            <a:ext cx="16459200" cy="1714500"/>
          </a:xfrm>
        </p:spPr>
        <p:txBody>
          <a:bodyPr/>
          <a:lstStyle/>
          <a:p>
            <a:r>
              <a:rPr lang="fr-FR" dirty="0"/>
              <a:t>Ces principes sont présentés dans...</a:t>
            </a:r>
            <a:endParaRPr lang="en-US" dirty="0"/>
          </a:p>
        </p:txBody>
      </p:sp>
      <p:sp>
        <p:nvSpPr>
          <p:cNvPr id="3" name="Content Placeholder 2">
            <a:extLst>
              <a:ext uri="{FF2B5EF4-FFF2-40B4-BE49-F238E27FC236}">
                <a16:creationId xmlns:a16="http://schemas.microsoft.com/office/drawing/2014/main" id="{DA48294B-298E-F858-066D-DAD19C4719F8}"/>
              </a:ext>
            </a:extLst>
          </p:cNvPr>
          <p:cNvSpPr>
            <a:spLocks noGrp="1"/>
          </p:cNvSpPr>
          <p:nvPr>
            <p:ph idx="1"/>
            <p:custDataLst>
              <p:tags r:id="rId2"/>
            </p:custDataLst>
          </p:nvPr>
        </p:nvSpPr>
        <p:spPr>
          <a:xfrm>
            <a:off x="914400" y="1714500"/>
            <a:ext cx="16459200" cy="6788944"/>
          </a:xfrm>
        </p:spPr>
        <p:txBody>
          <a:bodyPr/>
          <a:lstStyle/>
          <a:p>
            <a:r>
              <a:rPr lang="en-US" dirty="0">
                <a:solidFill>
                  <a:srgbClr val="FFFF00"/>
                </a:solidFill>
              </a:rPr>
              <a:t> </a:t>
            </a:r>
            <a:r>
              <a:rPr lang="fr-FR" dirty="0"/>
              <a:t>« 30 jours pour une meilleure santé »</a:t>
            </a:r>
            <a:endParaRPr lang="en-US" dirty="0"/>
          </a:p>
          <a:p>
            <a:r>
              <a:rPr lang="en-US" dirty="0"/>
              <a:t> Le site </a:t>
            </a:r>
            <a:r>
              <a:rPr lang="en-US" dirty="0">
                <a:solidFill>
                  <a:srgbClr val="FFFF00"/>
                </a:solidFill>
              </a:rPr>
              <a:t>www.TimelessHealingInsights.org</a:t>
            </a:r>
          </a:p>
          <a:p>
            <a:r>
              <a:rPr lang="en-US" dirty="0"/>
              <a:t> </a:t>
            </a:r>
            <a:r>
              <a:rPr lang="fr-FR" dirty="0"/>
              <a:t>Pourquoi ne pas vous associer à un compagnon pour le voyage ?</a:t>
            </a:r>
            <a:endParaRPr lang="en-US" dirty="0"/>
          </a:p>
          <a:p>
            <a:endParaRPr lang="en-US" dirty="0"/>
          </a:p>
        </p:txBody>
      </p:sp>
      <p:pic>
        <p:nvPicPr>
          <p:cNvPr id="5" name="Picture 4">
            <a:extLst>
              <a:ext uri="{FF2B5EF4-FFF2-40B4-BE49-F238E27FC236}">
                <a16:creationId xmlns:a16="http://schemas.microsoft.com/office/drawing/2014/main" id="{E0E4B0D5-90B3-77DF-08D2-FCA43ADD2953}"/>
              </a:ext>
            </a:extLst>
          </p:cNvPr>
          <p:cNvPicPr>
            <a:picLocks noChangeAspect="1"/>
          </p:cNvPicPr>
          <p:nvPr>
            <p:custDataLst>
              <p:tags r:id="rId3"/>
            </p:custDataLst>
          </p:nvPr>
        </p:nvPicPr>
        <p:blipFill>
          <a:blip r:embed="rId5"/>
          <a:stretch>
            <a:fillRect/>
          </a:stretch>
        </p:blipFill>
        <p:spPr>
          <a:xfrm>
            <a:off x="3352800" y="5481461"/>
            <a:ext cx="11681090" cy="4538839"/>
          </a:xfrm>
          <a:prstGeom prst="rect">
            <a:avLst/>
          </a:prstGeom>
        </p:spPr>
      </p:pic>
    </p:spTree>
    <p:extLst>
      <p:ext uri="{BB962C8B-B14F-4D97-AF65-F5344CB8AC3E}">
        <p14:creationId xmlns:p14="http://schemas.microsoft.com/office/powerpoint/2010/main" val="32337625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1882-BBBD-4ACC-6D45-1BEF943ED27F}"/>
              </a:ext>
            </a:extLst>
          </p:cNvPr>
          <p:cNvSpPr>
            <a:spLocks noGrp="1"/>
          </p:cNvSpPr>
          <p:nvPr>
            <p:ph type="title"/>
            <p:custDataLst>
              <p:tags r:id="rId1"/>
            </p:custDataLst>
          </p:nvPr>
        </p:nvSpPr>
        <p:spPr>
          <a:xfrm>
            <a:off x="914400" y="0"/>
            <a:ext cx="16459200" cy="1714500"/>
          </a:xfrm>
        </p:spPr>
        <p:txBody>
          <a:bodyPr/>
          <a:lstStyle/>
          <a:p>
            <a:r>
              <a:rPr lang="en-US" dirty="0" err="1"/>
              <a:t>Ressource</a:t>
            </a:r>
            <a:r>
              <a:rPr lang="en-US" dirty="0"/>
              <a:t> </a:t>
            </a:r>
            <a:r>
              <a:rPr lang="en-US" dirty="0" err="1"/>
              <a:t>supplémentaire</a:t>
            </a:r>
            <a:r>
              <a:rPr lang="en-US" dirty="0"/>
              <a:t>...</a:t>
            </a:r>
          </a:p>
        </p:txBody>
      </p:sp>
      <p:sp>
        <p:nvSpPr>
          <p:cNvPr id="3" name="Content Placeholder 2">
            <a:extLst>
              <a:ext uri="{FF2B5EF4-FFF2-40B4-BE49-F238E27FC236}">
                <a16:creationId xmlns:a16="http://schemas.microsoft.com/office/drawing/2014/main" id="{DA48294B-298E-F858-066D-DAD19C4719F8}"/>
              </a:ext>
            </a:extLst>
          </p:cNvPr>
          <p:cNvSpPr>
            <a:spLocks noGrp="1"/>
          </p:cNvSpPr>
          <p:nvPr>
            <p:ph idx="1"/>
            <p:custDataLst>
              <p:tags r:id="rId2"/>
            </p:custDataLst>
          </p:nvPr>
        </p:nvSpPr>
        <p:spPr>
          <a:xfrm>
            <a:off x="969818" y="1714500"/>
            <a:ext cx="16459200" cy="6788944"/>
          </a:xfrm>
        </p:spPr>
        <p:txBody>
          <a:bodyPr/>
          <a:lstStyle/>
          <a:p>
            <a:r>
              <a:rPr lang="fr-FR" sz="5200" dirty="0"/>
              <a:t>« 30 Jours pour une meilleure santé » utilise essentiellement le même programme de 30 jours que le livre « Le Facteur Mathusalem » </a:t>
            </a:r>
          </a:p>
          <a:p>
            <a:r>
              <a:rPr lang="fr-FR" sz="5200" dirty="0"/>
              <a:t>Sur </a:t>
            </a:r>
            <a:r>
              <a:rPr lang="fr-FR" sz="5200" dirty="0">
                <a:solidFill>
                  <a:srgbClr val="FFFF00"/>
                </a:solidFill>
              </a:rPr>
              <a:t>www.TimelessHealingInsights.org</a:t>
            </a:r>
          </a:p>
          <a:p>
            <a:r>
              <a:rPr lang="fr-FR" sz="5200" dirty="0"/>
              <a:t>Une aide personnelle ici même à Louisville</a:t>
            </a:r>
            <a:endParaRPr lang="en-US" sz="5200" dirty="0"/>
          </a:p>
        </p:txBody>
      </p:sp>
      <p:pic>
        <p:nvPicPr>
          <p:cNvPr id="5" name="Picture 4">
            <a:extLst>
              <a:ext uri="{FF2B5EF4-FFF2-40B4-BE49-F238E27FC236}">
                <a16:creationId xmlns:a16="http://schemas.microsoft.com/office/drawing/2014/main" id="{E0E4B0D5-90B3-77DF-08D2-FCA43ADD2953}"/>
              </a:ext>
            </a:extLst>
          </p:cNvPr>
          <p:cNvPicPr>
            <a:picLocks noChangeAspect="1"/>
          </p:cNvPicPr>
          <p:nvPr>
            <p:custDataLst>
              <p:tags r:id="rId3"/>
            </p:custDataLst>
          </p:nvPr>
        </p:nvPicPr>
        <p:blipFill>
          <a:blip r:embed="rId5"/>
          <a:stretch>
            <a:fillRect/>
          </a:stretch>
        </p:blipFill>
        <p:spPr>
          <a:xfrm>
            <a:off x="4114800" y="6077988"/>
            <a:ext cx="10538090" cy="4094712"/>
          </a:xfrm>
          <a:prstGeom prst="rect">
            <a:avLst/>
          </a:prstGeom>
        </p:spPr>
      </p:pic>
    </p:spTree>
    <p:extLst>
      <p:ext uri="{BB962C8B-B14F-4D97-AF65-F5344CB8AC3E}">
        <p14:creationId xmlns:p14="http://schemas.microsoft.com/office/powerpoint/2010/main" val="28976211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55DA507-041E-8A45-87C2-DE63EADDC694}"/>
              </a:ext>
            </a:extLst>
          </p:cNvPr>
          <p:cNvSpPr>
            <a:spLocks noGrp="1"/>
          </p:cNvSpPr>
          <p:nvPr>
            <p:ph idx="1"/>
          </p:nvPr>
        </p:nvSpPr>
        <p:spPr>
          <a:xfrm>
            <a:off x="2413000" y="1485900"/>
            <a:ext cx="13462000" cy="7467600"/>
          </a:xfrm>
        </p:spPr>
        <p:txBody>
          <a:bodyPr/>
          <a:lstStyle/>
          <a:p>
            <a:pPr marL="342900" lvl="0" indent="-342900">
              <a:buFont typeface="+mj-lt"/>
              <a:buAutoNum type="arabicPeriod"/>
            </a:pPr>
            <a:r>
              <a:rPr lang="fr-FR" sz="3600" b="1" kern="100" dirty="0">
                <a:effectLst/>
                <a:latin typeface="Calibri" panose="020F0502020204030204" pitchFamily="34" charset="0"/>
                <a:ea typeface="Calibri" panose="020F0502020204030204" pitchFamily="34" charset="0"/>
                <a:cs typeface="Calibri" panose="020F0502020204030204" pitchFamily="34" charset="0"/>
              </a:rPr>
              <a:t>Dr David DEROSE, le Facteur MATHUSALEM, Edition en Français : Union Des Antilles et Guyane Françaises, Traduction de l’américain : Gilles VALLERAY</a:t>
            </a:r>
          </a:p>
          <a:p>
            <a:pPr marL="342900" lvl="0" indent="-342900">
              <a:buFont typeface="+mj-lt"/>
              <a:buAutoNum type="arabicPeriod"/>
            </a:pPr>
            <a:endParaRPr lang="fr-FR"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fr-FR" sz="3600" b="1" kern="100" dirty="0">
                <a:effectLst/>
                <a:latin typeface="Calibri" panose="020F0502020204030204" pitchFamily="34" charset="0"/>
                <a:ea typeface="Calibri" panose="020F0502020204030204" pitchFamily="34" charset="0"/>
                <a:cs typeface="Calibri" panose="020F0502020204030204" pitchFamily="34" charset="0"/>
              </a:rPr>
              <a:t>Posons les Fondements du Facteur Mathusalem (Le Facteur MATHUSALEM : Partie 1, pages 3 – 80- ) Présentation synthétique et Diaporama :  Patricia et Guiscard SABLIER. </a:t>
            </a:r>
            <a:endParaRPr lang="fr-FR" sz="3600" b="1" kern="100" dirty="0">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mj-lt"/>
              <a:buAutoNum type="arabicPeriod"/>
            </a:pPr>
            <a:endParaRPr lang="fr-FR"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3600" b="1" dirty="0">
                <a:latin typeface="Calibri" panose="020F0502020204030204" pitchFamily="34" charset="0"/>
                <a:cs typeface="Calibri" panose="020F0502020204030204" pitchFamily="34" charset="0"/>
              </a:rPr>
              <a:t>3.Lucie </a:t>
            </a:r>
            <a:r>
              <a:rPr lang="fr-FR" sz="3600" b="1" dirty="0" err="1">
                <a:latin typeface="Calibri" panose="020F0502020204030204" pitchFamily="34" charset="0"/>
                <a:cs typeface="Calibri" panose="020F0502020204030204" pitchFamily="34" charset="0"/>
              </a:rPr>
              <a:t>Marival</a:t>
            </a:r>
            <a:r>
              <a:rPr lang="fr-FR" sz="3600" b="1" dirty="0">
                <a:latin typeface="Calibri" panose="020F0502020204030204" pitchFamily="34" charset="0"/>
                <a:cs typeface="Calibri" panose="020F0502020204030204" pitchFamily="34" charset="0"/>
              </a:rPr>
              <a:t>, Directrice du département de la Santé de l’UAGF</a:t>
            </a:r>
          </a:p>
        </p:txBody>
      </p:sp>
    </p:spTree>
    <p:extLst>
      <p:ext uri="{BB962C8B-B14F-4D97-AF65-F5344CB8AC3E}">
        <p14:creationId xmlns:p14="http://schemas.microsoft.com/office/powerpoint/2010/main" val="89237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a:xfrm>
            <a:off x="1371600" y="4286250"/>
            <a:ext cx="15544800" cy="1714500"/>
          </a:xfrm>
        </p:spPr>
        <p:txBody>
          <a:bodyPr/>
          <a:lstStyle/>
          <a:p>
            <a:pPr eaLnBrk="1" hangingPunct="1"/>
            <a:r>
              <a:rPr lang="en-US" altLang="en-US" sz="11100" dirty="0" err="1"/>
              <a:t>Pourquoi</a:t>
            </a:r>
            <a:r>
              <a:rPr lang="en-US" altLang="en-US" sz="11100" dirty="0"/>
              <a:t> </a:t>
            </a:r>
            <a:r>
              <a:rPr lang="en-US" altLang="en-US" sz="11100" i="1" dirty="0" err="1"/>
              <a:t>l’hémorhéologie</a:t>
            </a:r>
            <a:r>
              <a:rPr lang="en-US" altLang="en-US" sz="11100" dirty="0"/>
              <a:t> </a:t>
            </a:r>
            <a:r>
              <a:rPr lang="en-US" altLang="en-US" sz="11100" dirty="0" err="1"/>
              <a:t>est-elle</a:t>
            </a:r>
            <a:r>
              <a:rPr lang="en-US" altLang="en-US" sz="11100" dirty="0"/>
              <a:t> </a:t>
            </a:r>
            <a:r>
              <a:rPr lang="en-US" altLang="en-US" sz="11100" dirty="0" err="1"/>
              <a:t>importante</a:t>
            </a:r>
            <a:r>
              <a:rPr lang="en-US" altLang="en-US" sz="111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1"/>
            </p:custDataLst>
          </p:nvPr>
        </p:nvSpPr>
        <p:spPr>
          <a:xfrm>
            <a:off x="1371600" y="4914900"/>
            <a:ext cx="15544800" cy="1714500"/>
          </a:xfrm>
        </p:spPr>
        <p:txBody>
          <a:bodyPr/>
          <a:lstStyle/>
          <a:p>
            <a:pPr eaLnBrk="1" hangingPunct="1"/>
            <a:r>
              <a:rPr lang="fr-FR" altLang="en-US" sz="8900" dirty="0"/>
              <a:t>« Une santé parfaite dépend d’une circulation parfaite »</a:t>
            </a:r>
            <a:br>
              <a:rPr lang="en-US" altLang="en-US" sz="8900" dirty="0"/>
            </a:br>
            <a:br>
              <a:rPr lang="en-US" altLang="en-US" sz="8900" dirty="0"/>
            </a:br>
            <a:endParaRPr lang="en-US" altLang="en-US" sz="5900" dirty="0"/>
          </a:p>
        </p:txBody>
      </p:sp>
      <p:sp>
        <p:nvSpPr>
          <p:cNvPr id="19459" name="Rectangle 3"/>
          <p:cNvSpPr>
            <a:spLocks noGrp="1" noChangeArrowheads="1"/>
          </p:cNvSpPr>
          <p:nvPr>
            <p:ph idx="1"/>
            <p:custDataLst>
              <p:tags r:id="rId2"/>
            </p:custDataLst>
          </p:nvPr>
        </p:nvSpPr>
        <p:spPr>
          <a:xfrm>
            <a:off x="1371600" y="2057400"/>
            <a:ext cx="15544800" cy="6172200"/>
          </a:xfrm>
        </p:spPr>
        <p:txBody>
          <a:bodyPr/>
          <a:lstStyle/>
          <a:p>
            <a:pPr lvl="4" eaLnBrk="1" hangingPunct="1">
              <a:spcBef>
                <a:spcPts val="834"/>
              </a:spcBef>
              <a:spcAft>
                <a:spcPts val="834"/>
              </a:spcAft>
            </a:pPr>
            <a:endParaRPr lang="en-US" altLang="en-US" b="1" dirty="0"/>
          </a:p>
          <a:p>
            <a:pPr eaLnBrk="1" hangingPunct="1"/>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AA50DD-C05B-47BE-A249-0F9E635AC7D3}"/>
              </a:ext>
            </a:extLst>
          </p:cNvPr>
          <p:cNvPicPr>
            <a:picLocks noGrp="1" noChangeAspect="1"/>
          </p:cNvPicPr>
          <p:nvPr>
            <p:ph idx="1"/>
            <p:custDataLst>
              <p:tags r:id="rId1"/>
            </p:custDataLst>
          </p:nvPr>
        </p:nvPicPr>
        <p:blipFill rotWithShape="1">
          <a:blip r:embed="rId4">
            <a:extLst>
              <a:ext uri="{28A0092B-C50C-407E-A947-70E740481C1C}">
                <a14:useLocalDpi xmlns:a14="http://schemas.microsoft.com/office/drawing/2010/main" val="0"/>
              </a:ext>
            </a:extLst>
          </a:blip>
          <a:srcRect l="2857" t="448" r="2857" b="448"/>
          <a:stretch/>
        </p:blipFill>
        <p:spPr>
          <a:xfrm>
            <a:off x="9829800" y="428624"/>
            <a:ext cx="7543800" cy="9429751"/>
          </a:xfrm>
        </p:spPr>
      </p:pic>
      <p:pic>
        <p:nvPicPr>
          <p:cNvPr id="4" name="Picture 3">
            <a:extLst>
              <a:ext uri="{FF2B5EF4-FFF2-40B4-BE49-F238E27FC236}">
                <a16:creationId xmlns:a16="http://schemas.microsoft.com/office/drawing/2014/main" id="{2BDB078E-30EB-412B-96DD-46610FAE5F57}"/>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l="91" r="91"/>
          <a:stretch/>
        </p:blipFill>
        <p:spPr>
          <a:xfrm>
            <a:off x="1981200" y="1333500"/>
            <a:ext cx="5334000" cy="7883650"/>
          </a:xfrm>
          <a:prstGeom prst="rect">
            <a:avLst/>
          </a:prstGeom>
        </p:spPr>
      </p:pic>
    </p:spTree>
    <p:extLst>
      <p:ext uri="{BB962C8B-B14F-4D97-AF65-F5344CB8AC3E}">
        <p14:creationId xmlns:p14="http://schemas.microsoft.com/office/powerpoint/2010/main" val="405062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9"/>
</p:tagLst>
</file>

<file path=ppt/tags/tag101.xml><?xml version="1.0" encoding="utf-8"?>
<p:tagLst xmlns:a="http://schemas.openxmlformats.org/drawingml/2006/main" xmlns:r="http://schemas.openxmlformats.org/officeDocument/2006/relationships" xmlns:p="http://schemas.openxmlformats.org/presentationml/2006/main">
  <p:tag name="NUM" val="10"/>
</p:tagLst>
</file>

<file path=ppt/tags/tag102.xml><?xml version="1.0" encoding="utf-8"?>
<p:tagLst xmlns:a="http://schemas.openxmlformats.org/drawingml/2006/main" xmlns:r="http://schemas.openxmlformats.org/officeDocument/2006/relationships" xmlns:p="http://schemas.openxmlformats.org/presentationml/2006/main">
  <p:tag name="NUM" val="11"/>
</p:tagLst>
</file>

<file path=ppt/tags/tag103.xml><?xml version="1.0" encoding="utf-8"?>
<p:tagLst xmlns:a="http://schemas.openxmlformats.org/drawingml/2006/main" xmlns:r="http://schemas.openxmlformats.org/officeDocument/2006/relationships" xmlns:p="http://schemas.openxmlformats.org/presentationml/2006/main">
  <p:tag name="NUM" val="12"/>
</p:tagLst>
</file>

<file path=ppt/tags/tag104.xml><?xml version="1.0" encoding="utf-8"?>
<p:tagLst xmlns:a="http://schemas.openxmlformats.org/drawingml/2006/main" xmlns:r="http://schemas.openxmlformats.org/officeDocument/2006/relationships" xmlns:p="http://schemas.openxmlformats.org/presentationml/2006/main">
  <p:tag name="NUM" val="13"/>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7"/>
</p:tagLst>
</file>

<file path=ppt/tags/tag124.xml><?xml version="1.0" encoding="utf-8"?>
<p:tagLst xmlns:a="http://schemas.openxmlformats.org/drawingml/2006/main" xmlns:r="http://schemas.openxmlformats.org/officeDocument/2006/relationships" xmlns:p="http://schemas.openxmlformats.org/presentationml/2006/main">
  <p:tag name="NUM" val="8"/>
</p:tagLst>
</file>

<file path=ppt/tags/tag125.xml><?xml version="1.0" encoding="utf-8"?>
<p:tagLst xmlns:a="http://schemas.openxmlformats.org/drawingml/2006/main" xmlns:r="http://schemas.openxmlformats.org/officeDocument/2006/relationships" xmlns:p="http://schemas.openxmlformats.org/presentationml/2006/main">
  <p:tag name="NUM" val="9"/>
</p:tagLst>
</file>

<file path=ppt/tags/tag126.xml><?xml version="1.0" encoding="utf-8"?>
<p:tagLst xmlns:a="http://schemas.openxmlformats.org/drawingml/2006/main" xmlns:r="http://schemas.openxmlformats.org/officeDocument/2006/relationships" xmlns:p="http://schemas.openxmlformats.org/presentationml/2006/main">
  <p:tag name="NUM" val="10"/>
</p:tagLst>
</file>

<file path=ppt/tags/tag127.xml><?xml version="1.0" encoding="utf-8"?>
<p:tagLst xmlns:a="http://schemas.openxmlformats.org/drawingml/2006/main" xmlns:r="http://schemas.openxmlformats.org/officeDocument/2006/relationships" xmlns:p="http://schemas.openxmlformats.org/presentationml/2006/main">
  <p:tag name="NUM" val="11"/>
</p:tagLst>
</file>

<file path=ppt/tags/tag128.xml><?xml version="1.0" encoding="utf-8"?>
<p:tagLst xmlns:a="http://schemas.openxmlformats.org/drawingml/2006/main" xmlns:r="http://schemas.openxmlformats.org/officeDocument/2006/relationships" xmlns:p="http://schemas.openxmlformats.org/presentationml/2006/main">
  <p:tag name="NUM" val="12"/>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8"/>
</p:tagLst>
</file>

<file path=ppt/tags/tag36.xml><?xml version="1.0" encoding="utf-8"?>
<p:tagLst xmlns:a="http://schemas.openxmlformats.org/drawingml/2006/main" xmlns:r="http://schemas.openxmlformats.org/officeDocument/2006/relationships" xmlns:p="http://schemas.openxmlformats.org/presentationml/2006/main">
  <p:tag name="NUM" val="9"/>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6865</TotalTime>
  <Words>2827</Words>
  <Application>Microsoft Office PowerPoint</Application>
  <PresentationFormat>Personnalisé</PresentationFormat>
  <Paragraphs>275</Paragraphs>
  <Slides>65</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65</vt:i4>
      </vt:variant>
    </vt:vector>
  </HeadingPairs>
  <TitlesOfParts>
    <vt:vector size="70" baseType="lpstr">
      <vt:lpstr>Arial</vt:lpstr>
      <vt:lpstr>Calibri</vt:lpstr>
      <vt:lpstr>Georgia</vt:lpstr>
      <vt:lpstr>Symbol</vt:lpstr>
      <vt:lpstr>Default Design</vt:lpstr>
      <vt:lpstr> La fluidité du sang :   Comment vivre mieux et plus longtemps  David DeRose, MD, MPHCompassHealth Consulting,Inc.www.CompassHealth.netwww.TimelessHealingInsights.org  </vt:lpstr>
      <vt:lpstr>Définitions de l’hémorhéologie</vt:lpstr>
      <vt:lpstr>L’hémorhéologie en bref</vt:lpstr>
      <vt:lpstr>10 constantes biologiques à surveiller </vt:lpstr>
      <vt:lpstr> « Le Facteur Mathusalem »  </vt:lpstr>
      <vt:lpstr>Le globule rouge</vt:lpstr>
      <vt:lpstr>Pourquoi l’hémorhéologie est-elle importante ?</vt:lpstr>
      <vt:lpstr>« Une santé parfaite dépend d’une circulation parfaite »  </vt:lpstr>
      <vt:lpstr>Présentation PowerPoint</vt:lpstr>
      <vt:lpstr>Une hémorhéologie optimale aide à prévenir...</vt:lpstr>
      <vt:lpstr>AVC et crise cardiaque</vt:lpstr>
      <vt:lpstr>AVC et facteurs hémorhéologiques</vt:lpstr>
      <vt:lpstr>Présentation PowerPoint</vt:lpstr>
      <vt:lpstr>Présentation PowerPoint</vt:lpstr>
      <vt:lpstr>Composants du Facteur Mathusalem et risque relatif d’un événement cardiaque ischémique majeur*</vt:lpstr>
      <vt:lpstr>Rythmes circadiens, crises cardiaques et fluidité du sang</vt:lpstr>
      <vt:lpstr>Présentation PowerPoint</vt:lpstr>
      <vt:lpstr>Tension artérielle, AVC et crise cardiaque</vt:lpstr>
      <vt:lpstr>Une hémorhéologie optimale aide à prévenir...</vt:lpstr>
      <vt:lpstr>Deux maladies essentiellement</vt:lpstr>
      <vt:lpstr>Le glaucome</vt:lpstr>
      <vt:lpstr> Fluidité du sang et cécité</vt:lpstr>
      <vt:lpstr>Fluidité du sang et DMLA</vt:lpstr>
      <vt:lpstr>Une hémorhéologie optimale aide à prévenir...</vt:lpstr>
      <vt:lpstr>Présentation PowerPoint</vt:lpstr>
      <vt:lpstr>Facteurs hémorhéologiques liés au risque de cancer</vt:lpstr>
      <vt:lpstr>Cancer et « Facteur M »</vt:lpstr>
      <vt:lpstr>Cancer et « Facteur M »</vt:lpstr>
      <vt:lpstr>La conclusion des auteurs</vt:lpstr>
      <vt:lpstr>Une hémorhéologie optimale aide à prévenir...</vt:lpstr>
      <vt:lpstr>Santé mentale et Facteur Mathusalem</vt:lpstr>
      <vt:lpstr>Test du temps de réaction du choix</vt:lpstr>
      <vt:lpstr>Présentation PowerPoint</vt:lpstr>
      <vt:lpstr>Santé mentale et Facteur Mathusalem</vt:lpstr>
      <vt:lpstr>Santé mentale et Facteur Mathusalem</vt:lpstr>
      <vt:lpstr>Une hémorhéologie optimale aide à prévenir...</vt:lpstr>
      <vt:lpstr>En mettant l’accent sur l’hypertension artérielle...</vt:lpstr>
      <vt:lpstr>Liens entre hémorhéologie et hypertension artérielle</vt:lpstr>
      <vt:lpstr>Connexions entre hémorhéologie et hypertension artérielle</vt:lpstr>
      <vt:lpstr>Présentation PowerPoint</vt:lpstr>
      <vt:lpstr>Une hémorhéologie optimale aide à prévenir...</vt:lpstr>
      <vt:lpstr>Sucre et fluidité du sang</vt:lpstr>
      <vt:lpstr>Connexions hémorhéologiques</vt:lpstr>
      <vt:lpstr>Plus de perspectives...</vt:lpstr>
      <vt:lpstr>Une hémorhéologie optimale aide à prévenir...</vt:lpstr>
      <vt:lpstr>Hémorhéologie et prise de poids</vt:lpstr>
      <vt:lpstr>Risque d’une prise de poids importante  (10 % supérieurs des personnes ayant pris du poids sur trois ans)</vt:lpstr>
      <vt:lpstr>Mécanismes de prise de poids ?</vt:lpstr>
      <vt:lpstr>Une hémorhéologie optimale aide à prévenir...</vt:lpstr>
      <vt:lpstr>Maladies auto-immunes et fluidité du sang</vt:lpstr>
      <vt:lpstr>Douleurs lombaires chroniques  et fluidité du sang</vt:lpstr>
      <vt:lpstr>Fluidité du sang et arthrose  : maladies dégénératives des articulations</vt:lpstr>
      <vt:lpstr>Une hémorhéologie optimale aide à prévenir...</vt:lpstr>
      <vt:lpstr>Changements liés au vieillissement au niveau de la viscosité du sang</vt:lpstr>
      <vt:lpstr>Les conséquences du vieillissement sur le flux sanguin</vt:lpstr>
      <vt:lpstr>Hiroko Sugimori, et coll.</vt:lpstr>
      <vt:lpstr>Une hémorhéologie optimale  améliore</vt:lpstr>
      <vt:lpstr>Fluidité du sang et performances chez  des athlètes de rugby</vt:lpstr>
      <vt:lpstr>Conclusion ?</vt:lpstr>
      <vt:lpstr>10 constantes biologiques à surveiller </vt:lpstr>
      <vt:lpstr>Mettez le livre Le Facteur Mathusalem à contribution</vt:lpstr>
      <vt:lpstr>Présentation PowerPoint</vt:lpstr>
      <vt:lpstr>Ces principes sont présentés dans...</vt:lpstr>
      <vt:lpstr>Ressource supplémentaire...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Methuselah Factor   David DeRose, MD, MPH CompassHealth Consulting, Inc. drderose@compasshealth.net</dc:title>
  <dc:creator>David DeRose</dc:creator>
  <cp:lastModifiedBy>suzy LUPON</cp:lastModifiedBy>
  <cp:revision>193</cp:revision>
  <cp:lastPrinted>2023-07-28T08:50:55Z</cp:lastPrinted>
  <dcterms:created xsi:type="dcterms:W3CDTF">2019-03-27T15:34:01Z</dcterms:created>
  <dcterms:modified xsi:type="dcterms:W3CDTF">2023-08-20T15:57:06Z</dcterms:modified>
</cp:coreProperties>
</file>