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sldIdLst>
    <p:sldId id="256" r:id="rId2"/>
    <p:sldId id="257" r:id="rId3"/>
    <p:sldId id="258" r:id="rId4"/>
    <p:sldId id="259" r:id="rId5"/>
    <p:sldId id="260" r:id="rId6"/>
    <p:sldId id="307" r:id="rId7"/>
    <p:sldId id="308" r:id="rId8"/>
    <p:sldId id="309" r:id="rId9"/>
    <p:sldId id="310" r:id="rId10"/>
    <p:sldId id="312" r:id="rId11"/>
    <p:sldId id="261" r:id="rId12"/>
    <p:sldId id="262" r:id="rId13"/>
    <p:sldId id="263" r:id="rId14"/>
    <p:sldId id="264" r:id="rId15"/>
    <p:sldId id="265" r:id="rId16"/>
    <p:sldId id="313" r:id="rId17"/>
    <p:sldId id="277" r:id="rId18"/>
    <p:sldId id="278" r:id="rId19"/>
    <p:sldId id="279" r:id="rId20"/>
    <p:sldId id="281" r:id="rId21"/>
    <p:sldId id="280" r:id="rId22"/>
    <p:sldId id="282" r:id="rId23"/>
    <p:sldId id="283" r:id="rId24"/>
    <p:sldId id="285" r:id="rId25"/>
    <p:sldId id="286" r:id="rId26"/>
    <p:sldId id="287" r:id="rId27"/>
    <p:sldId id="288" r:id="rId28"/>
    <p:sldId id="289" r:id="rId29"/>
    <p:sldId id="290" r:id="rId30"/>
    <p:sldId id="291" r:id="rId31"/>
    <p:sldId id="293" r:id="rId32"/>
    <p:sldId id="294" r:id="rId33"/>
    <p:sldId id="295" r:id="rId34"/>
    <p:sldId id="292" r:id="rId35"/>
    <p:sldId id="296" r:id="rId36"/>
    <p:sldId id="297" r:id="rId37"/>
    <p:sldId id="298" r:id="rId38"/>
    <p:sldId id="299" r:id="rId39"/>
    <p:sldId id="300" r:id="rId40"/>
    <p:sldId id="301" r:id="rId41"/>
    <p:sldId id="302" r:id="rId42"/>
    <p:sldId id="303" r:id="rId43"/>
    <p:sldId id="304" r:id="rId44"/>
    <p:sldId id="305" r:id="rId45"/>
    <p:sldId id="306" r:id="rId4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5" d="100"/>
          <a:sy n="25"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ormAutofit/>
          </a:bodyPr>
          <a:lstStyle>
            <a:lvl1pPr algn="l">
              <a:defRPr sz="5400"/>
            </a:lvl1pPr>
          </a:lstStyle>
          <a:p>
            <a:r>
              <a:rPr lang="fr-FR" smtClean="0"/>
              <a:t>Cliquez et modifiez le titre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ois images avec légende ">
    <p:spTree>
      <p:nvGrpSpPr>
        <p:cNvPr id="1" name=""/>
        <p:cNvGrpSpPr/>
        <p:nvPr/>
      </p:nvGrpSpPr>
      <p:grpSpPr>
        <a:xfrm>
          <a:off x="0" y="0"/>
          <a:ext cx="0" cy="0"/>
          <a:chOff x="0" y="0"/>
          <a:chExt cx="0" cy="0"/>
        </a:xfrm>
      </p:grpSpPr>
      <p:grpSp>
        <p:nvGrpSpPr>
          <p:cNvPr id="6"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7"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8"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9"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10"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11"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12"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13"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14"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15"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16"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17"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18"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grpSp>
        <p:nvGrpSpPr>
          <p:cNvPr id="19" name="Group 97"/>
          <p:cNvGrpSpPr/>
          <p:nvPr/>
        </p:nvGrpSpPr>
        <p:grpSpPr>
          <a:xfrm>
            <a:off x="3991867" y="319177"/>
            <a:ext cx="2542205" cy="2710838"/>
            <a:chOff x="895350" y="3313113"/>
            <a:chExt cx="3613151" cy="2790825"/>
          </a:xfrm>
          <a:solidFill>
            <a:schemeClr val="tx1">
              <a:lumMod val="50000"/>
            </a:schemeClr>
          </a:solidFill>
        </p:grpSpPr>
        <p:sp>
          <p:nvSpPr>
            <p:cNvPr id="2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2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2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2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2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2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2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2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2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2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3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3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grpSp>
        <p:nvGrpSpPr>
          <p:cNvPr id="32" name="Group 111"/>
          <p:cNvGrpSpPr/>
          <p:nvPr/>
        </p:nvGrpSpPr>
        <p:grpSpPr>
          <a:xfrm>
            <a:off x="3991867" y="3436140"/>
            <a:ext cx="2542205" cy="2710838"/>
            <a:chOff x="895350" y="3313113"/>
            <a:chExt cx="3613151" cy="2790825"/>
          </a:xfrm>
          <a:solidFill>
            <a:schemeClr val="tx1">
              <a:lumMod val="50000"/>
            </a:schemeClr>
          </a:solidFill>
        </p:grpSpPr>
        <p:sp>
          <p:nvSpPr>
            <p:cNvPr id="3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3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3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3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3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3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3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4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4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4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4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4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45" name="Date Placeholder 5"/>
          <p:cNvSpPr>
            <a:spLocks noGrp="1"/>
          </p:cNvSpPr>
          <p:nvPr>
            <p:ph type="dt" sz="half" idx="22"/>
          </p:nvPr>
        </p:nvSpPr>
        <p:spPr/>
        <p:txBody>
          <a:bodyPr/>
          <a:lstStyle>
            <a:lvl1pPr>
              <a:defRPr/>
            </a:lvl1pPr>
          </a:lstStyle>
          <a:p>
            <a:pPr>
              <a:defRPr/>
            </a:pPr>
            <a:endParaRPr lang="fr-FR"/>
          </a:p>
        </p:txBody>
      </p:sp>
      <p:sp>
        <p:nvSpPr>
          <p:cNvPr id="46" name="Footer Placeholder 6"/>
          <p:cNvSpPr>
            <a:spLocks noGrp="1"/>
          </p:cNvSpPr>
          <p:nvPr>
            <p:ph type="ftr" sz="quarter" idx="23"/>
          </p:nvPr>
        </p:nvSpPr>
        <p:spPr/>
        <p:txBody>
          <a:bodyPr/>
          <a:lstStyle>
            <a:lvl1pPr>
              <a:defRPr/>
            </a:lvl1pPr>
          </a:lstStyle>
          <a:p>
            <a:pPr>
              <a:defRPr/>
            </a:pPr>
            <a:endParaRPr lang="fr-FR"/>
          </a:p>
        </p:txBody>
      </p:sp>
      <p:sp>
        <p:nvSpPr>
          <p:cNvPr id="47" name="Slide Number Placeholder 7"/>
          <p:cNvSpPr>
            <a:spLocks noGrp="1"/>
          </p:cNvSpPr>
          <p:nvPr>
            <p:ph type="sldNum" sz="quarter" idx="24"/>
          </p:nvPr>
        </p:nvSpPr>
        <p:spPr/>
        <p:txBody>
          <a:bodyPr/>
          <a:lstStyle>
            <a:lvl1pPr>
              <a:defRPr/>
            </a:lvl1pPr>
          </a:lstStyle>
          <a:p>
            <a:fld id="{0C86B6B3-C251-4979-B2A8-2FC878EB649B}" type="slidenum">
              <a:rPr lang="fr-FR"/>
              <a:pPr/>
              <a:t>‹N°›</a:t>
            </a:fld>
            <a:endParaRPr lang="fr-F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ormAutofit/>
          </a:bodyPr>
          <a:lstStyle>
            <a:lvl1pPr>
              <a:defRPr sz="3600"/>
            </a:lvl1pPr>
          </a:lstStyle>
          <a:p>
            <a:r>
              <a:rPr lang="fr-FR" smtClean="0"/>
              <a:t>Cliquez et modifiez le titre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FC720FB1-EBD6-40C1-ACF3-9C33AB829F0A}" type="slidenum">
              <a:rPr lang="fr-FR"/>
              <a:pPr/>
              <a:t>‹N°›</a:t>
            </a:fld>
            <a:endParaRPr lang="fr-F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5" name="Group 7"/>
          <p:cNvGrpSpPr>
            <a:grpSpLocks/>
          </p:cNvGrpSpPr>
          <p:nvPr/>
        </p:nvGrpSpPr>
        <p:grpSpPr bwMode="auto">
          <a:xfrm>
            <a:off x="446088" y="781050"/>
            <a:ext cx="4826000" cy="5054600"/>
            <a:chOff x="5162444" y="781398"/>
            <a:chExt cx="6433398" cy="5053665"/>
          </a:xfrm>
        </p:grpSpPr>
        <p:sp>
          <p:nvSpPr>
            <p:cNvPr id="6" name="Freeform 42"/>
            <p:cNvSpPr>
              <a:spLocks/>
            </p:cNvSpPr>
            <p:nvPr/>
          </p:nvSpPr>
          <p:spPr bwMode="auto">
            <a:xfrm rot="16200000" flipV="1">
              <a:off x="3342447" y="3274900"/>
              <a:ext cx="3828342" cy="19046"/>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7" name="Freeform 43"/>
            <p:cNvSpPr>
              <a:spLocks/>
            </p:cNvSpPr>
            <p:nvPr/>
          </p:nvSpPr>
          <p:spPr bwMode="auto">
            <a:xfrm rot="16200000" flipV="1">
              <a:off x="9564747" y="3299767"/>
              <a:ext cx="3837865" cy="16930"/>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a:defRPr/>
              </a:pPr>
              <a:endParaRPr>
                <a:latin typeface="Arial" charset="0"/>
                <a:ea typeface="+mn-ea"/>
              </a:endParaRPr>
            </a:p>
          </p:txBody>
        </p:sp>
        <p:grpSp>
          <p:nvGrpSpPr>
            <p:cNvPr id="8" name="Group 10"/>
            <p:cNvGrpSpPr>
              <a:grpSpLocks/>
            </p:cNvGrpSpPr>
            <p:nvPr/>
          </p:nvGrpSpPr>
          <p:grpSpPr bwMode="auto">
            <a:xfrm>
              <a:off x="5814205" y="859113"/>
              <a:ext cx="5129146" cy="4880471"/>
              <a:chOff x="7856559" y="859113"/>
              <a:chExt cx="3086791" cy="4880471"/>
            </a:xfrm>
          </p:grpSpPr>
          <p:sp>
            <p:nvSpPr>
              <p:cNvPr id="17" name="Freeform 41"/>
              <p:cNvSpPr>
                <a:spLocks/>
              </p:cNvSpPr>
              <p:nvPr/>
            </p:nvSpPr>
            <p:spPr bwMode="auto">
              <a:xfrm rot="16200000" flipV="1">
                <a:off x="9392238" y="4188307"/>
                <a:ext cx="15872" cy="3087178"/>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8" name="Freeform 44"/>
              <p:cNvSpPr>
                <a:spLocks/>
              </p:cNvSpPr>
              <p:nvPr/>
            </p:nvSpPr>
            <p:spPr bwMode="auto">
              <a:xfrm rot="16200000" flipV="1">
                <a:off x="9367717" y="-651959"/>
                <a:ext cx="12698" cy="303496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a:defRPr/>
                </a:pPr>
                <a:endParaRPr>
                  <a:latin typeface="Arial" charset="0"/>
                  <a:ea typeface="+mn-ea"/>
                </a:endParaRPr>
              </a:p>
            </p:txBody>
          </p:sp>
        </p:grpSp>
        <p:sp>
          <p:nvSpPr>
            <p:cNvPr id="9" name="Freeform 45"/>
            <p:cNvSpPr>
              <a:spLocks noEditPoints="1"/>
            </p:cNvSpPr>
            <p:nvPr/>
          </p:nvSpPr>
          <p:spPr bwMode="auto">
            <a:xfrm rot="16200000" flipV="1">
              <a:off x="5185984" y="5322663"/>
              <a:ext cx="477750" cy="524830"/>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0" name="Freeform 46"/>
            <p:cNvSpPr>
              <a:spLocks noEditPoints="1"/>
            </p:cNvSpPr>
            <p:nvPr/>
          </p:nvSpPr>
          <p:spPr bwMode="auto">
            <a:xfrm rot="16200000" flipV="1">
              <a:off x="5196566" y="5324250"/>
              <a:ext cx="477749" cy="512132"/>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1" name="Freeform 47"/>
            <p:cNvSpPr>
              <a:spLocks noEditPoints="1"/>
            </p:cNvSpPr>
            <p:nvPr/>
          </p:nvSpPr>
          <p:spPr bwMode="auto">
            <a:xfrm rot="16200000" flipV="1">
              <a:off x="11077358" y="5320811"/>
              <a:ext cx="507906" cy="520597"/>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2" name="Freeform 48"/>
            <p:cNvSpPr>
              <a:spLocks noEditPoints="1"/>
            </p:cNvSpPr>
            <p:nvPr/>
          </p:nvSpPr>
          <p:spPr bwMode="auto">
            <a:xfrm rot="16200000" flipV="1">
              <a:off x="11092436" y="5320547"/>
              <a:ext cx="471401" cy="535412"/>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3" name="Freeform 49"/>
            <p:cNvSpPr>
              <a:spLocks noEditPoints="1"/>
            </p:cNvSpPr>
            <p:nvPr/>
          </p:nvSpPr>
          <p:spPr bwMode="auto">
            <a:xfrm rot="16200000" flipV="1">
              <a:off x="11051697" y="772143"/>
              <a:ext cx="468226" cy="51848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4" name="Freeform 50"/>
            <p:cNvSpPr>
              <a:spLocks noEditPoints="1"/>
            </p:cNvSpPr>
            <p:nvPr/>
          </p:nvSpPr>
          <p:spPr bwMode="auto">
            <a:xfrm rot="16200000" flipV="1">
              <a:off x="11044291" y="785899"/>
              <a:ext cx="468226" cy="4909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5" name="Freeform 51"/>
            <p:cNvSpPr>
              <a:spLocks noEditPoints="1"/>
            </p:cNvSpPr>
            <p:nvPr/>
          </p:nvSpPr>
          <p:spPr bwMode="auto">
            <a:xfrm rot="16200000" flipV="1">
              <a:off x="5233070" y="721352"/>
              <a:ext cx="423785" cy="543877"/>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a:defRPr/>
              </a:pPr>
              <a:endParaRPr>
                <a:latin typeface="Arial" charset="0"/>
                <a:ea typeface="+mn-ea"/>
              </a:endParaRPr>
            </a:p>
          </p:txBody>
        </p:sp>
        <p:sp>
          <p:nvSpPr>
            <p:cNvPr id="16" name="Freeform 52"/>
            <p:cNvSpPr>
              <a:spLocks noEditPoints="1"/>
            </p:cNvSpPr>
            <p:nvPr/>
          </p:nvSpPr>
          <p:spPr bwMode="auto">
            <a:xfrm rot="16200000" flipV="1">
              <a:off x="5242328" y="750186"/>
              <a:ext cx="428546" cy="49097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a:defRPr/>
              </a:pPr>
              <a:endParaRPr>
                <a:latin typeface="Arial" charset="0"/>
                <a:ea typeface="+mn-ea"/>
              </a:endParaRPr>
            </a:p>
          </p:txBody>
        </p:sp>
      </p:grpSp>
      <p:sp>
        <p:nvSpPr>
          <p:cNvPr id="2" name="Title 1"/>
          <p:cNvSpPr>
            <a:spLocks noGrp="1"/>
          </p:cNvSpPr>
          <p:nvPr>
            <p:ph type="title"/>
          </p:nvPr>
        </p:nvSpPr>
        <p:spPr>
          <a:xfrm>
            <a:off x="5619668" y="1330347"/>
            <a:ext cx="2880360" cy="2103120"/>
          </a:xfrm>
        </p:spPr>
        <p:txBody>
          <a:bodyPr>
            <a:normAutofit/>
          </a:bodyPr>
          <a:lstStyle>
            <a:lvl1pPr>
              <a:defRPr sz="3600"/>
            </a:lvl1pPr>
          </a:lstStyle>
          <a:p>
            <a:r>
              <a:rPr lang="fr-FR" smtClean="0"/>
              <a:t>Cliquez et modifiez le titre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noProof="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19" name="Date Placeholder 4"/>
          <p:cNvSpPr>
            <a:spLocks noGrp="1"/>
          </p:cNvSpPr>
          <p:nvPr>
            <p:ph type="dt" sz="half" idx="10"/>
          </p:nvPr>
        </p:nvSpPr>
        <p:spPr/>
        <p:txBody>
          <a:bodyPr/>
          <a:lstStyle>
            <a:lvl1pPr>
              <a:defRPr/>
            </a:lvl1pPr>
          </a:lstStyle>
          <a:p>
            <a:pPr>
              <a:defRPr/>
            </a:pPr>
            <a:endParaRPr lang="fr-FR"/>
          </a:p>
        </p:txBody>
      </p:sp>
      <p:sp>
        <p:nvSpPr>
          <p:cNvPr id="20" name="Footer Placeholder 5"/>
          <p:cNvSpPr>
            <a:spLocks noGrp="1"/>
          </p:cNvSpPr>
          <p:nvPr>
            <p:ph type="ftr" sz="quarter" idx="11"/>
          </p:nvPr>
        </p:nvSpPr>
        <p:spPr/>
        <p:txBody>
          <a:bodyPr/>
          <a:lstStyle>
            <a:lvl1pPr>
              <a:defRPr/>
            </a:lvl1pPr>
          </a:lstStyle>
          <a:p>
            <a:pPr>
              <a:defRPr/>
            </a:pPr>
            <a:endParaRPr lang="fr-FR"/>
          </a:p>
        </p:txBody>
      </p:sp>
      <p:sp>
        <p:nvSpPr>
          <p:cNvPr id="21" name="Slide Number Placeholder 6"/>
          <p:cNvSpPr>
            <a:spLocks noGrp="1"/>
          </p:cNvSpPr>
          <p:nvPr>
            <p:ph type="sldNum" sz="quarter" idx="12"/>
          </p:nvPr>
        </p:nvSpPr>
        <p:spPr/>
        <p:txBody>
          <a:bodyPr/>
          <a:lstStyle>
            <a:lvl1pPr>
              <a:defRPr/>
            </a:lvl1pPr>
          </a:lstStyle>
          <a:p>
            <a:fld id="{3004B1EF-CDB5-42ED-8455-D339A9D16323}" type="slidenum">
              <a:rPr lang="fr-FR"/>
              <a:pPr/>
              <a:t>‹N°›</a:t>
            </a:fld>
            <a:endParaRPr lang="fr-F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007EC8A2-C3EB-4B14-ABBF-D32727439095}" type="slidenum">
              <a:rPr lang="fr-FR"/>
              <a:pPr/>
              <a:t>‹N°›</a:t>
            </a:fld>
            <a:endParaRPr lang="fr-F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95EFAB92-B6BC-4F9A-965F-39C93E983668}" type="slidenum">
              <a:rPr lang="fr-FR"/>
              <a:pPr/>
              <a:t>‹N°›</a:t>
            </a:fld>
            <a:endParaRPr lang="fr-F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610EE5A5-0241-4F52-9E65-CF11CBC42749}" type="slidenum">
              <a:rPr lang="fr-FR"/>
              <a:pPr/>
              <a:t>‹N°›</a:t>
            </a:fld>
            <a:endParaRPr lang="fr-F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ormAutofit/>
          </a:bodyPr>
          <a:lstStyle>
            <a:lvl1pPr>
              <a:defRPr sz="4400"/>
            </a:lvl1pPr>
          </a:lstStyle>
          <a:p>
            <a:r>
              <a:rPr lang="fr-FR" smtClean="0"/>
              <a:t>Cliquez et modifiez le titre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98909" y="1825625"/>
            <a:ext cx="3715941" cy="41879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29150" y="1825625"/>
            <a:ext cx="3713561" cy="41879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039B74B0-DBDE-42FF-90F0-B753A7F6C38F}" type="slidenum">
              <a:rPr lang="fr-FR"/>
              <a:pPr/>
              <a:t>‹N°›</a:t>
            </a:fld>
            <a:endParaRPr lang="fr-F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02386" y="2505076"/>
            <a:ext cx="3717036" cy="3476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6"/>
            <a:ext cx="3717036" cy="3476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fld id="{0DF0B1BF-0B47-48EE-B60B-A15262DC33E5}" type="slidenum">
              <a:rPr lang="fr-FR"/>
              <a:pPr/>
              <a:t>‹N°›</a:t>
            </a:fld>
            <a:endParaRPr lang="fr-F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fld id="{84EA1E73-B30D-4151-983A-362A6248010E}" type="slidenum">
              <a:rPr lang="fr-FR"/>
              <a:pPr/>
              <a:t>‹N°›</a:t>
            </a:fld>
            <a:endParaRPr lang="fr-F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fld id="{6A1EDCC3-3EDE-4F6D-B286-C2849667A67C}" type="slidenum">
              <a:rPr lang="fr-FR"/>
              <a:pPr/>
              <a:t>‹N°›</a:t>
            </a:fld>
            <a:endParaRPr lang="fr-F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images avec légende">
    <p:spTree>
      <p:nvGrpSpPr>
        <p:cNvPr id="1" name=""/>
        <p:cNvGrpSpPr/>
        <p:nvPr/>
      </p:nvGrpSpPr>
      <p:grpSpPr>
        <a:xfrm>
          <a:off x="0" y="0"/>
          <a:ext cx="0" cy="0"/>
          <a:chOff x="0" y="0"/>
          <a:chExt cx="0" cy="0"/>
        </a:xfrm>
      </p:grpSpPr>
      <p:grpSp>
        <p:nvGrpSpPr>
          <p:cNvPr id="6" name="Group 8"/>
          <p:cNvGrpSpPr/>
          <p:nvPr/>
        </p:nvGrpSpPr>
        <p:grpSpPr>
          <a:xfrm>
            <a:off x="430824" y="724620"/>
            <a:ext cx="3989234" cy="3795623"/>
            <a:chOff x="895350" y="3313113"/>
            <a:chExt cx="3613151" cy="2790825"/>
          </a:xfrm>
          <a:solidFill>
            <a:schemeClr val="tx1">
              <a:lumMod val="50000"/>
            </a:schemeClr>
          </a:solidFill>
        </p:grpSpPr>
        <p:sp>
          <p:nvSpPr>
            <p:cNvPr id="7"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8"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9"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10"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11"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12"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13"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14"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15"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16"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17"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18"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grpSp>
        <p:nvGrpSpPr>
          <p:cNvPr id="19" name="Group 21"/>
          <p:cNvGrpSpPr/>
          <p:nvPr/>
        </p:nvGrpSpPr>
        <p:grpSpPr>
          <a:xfrm>
            <a:off x="4713841" y="724620"/>
            <a:ext cx="3989234" cy="3795623"/>
            <a:chOff x="895350" y="3313113"/>
            <a:chExt cx="3613151" cy="2790825"/>
          </a:xfrm>
          <a:solidFill>
            <a:schemeClr val="tx1">
              <a:lumMod val="50000"/>
            </a:schemeClr>
          </a:solidFill>
        </p:grpSpPr>
        <p:sp>
          <p:nvSpPr>
            <p:cNvPr id="2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2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2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2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2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2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2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2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2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2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3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3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32" name="Date Placeholder 5"/>
          <p:cNvSpPr>
            <a:spLocks noGrp="1"/>
          </p:cNvSpPr>
          <p:nvPr>
            <p:ph type="dt" sz="half" idx="20"/>
          </p:nvPr>
        </p:nvSpPr>
        <p:spPr/>
        <p:txBody>
          <a:bodyPr/>
          <a:lstStyle>
            <a:lvl1pPr>
              <a:defRPr/>
            </a:lvl1pPr>
          </a:lstStyle>
          <a:p>
            <a:pPr>
              <a:defRPr/>
            </a:pPr>
            <a:endParaRPr lang="fr-FR"/>
          </a:p>
        </p:txBody>
      </p:sp>
      <p:sp>
        <p:nvSpPr>
          <p:cNvPr id="33" name="Footer Placeholder 6"/>
          <p:cNvSpPr>
            <a:spLocks noGrp="1"/>
          </p:cNvSpPr>
          <p:nvPr>
            <p:ph type="ftr" sz="quarter" idx="21"/>
          </p:nvPr>
        </p:nvSpPr>
        <p:spPr/>
        <p:txBody>
          <a:bodyPr/>
          <a:lstStyle>
            <a:lvl1pPr>
              <a:defRPr/>
            </a:lvl1pPr>
          </a:lstStyle>
          <a:p>
            <a:pPr>
              <a:defRPr/>
            </a:pPr>
            <a:endParaRPr lang="fr-FR"/>
          </a:p>
        </p:txBody>
      </p:sp>
      <p:sp>
        <p:nvSpPr>
          <p:cNvPr id="34" name="Slide Number Placeholder 7"/>
          <p:cNvSpPr>
            <a:spLocks noGrp="1"/>
          </p:cNvSpPr>
          <p:nvPr>
            <p:ph type="sldNum" sz="quarter" idx="22"/>
          </p:nvPr>
        </p:nvSpPr>
        <p:spPr/>
        <p:txBody>
          <a:bodyPr/>
          <a:lstStyle>
            <a:lvl1pPr>
              <a:defRPr/>
            </a:lvl1pPr>
          </a:lstStyle>
          <a:p>
            <a:fld id="{AFE3EA51-8467-4B12-9973-C3583ED6AAD8}" type="slidenum">
              <a:rPr lang="fr-FR"/>
              <a:pPr/>
              <a:t>‹N°›</a:t>
            </a:fld>
            <a:endParaRPr lang="fr-F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ois images avec légende">
    <p:spTree>
      <p:nvGrpSpPr>
        <p:cNvPr id="1" name=""/>
        <p:cNvGrpSpPr/>
        <p:nvPr/>
      </p:nvGrpSpPr>
      <p:grpSpPr>
        <a:xfrm>
          <a:off x="0" y="0"/>
          <a:ext cx="0" cy="0"/>
          <a:chOff x="0" y="0"/>
          <a:chExt cx="0" cy="0"/>
        </a:xfrm>
      </p:grpSpPr>
      <p:grpSp>
        <p:nvGrpSpPr>
          <p:cNvPr id="8"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1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1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1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1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1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1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1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1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1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1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2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grpSp>
        <p:nvGrpSpPr>
          <p:cNvPr id="21"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22"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23"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24"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25"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26"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27"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28"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29"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30"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31"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32"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33"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grpSp>
        <p:nvGrpSpPr>
          <p:cNvPr id="3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3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a:latin typeface="Arial" charset="0"/>
                <a:ea typeface="+mn-ea"/>
              </a:endParaRPr>
            </a:p>
          </p:txBody>
        </p:sp>
        <p:sp>
          <p:nvSpPr>
            <p:cNvPr id="3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a:latin typeface="Arial" charset="0"/>
                <a:ea typeface="+mn-ea"/>
              </a:endParaRPr>
            </a:p>
          </p:txBody>
        </p:sp>
        <p:sp>
          <p:nvSpPr>
            <p:cNvPr id="3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a:latin typeface="Arial" charset="0"/>
                <a:ea typeface="+mn-ea"/>
              </a:endParaRPr>
            </a:p>
          </p:txBody>
        </p:sp>
        <p:sp>
          <p:nvSpPr>
            <p:cNvPr id="3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a:latin typeface="Arial" charset="0"/>
                <a:ea typeface="+mn-ea"/>
              </a:endParaRPr>
            </a:p>
          </p:txBody>
        </p:sp>
        <p:sp>
          <p:nvSpPr>
            <p:cNvPr id="3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a:latin typeface="Arial" charset="0"/>
                <a:ea typeface="+mn-ea"/>
              </a:endParaRPr>
            </a:p>
          </p:txBody>
        </p:sp>
        <p:sp>
          <p:nvSpPr>
            <p:cNvPr id="4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a:latin typeface="Arial" charset="0"/>
                <a:ea typeface="+mn-ea"/>
              </a:endParaRPr>
            </a:p>
          </p:txBody>
        </p:sp>
        <p:sp>
          <p:nvSpPr>
            <p:cNvPr id="4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a:latin typeface="Arial" charset="0"/>
                <a:ea typeface="+mn-ea"/>
              </a:endParaRPr>
            </a:p>
          </p:txBody>
        </p:sp>
        <p:sp>
          <p:nvSpPr>
            <p:cNvPr id="4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a:latin typeface="Arial" charset="0"/>
                <a:ea typeface="+mn-ea"/>
              </a:endParaRPr>
            </a:p>
          </p:txBody>
        </p:sp>
        <p:sp>
          <p:nvSpPr>
            <p:cNvPr id="4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a:latin typeface="Arial" charset="0"/>
                <a:ea typeface="+mn-ea"/>
              </a:endParaRPr>
            </a:p>
          </p:txBody>
        </p:sp>
        <p:sp>
          <p:nvSpPr>
            <p:cNvPr id="4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a:latin typeface="Arial" charset="0"/>
                <a:ea typeface="+mn-ea"/>
              </a:endParaRPr>
            </a:p>
          </p:txBody>
        </p:sp>
        <p:sp>
          <p:nvSpPr>
            <p:cNvPr id="4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a:latin typeface="Arial" charset="0"/>
                <a:ea typeface="+mn-ea"/>
              </a:endParaRPr>
            </a:p>
          </p:txBody>
        </p:sp>
        <p:sp>
          <p:nvSpPr>
            <p:cNvPr id="4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a:latin typeface="Arial" charset="0"/>
                <a:ea typeface="+mn-ea"/>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rtlCol="0">
            <a:normAutofit/>
          </a:bodyPr>
          <a:lstStyle>
            <a:lvl1pPr marL="0" indent="0" algn="ctr">
              <a:buNone/>
              <a:defRPr/>
            </a:lvl1pPr>
          </a:lstStyle>
          <a:p>
            <a:pPr lvl="0"/>
            <a:r>
              <a:rPr lang="fr-FR" noProof="0" smtClean="0"/>
              <a:t>Cliquez sur l'icône pour ajouter une image</a:t>
            </a:r>
            <a:endParaRPr noProof="0"/>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47" name="Date Placeholder 5"/>
          <p:cNvSpPr>
            <a:spLocks noGrp="1"/>
          </p:cNvSpPr>
          <p:nvPr>
            <p:ph type="dt" sz="half" idx="23"/>
          </p:nvPr>
        </p:nvSpPr>
        <p:spPr/>
        <p:txBody>
          <a:bodyPr/>
          <a:lstStyle>
            <a:lvl1pPr>
              <a:defRPr/>
            </a:lvl1pPr>
          </a:lstStyle>
          <a:p>
            <a:pPr>
              <a:defRPr/>
            </a:pPr>
            <a:endParaRPr lang="fr-FR"/>
          </a:p>
        </p:txBody>
      </p:sp>
      <p:sp>
        <p:nvSpPr>
          <p:cNvPr id="48" name="Footer Placeholder 6"/>
          <p:cNvSpPr>
            <a:spLocks noGrp="1"/>
          </p:cNvSpPr>
          <p:nvPr>
            <p:ph type="ftr" sz="quarter" idx="24"/>
          </p:nvPr>
        </p:nvSpPr>
        <p:spPr/>
        <p:txBody>
          <a:bodyPr/>
          <a:lstStyle>
            <a:lvl1pPr>
              <a:defRPr/>
            </a:lvl1pPr>
          </a:lstStyle>
          <a:p>
            <a:pPr>
              <a:defRPr/>
            </a:pPr>
            <a:endParaRPr lang="fr-FR"/>
          </a:p>
        </p:txBody>
      </p:sp>
      <p:sp>
        <p:nvSpPr>
          <p:cNvPr id="49" name="Slide Number Placeholder 7"/>
          <p:cNvSpPr>
            <a:spLocks noGrp="1"/>
          </p:cNvSpPr>
          <p:nvPr>
            <p:ph type="sldNum" sz="quarter" idx="25"/>
          </p:nvPr>
        </p:nvSpPr>
        <p:spPr/>
        <p:txBody>
          <a:bodyPr/>
          <a:lstStyle>
            <a:lvl1pPr>
              <a:defRPr/>
            </a:lvl1pPr>
          </a:lstStyle>
          <a:p>
            <a:fld id="{A264A607-C68B-42C0-B8A1-F63CA9C1E6CF}" type="slidenum">
              <a:rPr lang="fr-FR"/>
              <a:pPr/>
              <a:t>‹N°›</a:t>
            </a:fld>
            <a:endParaRPr lang="fr-F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8513" y="304800"/>
            <a:ext cx="75438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p>
        </p:txBody>
      </p:sp>
      <p:sp>
        <p:nvSpPr>
          <p:cNvPr id="1027" name="Text Placeholder 2"/>
          <p:cNvSpPr>
            <a:spLocks noGrp="1"/>
          </p:cNvSpPr>
          <p:nvPr>
            <p:ph type="body" idx="1"/>
          </p:nvPr>
        </p:nvSpPr>
        <p:spPr bwMode="auto">
          <a:xfrm>
            <a:off x="798513" y="1752600"/>
            <a:ext cx="7543800" cy="422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Date Placeholder 3"/>
          <p:cNvSpPr>
            <a:spLocks noGrp="1"/>
          </p:cNvSpPr>
          <p:nvPr>
            <p:ph type="dt" sz="half" idx="2"/>
          </p:nvPr>
        </p:nvSpPr>
        <p:spPr>
          <a:xfrm>
            <a:off x="6056313" y="6019800"/>
            <a:ext cx="1047750" cy="228600"/>
          </a:xfrm>
          <a:prstGeom prst="rect">
            <a:avLst/>
          </a:prstGeom>
        </p:spPr>
        <p:txBody>
          <a:bodyPr vert="horz" lIns="91440" tIns="45720" rIns="91440" bIns="45720" rtlCol="0" anchor="ctr"/>
          <a:lstStyle>
            <a:lvl1pPr algn="l">
              <a:defRPr sz="1000">
                <a:solidFill>
                  <a:schemeClr val="tx1"/>
                </a:solidFill>
                <a:latin typeface="Arial" charset="0"/>
                <a:ea typeface="+mn-ea"/>
              </a:defRPr>
            </a:lvl1pPr>
          </a:lstStyle>
          <a:p>
            <a:pPr>
              <a:defRPr/>
            </a:pPr>
            <a:endParaRPr lang="fr-FR"/>
          </a:p>
        </p:txBody>
      </p:sp>
      <p:sp>
        <p:nvSpPr>
          <p:cNvPr id="5" name="Footer Placeholder 4"/>
          <p:cNvSpPr>
            <a:spLocks noGrp="1"/>
          </p:cNvSpPr>
          <p:nvPr>
            <p:ph type="ftr" sz="quarter" idx="3"/>
          </p:nvPr>
        </p:nvSpPr>
        <p:spPr>
          <a:xfrm>
            <a:off x="1484313" y="6019800"/>
            <a:ext cx="4457700" cy="228600"/>
          </a:xfrm>
          <a:prstGeom prst="rect">
            <a:avLst/>
          </a:prstGeom>
        </p:spPr>
        <p:txBody>
          <a:bodyPr vert="horz" lIns="91440" tIns="45720" rIns="91440" bIns="45720" rtlCol="0" anchor="ctr"/>
          <a:lstStyle>
            <a:lvl1pPr algn="l">
              <a:defRPr sz="1000">
                <a:solidFill>
                  <a:schemeClr val="tx1"/>
                </a:solidFill>
                <a:latin typeface="Arial" charset="0"/>
                <a:ea typeface="+mn-ea"/>
              </a:defRPr>
            </a:lvl1pPr>
          </a:lstStyle>
          <a:p>
            <a:pPr>
              <a:defRPr/>
            </a:pPr>
            <a:endParaRPr lang="fr-FR"/>
          </a:p>
        </p:txBody>
      </p:sp>
      <p:sp>
        <p:nvSpPr>
          <p:cNvPr id="6" name="Slide Number Placeholder 5"/>
          <p:cNvSpPr>
            <a:spLocks noGrp="1"/>
          </p:cNvSpPr>
          <p:nvPr>
            <p:ph type="sldNum" sz="quarter" idx="4"/>
          </p:nvPr>
        </p:nvSpPr>
        <p:spPr>
          <a:xfrm>
            <a:off x="798513" y="6019800"/>
            <a:ext cx="571500" cy="228600"/>
          </a:xfrm>
          <a:prstGeom prst="rect">
            <a:avLst/>
          </a:prstGeom>
        </p:spPr>
        <p:txBody>
          <a:bodyPr vert="horz" wrap="square" lIns="91440" tIns="45720" rIns="91440" bIns="45720" numCol="1" anchor="ctr" anchorCtr="0" compatLnSpc="1">
            <a:prstTxWarp prst="textNoShape">
              <a:avLst/>
            </a:prstTxWarp>
          </a:bodyPr>
          <a:lstStyle>
            <a:lvl1pPr>
              <a:defRPr sz="1000"/>
            </a:lvl1pPr>
          </a:lstStyle>
          <a:p>
            <a:fld id="{C1D7E92E-507C-4164-9BD0-C92BBF5479EB}"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59" r:id="rId1"/>
    <p:sldLayoutId id="2147483752" r:id="rId2"/>
    <p:sldLayoutId id="2147483760" r:id="rId3"/>
    <p:sldLayoutId id="2147483753" r:id="rId4"/>
    <p:sldLayoutId id="2147483754" r:id="rId5"/>
    <p:sldLayoutId id="2147483755" r:id="rId6"/>
    <p:sldLayoutId id="2147483756" r:id="rId7"/>
    <p:sldLayoutId id="2147483761" r:id="rId8"/>
    <p:sldLayoutId id="2147483762" r:id="rId9"/>
    <p:sldLayoutId id="2147483763" r:id="rId10"/>
    <p:sldLayoutId id="2147483757" r:id="rId11"/>
    <p:sldLayoutId id="2147483764" r:id="rId12"/>
    <p:sldLayoutId id="2147483758" r:id="rId13"/>
    <p:sldLayoutId id="2147483765" r:id="rId14"/>
  </p:sldLayoutIdLst>
  <p:transition spd="slow"/>
  <p:txStyles>
    <p:titleStyle>
      <a:lvl1pPr algn="l" rtl="0" fontAlgn="base">
        <a:lnSpc>
          <a:spcPct val="90000"/>
        </a:lnSpc>
        <a:spcBef>
          <a:spcPct val="0"/>
        </a:spcBef>
        <a:spcAft>
          <a:spcPct val="0"/>
        </a:spcAft>
        <a:defRPr sz="3600" kern="1200">
          <a:solidFill>
            <a:srgbClr val="4D290B"/>
          </a:solidFill>
          <a:latin typeface="+mj-lt"/>
          <a:ea typeface="ＭＳ Ｐゴシック" pitchFamily="34" charset="-128"/>
          <a:cs typeface="+mj-cs"/>
        </a:defRPr>
      </a:lvl1pPr>
      <a:lvl2pPr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2pPr>
      <a:lvl3pPr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3pPr>
      <a:lvl4pPr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4pPr>
      <a:lvl5pPr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5pPr>
      <a:lvl6pPr marL="457200"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6pPr>
      <a:lvl7pPr marL="914400"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7pPr>
      <a:lvl8pPr marL="1371600"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8pPr>
      <a:lvl9pPr marL="1828800" algn="l" rtl="0" fontAlgn="base">
        <a:lnSpc>
          <a:spcPct val="90000"/>
        </a:lnSpc>
        <a:spcBef>
          <a:spcPct val="0"/>
        </a:spcBef>
        <a:spcAft>
          <a:spcPct val="0"/>
        </a:spcAft>
        <a:defRPr sz="3600">
          <a:solidFill>
            <a:srgbClr val="4D290B"/>
          </a:solidFill>
          <a:latin typeface="Segoe Print" pitchFamily="2" charset="0"/>
          <a:ea typeface="ＭＳ Ｐゴシック" pitchFamily="34" charset="-128"/>
        </a:defRPr>
      </a:lvl9pPr>
    </p:titleStyle>
    <p:bodyStyle>
      <a:lvl1pPr marL="346075" indent="-346075" algn="l" rtl="0" fontAlgn="base">
        <a:spcBef>
          <a:spcPts val="1800"/>
        </a:spcBef>
        <a:spcAft>
          <a:spcPct val="0"/>
        </a:spcAft>
        <a:buFont typeface="Arial" pitchFamily="34" charset="0"/>
        <a:buChar char="•"/>
        <a:defRPr sz="2400" kern="1200">
          <a:solidFill>
            <a:schemeClr val="tx1"/>
          </a:solidFill>
          <a:latin typeface="+mn-lt"/>
          <a:ea typeface="ＭＳ Ｐゴシック" pitchFamily="34" charset="-128"/>
          <a:cs typeface="+mn-cs"/>
        </a:defRPr>
      </a:lvl1pPr>
      <a:lvl2pPr marL="739775" indent="-282575" algn="l" rtl="0" fontAlgn="base">
        <a:spcBef>
          <a:spcPts val="1200"/>
        </a:spcBef>
        <a:spcAft>
          <a:spcPct val="0"/>
        </a:spcAft>
        <a:buFont typeface="Arial" pitchFamily="34" charset="0"/>
        <a:buChar char="•"/>
        <a:defRPr sz="2000" kern="1200">
          <a:solidFill>
            <a:schemeClr val="tx1"/>
          </a:solidFill>
          <a:latin typeface="+mn-lt"/>
          <a:ea typeface="ＭＳ Ｐゴシック" pitchFamily="34" charset="-128"/>
          <a:cs typeface="+mn-cs"/>
        </a:defRPr>
      </a:lvl2pPr>
      <a:lvl3pPr marL="1143000" indent="-228600" algn="l" rtl="0" fontAlgn="base">
        <a:spcBef>
          <a:spcPts val="800"/>
        </a:spcBef>
        <a:spcAft>
          <a:spcPct val="0"/>
        </a:spcAft>
        <a:buFont typeface="Arial" pitchFamily="34" charset="0"/>
        <a:buChar char="•"/>
        <a:defRPr kern="1200">
          <a:solidFill>
            <a:schemeClr val="tx1"/>
          </a:solidFill>
          <a:latin typeface="+mn-lt"/>
          <a:ea typeface="ＭＳ Ｐゴシック" pitchFamily="34" charset="-128"/>
          <a:cs typeface="+mn-cs"/>
        </a:defRPr>
      </a:lvl3pPr>
      <a:lvl4pPr marL="1600200" indent="-228600" algn="l" rtl="0" fontAlgn="base">
        <a:spcBef>
          <a:spcPts val="600"/>
        </a:spcBef>
        <a:spcAft>
          <a:spcPct val="0"/>
        </a:spcAft>
        <a:buFont typeface="Arial" pitchFamily="34" charset="0"/>
        <a:buChar char="•"/>
        <a:defRPr sz="1600" kern="1200">
          <a:solidFill>
            <a:schemeClr val="tx1"/>
          </a:solidFill>
          <a:latin typeface="+mn-lt"/>
          <a:ea typeface="ＭＳ Ｐゴシック" pitchFamily="34" charset="-128"/>
          <a:cs typeface="+mn-cs"/>
        </a:defRPr>
      </a:lvl4pPr>
      <a:lvl5pPr marL="2057400" indent="-228600" algn="l" rtl="0" fontAlgn="base">
        <a:spcBef>
          <a:spcPts val="600"/>
        </a:spcBef>
        <a:spcAft>
          <a:spcPct val="0"/>
        </a:spcAft>
        <a:buFont typeface="Arial" pitchFamily="34" charset="0"/>
        <a:buChar char="•"/>
        <a:defRPr sz="16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ctrTitle"/>
          </p:nvPr>
        </p:nvSpPr>
        <p:spPr>
          <a:xfrm>
            <a:off x="2209800" y="1219200"/>
            <a:ext cx="6553200" cy="1828800"/>
          </a:xfrm>
        </p:spPr>
        <p:txBody>
          <a:bodyPr/>
          <a:lstStyle/>
          <a:p>
            <a:r>
              <a:rPr lang="fr-FR" b="1" smtClean="0">
                <a:solidFill>
                  <a:schemeClr val="tx1"/>
                </a:solidFill>
                <a:latin typeface="Abadi MT Condensed Extra Bold" charset="0"/>
              </a:rPr>
              <a:t>Ministère de la Femme</a:t>
            </a:r>
          </a:p>
        </p:txBody>
      </p:sp>
      <p:pic>
        <p:nvPicPr>
          <p:cNvPr id="16387" name="Image 2" descr="logofemme.jpg"/>
          <p:cNvPicPr>
            <a:picLocks noChangeAspect="1"/>
          </p:cNvPicPr>
          <p:nvPr/>
        </p:nvPicPr>
        <p:blipFill>
          <a:blip r:embed="rId2"/>
          <a:srcRect/>
          <a:stretch>
            <a:fillRect/>
          </a:stretch>
        </p:blipFill>
        <p:spPr bwMode="auto">
          <a:xfrm>
            <a:off x="8280400" y="6240463"/>
            <a:ext cx="863600" cy="617537"/>
          </a:xfrm>
          <a:prstGeom prst="rect">
            <a:avLst/>
          </a:prstGeom>
          <a:noFill/>
          <a:ln w="9525">
            <a:noFill/>
            <a:miter lim="800000"/>
            <a:headEnd/>
            <a:tailEnd/>
          </a:ln>
        </p:spPr>
      </p:pic>
      <p:sp>
        <p:nvSpPr>
          <p:cNvPr id="16388" name="ZoneTexte 3"/>
          <p:cNvSpPr txBox="1">
            <a:spLocks noChangeArrowheads="1"/>
          </p:cNvSpPr>
          <p:nvPr/>
        </p:nvSpPr>
        <p:spPr bwMode="auto">
          <a:xfrm>
            <a:off x="2205038" y="2895600"/>
            <a:ext cx="6557962" cy="369888"/>
          </a:xfrm>
          <a:prstGeom prst="rect">
            <a:avLst/>
          </a:prstGeom>
          <a:noFill/>
          <a:ln w="9525">
            <a:noFill/>
            <a:miter lim="800000"/>
            <a:headEnd/>
            <a:tailEnd/>
          </a:ln>
        </p:spPr>
        <p:txBody>
          <a:bodyPr wrap="none">
            <a:spAutoFit/>
          </a:bodyPr>
          <a:lstStyle/>
          <a:p>
            <a:r>
              <a:rPr lang="fr-FR" b="1" i="1">
                <a:latin typeface="Adobe Garamond Pro" charset="0"/>
              </a:rPr>
              <a:t>Union des Antilles et Guyane Françaises des Adventistes du 7</a:t>
            </a:r>
            <a:r>
              <a:rPr lang="fr-FR" b="1" i="1" baseline="30000">
                <a:latin typeface="Adobe Garamond Pro" charset="0"/>
              </a:rPr>
              <a:t>ème</a:t>
            </a:r>
            <a:r>
              <a:rPr lang="fr-FR" b="1" i="1">
                <a:latin typeface="Adobe Garamond Pro" charset="0"/>
              </a:rPr>
              <a:t> Jour</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609600" y="1676400"/>
            <a:ext cx="7632700" cy="2124075"/>
          </a:xfrm>
          <a:prstGeom prst="rect">
            <a:avLst/>
          </a:prstGeom>
          <a:noFill/>
          <a:ln w="9525">
            <a:noFill/>
            <a:miter lim="800000"/>
            <a:headEnd/>
            <a:tailEnd/>
          </a:ln>
        </p:spPr>
        <p:txBody>
          <a:bodyPr>
            <a:spAutoFit/>
          </a:bodyPr>
          <a:lstStyle/>
          <a:p>
            <a:pPr algn="ctr">
              <a:spcBef>
                <a:spcPct val="50000"/>
              </a:spcBef>
            </a:pPr>
            <a:r>
              <a:rPr lang="fr-FR" sz="4400">
                <a:latin typeface="Abadi MT Condensed Extra Bold" charset="0"/>
              </a:rPr>
              <a:t>Rechercher à élargir les avenues d’un service chrétien dynamique pour les femmes</a:t>
            </a:r>
          </a:p>
        </p:txBody>
      </p:sp>
      <p:pic>
        <p:nvPicPr>
          <p:cNvPr id="25603" name="Image 4" descr="logofemme.jpg"/>
          <p:cNvPicPr>
            <a:picLocks noChangeAspect="1"/>
          </p:cNvPicPr>
          <p:nvPr/>
        </p:nvPicPr>
        <p:blipFill>
          <a:blip r:embed="rId2"/>
          <a:srcRect/>
          <a:stretch>
            <a:fillRect/>
          </a:stretch>
        </p:blipFill>
        <p:spPr bwMode="auto">
          <a:xfrm>
            <a:off x="81534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457200" y="1143000"/>
            <a:ext cx="7632700" cy="4832350"/>
          </a:xfrm>
          <a:prstGeom prst="rect">
            <a:avLst/>
          </a:prstGeom>
          <a:noFill/>
          <a:ln w="9525">
            <a:noFill/>
            <a:miter lim="800000"/>
            <a:headEnd/>
            <a:tailEnd/>
          </a:ln>
        </p:spPr>
        <p:txBody>
          <a:bodyPr>
            <a:spAutoFit/>
          </a:bodyPr>
          <a:lstStyle/>
          <a:p>
            <a:pPr algn="ctr">
              <a:spcBef>
                <a:spcPct val="50000"/>
              </a:spcBef>
            </a:pPr>
            <a:r>
              <a:rPr lang="fr-FR" sz="4400">
                <a:latin typeface="Abadi MT Condensed Extra Bold" charset="0"/>
              </a:rPr>
              <a:t>Inviter chaque femme adventiste à joindre ses aptitudes aux talents d’autres femmes et hommes, alors qu’ils travaillent côte à côte pour l’avancement de la mission globale de l’Eglise Adventiste du 7</a:t>
            </a:r>
            <a:r>
              <a:rPr lang="fr-FR" sz="4400" baseline="30000">
                <a:latin typeface="Abadi MT Condensed Extra Bold" charset="0"/>
              </a:rPr>
              <a:t>ème</a:t>
            </a:r>
            <a:r>
              <a:rPr lang="fr-FR" sz="4400">
                <a:latin typeface="Abadi MT Condensed Extra Bold" charset="0"/>
              </a:rPr>
              <a:t> jour</a:t>
            </a:r>
          </a:p>
        </p:txBody>
      </p:sp>
      <p:pic>
        <p:nvPicPr>
          <p:cNvPr id="26627"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414338"/>
            <a:ext cx="8229600" cy="1143000"/>
          </a:xfrm>
        </p:spPr>
        <p:txBody>
          <a:bodyPr/>
          <a:lstStyle/>
          <a:p>
            <a:r>
              <a:rPr lang="fr-FR" sz="5400" smtClean="0">
                <a:solidFill>
                  <a:srgbClr val="FF6600"/>
                </a:solidFill>
                <a:latin typeface="Abadi MT Condensed Extra Bold" charset="0"/>
              </a:rPr>
              <a:t>Philosophie du ministère</a:t>
            </a:r>
          </a:p>
        </p:txBody>
      </p:sp>
      <p:sp>
        <p:nvSpPr>
          <p:cNvPr id="27651" name="Text Box 3"/>
          <p:cNvSpPr txBox="1">
            <a:spLocks noChangeArrowheads="1"/>
          </p:cNvSpPr>
          <p:nvPr/>
        </p:nvSpPr>
        <p:spPr bwMode="auto">
          <a:xfrm>
            <a:off x="827088" y="2174875"/>
            <a:ext cx="7632700" cy="4616450"/>
          </a:xfrm>
          <a:prstGeom prst="rect">
            <a:avLst/>
          </a:prstGeom>
          <a:noFill/>
          <a:ln w="9525">
            <a:noFill/>
            <a:miter lim="800000"/>
            <a:headEnd/>
            <a:tailEnd/>
          </a:ln>
        </p:spPr>
        <p:txBody>
          <a:bodyPr>
            <a:spAutoFit/>
          </a:bodyPr>
          <a:lstStyle/>
          <a:p>
            <a:pPr algn="r"/>
            <a:r>
              <a:rPr lang="fr-FR" sz="2400" b="1">
                <a:latin typeface="Bodoni MT" pitchFamily="18" charset="0"/>
              </a:rPr>
              <a:t>“Le Seigneur a une oeuvre à accomplir pour les femmes aussi bien que pour les hommes. Elles peuvent occuper leurs postes de travail en ces temps de crise, et il travaillera par leur intermédiaire... Elles peuvent accomplir une oeuvre dans les familles, que les hommes ne peuvent pas réaliser, une oeuvre qui touche l’intimité de la vie. Elles peuvent s’approcher très près de ceux que les hommes ne peuvent pas atteindre. Leur oeuvre est nécessaire.”</a:t>
            </a:r>
            <a:r>
              <a:rPr lang="fr-FR"/>
              <a:t> </a:t>
            </a:r>
            <a:endParaRPr lang="fr-FR" i="1"/>
          </a:p>
          <a:p>
            <a:pPr algn="r"/>
            <a:r>
              <a:rPr lang="fr-FR" i="1"/>
              <a:t>							</a:t>
            </a:r>
            <a:r>
              <a:rPr lang="fr-FR" u="sng"/>
              <a:t>Welfare Ministry, p. 145 tr</a:t>
            </a:r>
            <a:r>
              <a:rPr lang="fr-FR"/>
              <a:t>.</a:t>
            </a:r>
          </a:p>
          <a:p>
            <a:r>
              <a:rPr lang="fr-FR"/>
              <a:t> </a:t>
            </a:r>
          </a:p>
        </p:txBody>
      </p:sp>
      <p:pic>
        <p:nvPicPr>
          <p:cNvPr id="27652"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33400" y="1143000"/>
            <a:ext cx="7632700" cy="4800600"/>
          </a:xfrm>
          <a:prstGeom prst="rect">
            <a:avLst/>
          </a:prstGeom>
          <a:noFill/>
          <a:ln w="9525">
            <a:noFill/>
            <a:miter lim="800000"/>
            <a:headEnd/>
            <a:tailEnd/>
          </a:ln>
        </p:spPr>
        <p:txBody>
          <a:bodyPr>
            <a:spAutoFit/>
          </a:bodyPr>
          <a:lstStyle/>
          <a:p>
            <a:pPr algn="r"/>
            <a:r>
              <a:rPr lang="fr-FR" sz="2400" b="1" i="1">
                <a:latin typeface="Bodoni MT" pitchFamily="18" charset="0"/>
              </a:rPr>
              <a:t>Voici ce qu’EIlen G. White écrivit dans la revue “Review and Herald” du 26 août 1902. </a:t>
            </a:r>
          </a:p>
          <a:p>
            <a:pPr algn="r"/>
            <a:endParaRPr lang="fr-FR" sz="2400" b="1" i="1">
              <a:latin typeface="Bodoni MT" pitchFamily="18" charset="0"/>
            </a:endParaRPr>
          </a:p>
          <a:p>
            <a:pPr algn="r"/>
            <a:r>
              <a:rPr lang="fr-FR" sz="2400" b="1" i="1">
                <a:latin typeface="Bodoni MT" pitchFamily="18" charset="0"/>
              </a:rPr>
              <a:t>Elle comprit que les femmes étaient particulièrement faites pour travailler avec et pour d’autres femmes. Elle encouragea les femmes de son époque à faire usage de leurs talents en témoignant de l’amour de Dieu aux autres femmes avec qui elles entraient en contact. Son appel à offrir un service plein de compassion, atteint les femmes du monde entier aujourd’hui, des villages, des cités et de chaque pays dans le monde.</a:t>
            </a:r>
          </a:p>
          <a:p>
            <a:r>
              <a:rPr lang="fr-FR" i="1"/>
              <a:t> </a:t>
            </a:r>
          </a:p>
        </p:txBody>
      </p:sp>
      <p:pic>
        <p:nvPicPr>
          <p:cNvPr id="28675" name="Image 4" descr="logofemme.jpg"/>
          <p:cNvPicPr>
            <a:picLocks noChangeAspect="1"/>
          </p:cNvPicPr>
          <p:nvPr/>
        </p:nvPicPr>
        <p:blipFill>
          <a:blip r:embed="rId2"/>
          <a:srcRect/>
          <a:stretch>
            <a:fillRect/>
          </a:stretch>
        </p:blipFill>
        <p:spPr bwMode="auto">
          <a:xfrm>
            <a:off x="80518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p:nvPr>
        </p:nvSpPr>
        <p:spPr>
          <a:xfrm>
            <a:off x="381000" y="381000"/>
            <a:ext cx="8229600" cy="1143000"/>
          </a:xfrm>
        </p:spPr>
        <p:txBody>
          <a:bodyPr>
            <a:normAutofit/>
          </a:bodyPr>
          <a:lstStyle/>
          <a:p>
            <a:r>
              <a:rPr lang="fr-FR" sz="4900" smtClean="0">
                <a:solidFill>
                  <a:srgbClr val="FF6600"/>
                </a:solidFill>
                <a:latin typeface="Abadi MT Condensed Extra Bold" charset="0"/>
              </a:rPr>
              <a:t>Déclaration officielle de l’église adventiste</a:t>
            </a:r>
          </a:p>
        </p:txBody>
      </p:sp>
      <p:sp>
        <p:nvSpPr>
          <p:cNvPr id="29699" name="Text Box 3"/>
          <p:cNvSpPr txBox="1">
            <a:spLocks noChangeArrowheads="1"/>
          </p:cNvSpPr>
          <p:nvPr/>
        </p:nvSpPr>
        <p:spPr bwMode="auto">
          <a:xfrm>
            <a:off x="152400" y="1295400"/>
            <a:ext cx="8604250" cy="4657725"/>
          </a:xfrm>
          <a:prstGeom prst="rect">
            <a:avLst/>
          </a:prstGeom>
          <a:noFill/>
          <a:ln w="9525">
            <a:noFill/>
            <a:miter lim="800000"/>
            <a:headEnd/>
            <a:tailEnd/>
          </a:ln>
        </p:spPr>
        <p:txBody>
          <a:bodyPr>
            <a:spAutoFit/>
          </a:bodyPr>
          <a:lstStyle/>
          <a:p>
            <a:pPr algn="r"/>
            <a:r>
              <a:rPr lang="fr-FR"/>
              <a:t> </a:t>
            </a:r>
            <a:r>
              <a:rPr lang="fr-FR" i="1"/>
              <a:t>La déclaration intitulée “Les femmes” est la suivante :</a:t>
            </a:r>
          </a:p>
          <a:p>
            <a:pPr algn="r"/>
            <a:r>
              <a:rPr lang="fr-FR" i="1"/>
              <a:t> </a:t>
            </a:r>
          </a:p>
          <a:p>
            <a:pPr algn="r"/>
            <a:r>
              <a:rPr lang="fr-FR" i="1"/>
              <a:t> </a:t>
            </a:r>
            <a:r>
              <a:rPr lang="fr-FR" sz="2400" b="1" i="1">
                <a:latin typeface="Bodoni MT" pitchFamily="18" charset="0"/>
              </a:rPr>
              <a:t>« Les adventistes du septième jour croient que tous les êtres humains, hommes ou femmes, ont été créés égaux, à l’image d’un Dieu d’amour. Nous croyons que les hommes et les femmes sont appelés à jouer un rôle important dans l’accomplissement de la mission essentielle de l’Eglise adventiste : travailler ensemble pour le bien de l’humanité. Pourtant, nous sommes conscients que dans le monde entier, dans les pays développés comme dans les pays en voie de développement, certaines situations sociales hostiles empêchent souvent les femmes, hélas, d’exploiter le potentiel que Dieu leur a donné.</a:t>
            </a:r>
          </a:p>
        </p:txBody>
      </p:sp>
      <p:pic>
        <p:nvPicPr>
          <p:cNvPr id="29700" name="Image 3" descr="logofemme.jpg"/>
          <p:cNvPicPr>
            <a:picLocks noChangeAspect="1"/>
          </p:cNvPicPr>
          <p:nvPr/>
        </p:nvPicPr>
        <p:blipFill>
          <a:blip r:embed="rId2"/>
          <a:srcRect/>
          <a:stretch>
            <a:fillRect/>
          </a:stretch>
        </p:blipFill>
        <p:spPr bwMode="auto">
          <a:xfrm>
            <a:off x="80518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838200" y="914400"/>
            <a:ext cx="7632700" cy="4473575"/>
          </a:xfrm>
          <a:prstGeom prst="rect">
            <a:avLst/>
          </a:prstGeom>
          <a:noFill/>
          <a:ln w="9525">
            <a:noFill/>
            <a:miter lim="800000"/>
            <a:headEnd/>
            <a:tailEnd/>
          </a:ln>
        </p:spPr>
        <p:txBody>
          <a:bodyPr>
            <a:spAutoFit/>
          </a:bodyPr>
          <a:lstStyle/>
          <a:p>
            <a:r>
              <a:rPr lang="fr-FR" sz="2400" b="1" i="1">
                <a:latin typeface="Bodoni MT" pitchFamily="18" charset="0"/>
              </a:rPr>
              <a:t>L’Eglise adventiste du septième jour constate, grâce à des recherches bien documentées, qu’il existe plusieurs problèmes majeurs empêchant les femmes d’apporter leur précieuse contribution à la société. Le stress, l’environnement et les exigences toujours croissantes les exposent à des risques plus importants en ce qui concerne leur santé. La pauvreté et de lourdes charges de travail non seulement les privent d’une vie épanouie, mais affectent également leur vie physique et spirituelle. Les violences au sein de la famille affectent lourdement celles qui en sont victimes. </a:t>
            </a:r>
          </a:p>
        </p:txBody>
      </p:sp>
      <p:pic>
        <p:nvPicPr>
          <p:cNvPr id="30723" name="Image 2"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38200" y="685800"/>
            <a:ext cx="7632700" cy="5568950"/>
          </a:xfrm>
          <a:prstGeom prst="rect">
            <a:avLst/>
          </a:prstGeom>
          <a:noFill/>
          <a:ln w="9525">
            <a:noFill/>
            <a:miter lim="800000"/>
            <a:headEnd/>
            <a:tailEnd/>
          </a:ln>
        </p:spPr>
        <p:txBody>
          <a:bodyPr>
            <a:spAutoFit/>
          </a:bodyPr>
          <a:lstStyle/>
          <a:p>
            <a:r>
              <a:rPr lang="fr-FR" sz="2400" b="1" i="1">
                <a:latin typeface="Bodoni MT" pitchFamily="18" charset="0"/>
              </a:rPr>
              <a:t>Les femmes, comme tous les êtres humains, ont droit aux mêmes privilèges et aux mêmes opportunités accordées par Dieu - l’alphabétisation, l’éducation, l’assistance médicale, le droit de décision et la liberté de ne pas subir d’abus physiques, sexuels ou mentaux. Nous affirmons également que les femmes devraient jouer un rôle croissant dans la direction et la prise de décision au sein de l’Eglise comme au sein de la société.</a:t>
            </a:r>
          </a:p>
          <a:p>
            <a:r>
              <a:rPr lang="fr-FR" sz="2400" b="1" i="1">
                <a:latin typeface="Bodoni MT" pitchFamily="18" charset="0"/>
              </a:rPr>
              <a:t>Enfin, nous croyons que l’Eglise ne remplira pleinement sa mission que lorsque les femmes seront habilitées à réaliser totalement leur potentiel.”</a:t>
            </a:r>
          </a:p>
          <a:p>
            <a:r>
              <a:rPr lang="fr-FR" sz="2400" b="1" i="1">
                <a:latin typeface="Bodoni MT" pitchFamily="18" charset="0"/>
              </a:rPr>
              <a:t> </a:t>
            </a:r>
          </a:p>
          <a:p>
            <a:r>
              <a:rPr lang="fr-FR" sz="2400" b="1" i="1">
                <a:latin typeface="Bodoni MT" pitchFamily="18" charset="0"/>
              </a:rPr>
              <a:t> </a:t>
            </a:r>
          </a:p>
          <a:p>
            <a:r>
              <a:rPr lang="fr-FR" sz="2400" b="1" i="1">
                <a:latin typeface="Bodoni MT" pitchFamily="18" charset="0"/>
              </a:rPr>
              <a:t> </a:t>
            </a:r>
          </a:p>
        </p:txBody>
      </p:sp>
      <p:pic>
        <p:nvPicPr>
          <p:cNvPr id="31747" name="Image 2"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osange 9"/>
          <p:cNvSpPr/>
          <p:nvPr/>
        </p:nvSpPr>
        <p:spPr>
          <a:xfrm>
            <a:off x="796925" y="3581400"/>
            <a:ext cx="574675" cy="371475"/>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496642" name="Rectangle 2"/>
          <p:cNvSpPr>
            <a:spLocks noGrp="1" noRot="1" noChangeArrowheads="1"/>
          </p:cNvSpPr>
          <p:nvPr>
            <p:ph type="title"/>
          </p:nvPr>
        </p:nvSpPr>
        <p:spPr>
          <a:xfrm>
            <a:off x="381000" y="609600"/>
            <a:ext cx="8229600" cy="1143000"/>
          </a:xfrm>
        </p:spPr>
        <p:txBody>
          <a:bodyPr>
            <a:normAutofit/>
          </a:bodyPr>
          <a:lstStyle/>
          <a:p>
            <a:r>
              <a:rPr lang="fr-FR" sz="4300" b="1" smtClean="0">
                <a:solidFill>
                  <a:srgbClr val="FF6600"/>
                </a:solidFill>
                <a:latin typeface="Abadi MT Condensed Extra Bold" charset="0"/>
              </a:rPr>
              <a:t>LES QUALIFICATIONS D’UN LEADER</a:t>
            </a:r>
            <a:r>
              <a:rPr lang="fr-FR" sz="4300" smtClean="0">
                <a:solidFill>
                  <a:srgbClr val="FF6600"/>
                </a:solidFill>
                <a:latin typeface="Abadi MT Condensed Extra Bold" charset="0"/>
              </a:rPr>
              <a:t/>
            </a:r>
            <a:br>
              <a:rPr lang="fr-FR" sz="4300" smtClean="0">
                <a:solidFill>
                  <a:srgbClr val="FF6600"/>
                </a:solidFill>
                <a:latin typeface="Abadi MT Condensed Extra Bold" charset="0"/>
              </a:rPr>
            </a:br>
            <a:r>
              <a:rPr lang="fr-FR" sz="4300" smtClean="0">
                <a:solidFill>
                  <a:srgbClr val="FF6600"/>
                </a:solidFill>
                <a:latin typeface="Abadi MT Condensed Extra Bold" charset="0"/>
              </a:rPr>
              <a:t> </a:t>
            </a:r>
          </a:p>
        </p:txBody>
      </p:sp>
      <p:sp>
        <p:nvSpPr>
          <p:cNvPr id="32772" name="Text Box 4"/>
          <p:cNvSpPr txBox="1">
            <a:spLocks noChangeArrowheads="1"/>
          </p:cNvSpPr>
          <p:nvPr/>
        </p:nvSpPr>
        <p:spPr bwMode="auto">
          <a:xfrm>
            <a:off x="395288" y="1295400"/>
            <a:ext cx="8748712" cy="1200150"/>
          </a:xfrm>
          <a:prstGeom prst="rect">
            <a:avLst/>
          </a:prstGeom>
          <a:noFill/>
          <a:ln w="9525">
            <a:noFill/>
            <a:miter lim="800000"/>
            <a:headEnd/>
            <a:tailEnd/>
          </a:ln>
        </p:spPr>
        <p:txBody>
          <a:bodyPr>
            <a:spAutoFit/>
          </a:bodyPr>
          <a:lstStyle/>
          <a:p>
            <a:r>
              <a:rPr lang="fr-FR" b="1"/>
              <a:t> </a:t>
            </a:r>
            <a:r>
              <a:rPr lang="fr-FR" b="1" i="1">
                <a:latin typeface="Adobe Garamond Pro" charset="0"/>
              </a:rPr>
              <a:t>La femme chrétienne dans la position de leader doit posséder plusieurs caractéristiques importantes parce que son rôle est de diriger les autres et son influence doit être basée sur une relation étroite avec son Seigneur. Elle devra aussi développer d’autres qualités spirituelles et personnelles.</a:t>
            </a:r>
          </a:p>
        </p:txBody>
      </p:sp>
      <p:sp>
        <p:nvSpPr>
          <p:cNvPr id="4" name="ZoneTexte 3"/>
          <p:cNvSpPr txBox="1">
            <a:spLocks noChangeArrowheads="1"/>
          </p:cNvSpPr>
          <p:nvPr/>
        </p:nvSpPr>
        <p:spPr bwMode="auto">
          <a:xfrm>
            <a:off x="1295400" y="3505200"/>
            <a:ext cx="3810000" cy="646113"/>
          </a:xfrm>
          <a:prstGeom prst="rect">
            <a:avLst/>
          </a:prstGeom>
          <a:noFill/>
          <a:ln w="9525">
            <a:noFill/>
            <a:miter lim="800000"/>
            <a:headEnd/>
            <a:tailEnd/>
          </a:ln>
        </p:spPr>
        <p:txBody>
          <a:bodyPr>
            <a:spAutoFit/>
          </a:bodyPr>
          <a:lstStyle/>
          <a:p>
            <a:r>
              <a:rPr lang="fr-FR">
                <a:latin typeface="Abadi MT Condensed Extra Bold" charset="0"/>
              </a:rPr>
              <a:t>Avoir une relation étroite avec Dieu</a:t>
            </a:r>
          </a:p>
          <a:p>
            <a:endParaRPr lang="fr-FR">
              <a:latin typeface="Abadi MT Condensed Extra Bold" charset="0"/>
            </a:endParaRPr>
          </a:p>
        </p:txBody>
      </p:sp>
      <p:sp>
        <p:nvSpPr>
          <p:cNvPr id="6" name="ZoneTexte 5"/>
          <p:cNvSpPr txBox="1">
            <a:spLocks noChangeArrowheads="1"/>
          </p:cNvSpPr>
          <p:nvPr/>
        </p:nvSpPr>
        <p:spPr bwMode="auto">
          <a:xfrm>
            <a:off x="4953000" y="4800600"/>
            <a:ext cx="2228850" cy="369888"/>
          </a:xfrm>
          <a:prstGeom prst="rect">
            <a:avLst/>
          </a:prstGeom>
          <a:noFill/>
          <a:ln w="9525">
            <a:noFill/>
            <a:miter lim="800000"/>
            <a:headEnd/>
            <a:tailEnd/>
          </a:ln>
        </p:spPr>
        <p:txBody>
          <a:bodyPr wrap="none">
            <a:spAutoFit/>
          </a:bodyPr>
          <a:lstStyle/>
          <a:p>
            <a:r>
              <a:rPr lang="fr-FR">
                <a:latin typeface="Abadi MT Condensed Extra Bold" charset="0"/>
              </a:rPr>
              <a:t>Servir Dieu, pas le moi</a:t>
            </a:r>
          </a:p>
        </p:txBody>
      </p:sp>
      <p:sp>
        <p:nvSpPr>
          <p:cNvPr id="7" name="ZoneTexte 6"/>
          <p:cNvSpPr txBox="1">
            <a:spLocks noChangeArrowheads="1"/>
          </p:cNvSpPr>
          <p:nvPr/>
        </p:nvSpPr>
        <p:spPr bwMode="auto">
          <a:xfrm>
            <a:off x="5943600" y="5486400"/>
            <a:ext cx="2290763" cy="369888"/>
          </a:xfrm>
          <a:prstGeom prst="rect">
            <a:avLst/>
          </a:prstGeom>
          <a:noFill/>
          <a:ln w="9525">
            <a:noFill/>
            <a:miter lim="800000"/>
            <a:headEnd/>
            <a:tailEnd/>
          </a:ln>
        </p:spPr>
        <p:txBody>
          <a:bodyPr wrap="none">
            <a:spAutoFit/>
          </a:bodyPr>
          <a:lstStyle/>
          <a:p>
            <a:r>
              <a:rPr lang="fr-FR">
                <a:latin typeface="Abadi MT Condensed Extra Bold" charset="0"/>
              </a:rPr>
              <a:t>Se consacrer à la prière</a:t>
            </a:r>
          </a:p>
        </p:txBody>
      </p:sp>
      <p:sp>
        <p:nvSpPr>
          <p:cNvPr id="8" name="ZoneTexte 7"/>
          <p:cNvSpPr txBox="1">
            <a:spLocks noChangeArrowheads="1"/>
          </p:cNvSpPr>
          <p:nvPr/>
        </p:nvSpPr>
        <p:spPr bwMode="auto">
          <a:xfrm>
            <a:off x="2743200" y="4191000"/>
            <a:ext cx="3222625" cy="646113"/>
          </a:xfrm>
          <a:prstGeom prst="rect">
            <a:avLst/>
          </a:prstGeom>
          <a:noFill/>
          <a:ln w="9525">
            <a:noFill/>
            <a:miter lim="800000"/>
            <a:headEnd/>
            <a:tailEnd/>
          </a:ln>
        </p:spPr>
        <p:txBody>
          <a:bodyPr wrap="none">
            <a:spAutoFit/>
          </a:bodyPr>
          <a:lstStyle/>
          <a:p>
            <a:r>
              <a:rPr lang="fr-FR">
                <a:latin typeface="Abadi MT Condensed Extra Bold" charset="0"/>
              </a:rPr>
              <a:t>Se confier en Dieu et en sa Parole</a:t>
            </a:r>
          </a:p>
          <a:p>
            <a:endParaRPr lang="fr-FR">
              <a:latin typeface="Abadi MT Condensed Extra Bold" charset="0"/>
            </a:endParaRPr>
          </a:p>
        </p:txBody>
      </p:sp>
      <p:sp>
        <p:nvSpPr>
          <p:cNvPr id="32777" name="ZoneTexte 8"/>
          <p:cNvSpPr txBox="1">
            <a:spLocks noChangeArrowheads="1"/>
          </p:cNvSpPr>
          <p:nvPr/>
        </p:nvSpPr>
        <p:spPr bwMode="auto">
          <a:xfrm>
            <a:off x="2667000" y="2667000"/>
            <a:ext cx="4830763" cy="738188"/>
          </a:xfrm>
          <a:prstGeom prst="rect">
            <a:avLst/>
          </a:prstGeom>
          <a:noFill/>
          <a:ln w="9525">
            <a:noFill/>
            <a:miter lim="800000"/>
            <a:headEnd/>
            <a:tailEnd/>
          </a:ln>
        </p:spPr>
        <p:txBody>
          <a:bodyPr wrap="none">
            <a:spAutoFit/>
          </a:bodyPr>
          <a:lstStyle/>
          <a:p>
            <a:r>
              <a:rPr lang="fr-FR" sz="2400" b="1" i="1">
                <a:solidFill>
                  <a:srgbClr val="FF6600"/>
                </a:solidFill>
                <a:latin typeface="Adobe Garamond Pro" charset="0"/>
              </a:rPr>
              <a:t>Quelles sont les Qualités Spirituelles :</a:t>
            </a:r>
          </a:p>
          <a:p>
            <a:endParaRPr lang="fr-FR"/>
          </a:p>
        </p:txBody>
      </p:sp>
      <p:sp>
        <p:nvSpPr>
          <p:cNvPr id="11" name="Losange 10"/>
          <p:cNvSpPr/>
          <p:nvPr/>
        </p:nvSpPr>
        <p:spPr>
          <a:xfrm>
            <a:off x="2209800" y="4267200"/>
            <a:ext cx="574675" cy="371475"/>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2" name="Losange 11"/>
          <p:cNvSpPr/>
          <p:nvPr/>
        </p:nvSpPr>
        <p:spPr>
          <a:xfrm>
            <a:off x="4419600" y="4876800"/>
            <a:ext cx="574675" cy="371475"/>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 name="Losange 12"/>
          <p:cNvSpPr/>
          <p:nvPr/>
        </p:nvSpPr>
        <p:spPr>
          <a:xfrm>
            <a:off x="5445125" y="5562600"/>
            <a:ext cx="574675" cy="371475"/>
          </a:xfrm>
          <a:prstGeom prst="diamon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32781" name="Image 1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8"/>
                                        </p:tgtEl>
                                        <p:attrNameLst>
                                          <p:attrName>ppt_x</p:attrName>
                                          <p:attrName>ppt_y</p:attrName>
                                        </p:attrNameLst>
                                      </p:cBhvr>
                                    </p:animMotion>
                                    <p:animRot by="1500000">
                                      <p:cBhvr>
                                        <p:cTn id="15" dur="125" fill="hold">
                                          <p:stCondLst>
                                            <p:cond delay="0"/>
                                          </p:stCondLst>
                                        </p:cTn>
                                        <p:tgtEl>
                                          <p:spTgt spid="8"/>
                                        </p:tgtEl>
                                        <p:attrNameLst>
                                          <p:attrName>r</p:attrName>
                                        </p:attrNameLst>
                                      </p:cBhvr>
                                    </p:animRot>
                                    <p:animRot by="-1500000">
                                      <p:cBhvr>
                                        <p:cTn id="16" dur="125" fill="hold">
                                          <p:stCondLst>
                                            <p:cond delay="125"/>
                                          </p:stCondLst>
                                        </p:cTn>
                                        <p:tgtEl>
                                          <p:spTgt spid="8"/>
                                        </p:tgtEl>
                                        <p:attrNameLst>
                                          <p:attrName>r</p:attrName>
                                        </p:attrNameLst>
                                      </p:cBhvr>
                                    </p:animRot>
                                    <p:animRot by="-1500000">
                                      <p:cBhvr>
                                        <p:cTn id="17" dur="125" fill="hold">
                                          <p:stCondLst>
                                            <p:cond delay="250"/>
                                          </p:stCondLst>
                                        </p:cTn>
                                        <p:tgtEl>
                                          <p:spTgt spid="8"/>
                                        </p:tgtEl>
                                        <p:attrNameLst>
                                          <p:attrName>r</p:attrName>
                                        </p:attrNameLst>
                                      </p:cBhvr>
                                    </p:animRot>
                                    <p:animRot by="1500000">
                                      <p:cBhvr>
                                        <p:cTn id="18" dur="125" fill="hold">
                                          <p:stCondLst>
                                            <p:cond delay="375"/>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6"/>
                                        </p:tgtEl>
                                        <p:attrNameLst>
                                          <p:attrName>ppt_x</p:attrName>
                                          <p:attrName>ppt_y</p:attrName>
                                        </p:attrNameLst>
                                      </p:cBhvr>
                                    </p:animMotion>
                                    <p:animRot by="1500000">
                                      <p:cBhvr>
                                        <p:cTn id="23" dur="125" fill="hold">
                                          <p:stCondLst>
                                            <p:cond delay="0"/>
                                          </p:stCondLst>
                                        </p:cTn>
                                        <p:tgtEl>
                                          <p:spTgt spid="6"/>
                                        </p:tgtEl>
                                        <p:attrNameLst>
                                          <p:attrName>r</p:attrName>
                                        </p:attrNameLst>
                                      </p:cBhvr>
                                    </p:animRot>
                                    <p:animRot by="-1500000">
                                      <p:cBhvr>
                                        <p:cTn id="24" dur="125" fill="hold">
                                          <p:stCondLst>
                                            <p:cond delay="125"/>
                                          </p:stCondLst>
                                        </p:cTn>
                                        <p:tgtEl>
                                          <p:spTgt spid="6"/>
                                        </p:tgtEl>
                                        <p:attrNameLst>
                                          <p:attrName>r</p:attrName>
                                        </p:attrNameLst>
                                      </p:cBhvr>
                                    </p:animRot>
                                    <p:animRot by="-1500000">
                                      <p:cBhvr>
                                        <p:cTn id="25" dur="125" fill="hold">
                                          <p:stCondLst>
                                            <p:cond delay="250"/>
                                          </p:stCondLst>
                                        </p:cTn>
                                        <p:tgtEl>
                                          <p:spTgt spid="6"/>
                                        </p:tgtEl>
                                        <p:attrNameLst>
                                          <p:attrName>r</p:attrName>
                                        </p:attrNameLst>
                                      </p:cBhvr>
                                    </p:animRot>
                                    <p:animRot by="1500000">
                                      <p:cBhvr>
                                        <p:cTn id="26" dur="125" fill="hold">
                                          <p:stCondLst>
                                            <p:cond delay="375"/>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7"/>
                                        </p:tgtEl>
                                        <p:attrNameLst>
                                          <p:attrName>ppt_x</p:attrName>
                                          <p:attrName>ppt_y</p:attrName>
                                        </p:attrNameLst>
                                      </p:cBhvr>
                                    </p:animMotion>
                                    <p:animRot by="1500000">
                                      <p:cBhvr>
                                        <p:cTn id="31" dur="125" fill="hold">
                                          <p:stCondLst>
                                            <p:cond delay="0"/>
                                          </p:stCondLst>
                                        </p:cTn>
                                        <p:tgtEl>
                                          <p:spTgt spid="7"/>
                                        </p:tgtEl>
                                        <p:attrNameLst>
                                          <p:attrName>r</p:attrName>
                                        </p:attrNameLst>
                                      </p:cBhvr>
                                    </p:animRot>
                                    <p:animRot by="-1500000">
                                      <p:cBhvr>
                                        <p:cTn id="32" dur="125" fill="hold">
                                          <p:stCondLst>
                                            <p:cond delay="125"/>
                                          </p:stCondLst>
                                        </p:cTn>
                                        <p:tgtEl>
                                          <p:spTgt spid="7"/>
                                        </p:tgtEl>
                                        <p:attrNameLst>
                                          <p:attrName>r</p:attrName>
                                        </p:attrNameLst>
                                      </p:cBhvr>
                                    </p:animRot>
                                    <p:animRot by="-1500000">
                                      <p:cBhvr>
                                        <p:cTn id="33" dur="125" fill="hold">
                                          <p:stCondLst>
                                            <p:cond delay="250"/>
                                          </p:stCondLst>
                                        </p:cTn>
                                        <p:tgtEl>
                                          <p:spTgt spid="7"/>
                                        </p:tgtEl>
                                        <p:attrNameLst>
                                          <p:attrName>r</p:attrName>
                                        </p:attrNameLst>
                                      </p:cBhvr>
                                    </p:animRot>
                                    <p:animRot by="1500000">
                                      <p:cBhvr>
                                        <p:cTn id="34"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079500" y="1600200"/>
            <a:ext cx="8064500" cy="4340225"/>
          </a:xfrm>
          <a:prstGeom prst="rect">
            <a:avLst/>
          </a:prstGeom>
          <a:noFill/>
          <a:ln w="9525">
            <a:noFill/>
            <a:miter lim="800000"/>
            <a:headEnd/>
            <a:tailEnd/>
          </a:ln>
        </p:spPr>
        <p:txBody>
          <a:bodyPr>
            <a:spAutoFit/>
          </a:bodyPr>
          <a:lstStyle/>
          <a:p>
            <a:pPr>
              <a:buFont typeface="Arial" pitchFamily="34" charset="0"/>
              <a:buChar char="•"/>
            </a:pPr>
            <a:r>
              <a:rPr lang="fr-FR" sz="2400" b="1">
                <a:latin typeface="Abadi MT Condensed Extra Bold" charset="0"/>
              </a:rPr>
              <a:t> I</a:t>
            </a:r>
            <a:r>
              <a:rPr lang="fr-FR" sz="2400">
                <a:latin typeface="Abadi MT Condensed Extra Bold" charset="0"/>
              </a:rPr>
              <a:t>ntégrité</a:t>
            </a:r>
          </a:p>
          <a:p>
            <a:pPr>
              <a:buFont typeface="Arial" pitchFamily="34" charset="0"/>
              <a:buChar char="•"/>
            </a:pPr>
            <a:r>
              <a:rPr lang="fr-FR" sz="2400">
                <a:latin typeface="Abadi MT Condensed Extra Bold" charset="0"/>
              </a:rPr>
              <a:t> Courage</a:t>
            </a:r>
          </a:p>
          <a:p>
            <a:pPr>
              <a:buFont typeface="Arial" pitchFamily="34" charset="0"/>
              <a:buChar char="•"/>
            </a:pPr>
            <a:r>
              <a:rPr lang="fr-FR" sz="2400">
                <a:latin typeface="Abadi MT Condensed Extra Bold" charset="0"/>
              </a:rPr>
              <a:t> Vision</a:t>
            </a:r>
          </a:p>
          <a:p>
            <a:pPr>
              <a:buFont typeface="Arial" pitchFamily="34" charset="0"/>
              <a:buChar char="•"/>
            </a:pPr>
            <a:r>
              <a:rPr lang="fr-FR" sz="2400">
                <a:latin typeface="Abadi MT Condensed Extra Bold" charset="0"/>
              </a:rPr>
              <a:t> Image positive de soi</a:t>
            </a:r>
          </a:p>
          <a:p>
            <a:pPr>
              <a:buFont typeface="Arial" pitchFamily="34" charset="0"/>
              <a:buChar char="•"/>
            </a:pPr>
            <a:r>
              <a:rPr lang="fr-FR" sz="2400">
                <a:latin typeface="Abadi MT Condensed Extra Bold" charset="0"/>
              </a:rPr>
              <a:t> Disposée à apprendre</a:t>
            </a:r>
          </a:p>
          <a:p>
            <a:pPr>
              <a:buFont typeface="Arial" pitchFamily="34" charset="0"/>
              <a:buChar char="•"/>
            </a:pPr>
            <a:r>
              <a:rPr lang="fr-FR" sz="2400">
                <a:latin typeface="Abadi MT Condensed Extra Bold" charset="0"/>
              </a:rPr>
              <a:t> Penser avant d’agir</a:t>
            </a:r>
          </a:p>
          <a:p>
            <a:pPr>
              <a:buFont typeface="Arial" pitchFamily="34" charset="0"/>
              <a:buChar char="•"/>
            </a:pPr>
            <a:r>
              <a:rPr lang="fr-FR" sz="2400">
                <a:latin typeface="Abadi MT Condensed Extra Bold" charset="0"/>
              </a:rPr>
              <a:t> Faire face et trouver les solutions</a:t>
            </a:r>
          </a:p>
          <a:p>
            <a:pPr>
              <a:buFont typeface="Arial" pitchFamily="34" charset="0"/>
              <a:buChar char="•"/>
            </a:pPr>
            <a:r>
              <a:rPr lang="fr-FR" sz="2400">
                <a:latin typeface="Abadi MT Condensed Extra Bold" charset="0"/>
              </a:rPr>
              <a:t> Servir les autres</a:t>
            </a:r>
          </a:p>
          <a:p>
            <a:pPr>
              <a:buFont typeface="Arial" pitchFamily="34" charset="0"/>
              <a:buChar char="•"/>
            </a:pPr>
            <a:r>
              <a:rPr lang="fr-FR" sz="2400">
                <a:latin typeface="Abadi MT Condensed Extra Bold" charset="0"/>
              </a:rPr>
              <a:t> Motiver les autres</a:t>
            </a:r>
          </a:p>
          <a:p>
            <a:pPr>
              <a:buFont typeface="Arial" pitchFamily="34" charset="0"/>
              <a:buChar char="•"/>
            </a:pPr>
            <a:r>
              <a:rPr lang="fr-FR" sz="2400">
                <a:latin typeface="Abadi MT Condensed Extra Bold" charset="0"/>
              </a:rPr>
              <a:t> Déléguer des responsabilités</a:t>
            </a:r>
          </a:p>
          <a:p>
            <a:r>
              <a:rPr lang="fr-FR"/>
              <a:t> </a:t>
            </a:r>
          </a:p>
          <a:p>
            <a:r>
              <a:rPr lang="fr-FR"/>
              <a:t> </a:t>
            </a:r>
          </a:p>
        </p:txBody>
      </p:sp>
      <p:sp>
        <p:nvSpPr>
          <p:cNvPr id="33795" name="Titre 3"/>
          <p:cNvSpPr>
            <a:spLocks noGrp="1"/>
          </p:cNvSpPr>
          <p:nvPr>
            <p:ph type="title"/>
          </p:nvPr>
        </p:nvSpPr>
        <p:spPr>
          <a:xfrm>
            <a:off x="838200" y="457200"/>
            <a:ext cx="7543800" cy="609600"/>
          </a:xfrm>
        </p:spPr>
        <p:txBody>
          <a:bodyPr/>
          <a:lstStyle/>
          <a:p>
            <a:r>
              <a:rPr lang="fr-FR" b="1" smtClean="0">
                <a:solidFill>
                  <a:srgbClr val="FF6600"/>
                </a:solidFill>
                <a:latin typeface="Abadi MT Condensed Extra Bold" charset="0"/>
              </a:rPr>
              <a:t>Qualités personnelles positives</a:t>
            </a:r>
          </a:p>
        </p:txBody>
      </p:sp>
      <p:pic>
        <p:nvPicPr>
          <p:cNvPr id="33796"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762000" y="260350"/>
            <a:ext cx="7986713" cy="5770563"/>
          </a:xfrm>
          <a:prstGeom prst="rect">
            <a:avLst/>
          </a:prstGeom>
          <a:noFill/>
          <a:ln w="9525">
            <a:noFill/>
            <a:miter lim="800000"/>
            <a:headEnd/>
            <a:tailEnd/>
          </a:ln>
        </p:spPr>
        <p:txBody>
          <a:bodyPr>
            <a:spAutoFit/>
          </a:bodyPr>
          <a:lstStyle/>
          <a:p>
            <a:r>
              <a:rPr lang="fr-FR" sz="2400">
                <a:solidFill>
                  <a:srgbClr val="FF6600"/>
                </a:solidFill>
                <a:latin typeface="Abadi MT Condensed Extra Bold" charset="0"/>
              </a:rPr>
              <a:t>Qualités personnelles à bannir :</a:t>
            </a:r>
          </a:p>
          <a:p>
            <a:r>
              <a:rPr lang="fr-FR"/>
              <a:t> </a:t>
            </a:r>
          </a:p>
          <a:p>
            <a:r>
              <a:rPr lang="fr-FR">
                <a:latin typeface="Abadi MT Condensed Extra Bold" charset="0"/>
              </a:rPr>
              <a:t>Sentiment de ne pas être à la hauteur des choses- sécheresse spirituelle</a:t>
            </a:r>
          </a:p>
          <a:p>
            <a:r>
              <a:rPr lang="fr-FR">
                <a:latin typeface="Abadi MT Condensed Extra Bold" charset="0"/>
              </a:rPr>
              <a:t>	Langage impulsif - Esprit de critique</a:t>
            </a:r>
          </a:p>
          <a:p>
            <a:r>
              <a:rPr lang="fr-FR">
                <a:latin typeface="Abadi MT Condensed Extra Bold" charset="0"/>
              </a:rPr>
              <a:t>	Fort individualisme	- Passivité</a:t>
            </a:r>
          </a:p>
          <a:p>
            <a:r>
              <a:rPr lang="fr-FR">
                <a:latin typeface="Abadi MT Condensed Extra Bold" charset="0"/>
              </a:rPr>
              <a:t>	Paresse - Crainte des échecs</a:t>
            </a:r>
          </a:p>
          <a:p>
            <a:r>
              <a:rPr lang="fr-FR">
                <a:latin typeface="Abadi MT Condensed Extra Bold" charset="0"/>
              </a:rPr>
              <a:t>	Attitudes non fraternelles - Conflit avec les autorités</a:t>
            </a:r>
          </a:p>
          <a:p>
            <a:r>
              <a:rPr lang="fr-FR">
                <a:latin typeface="Abadi MT Condensed Extra Bold" charset="0"/>
              </a:rPr>
              <a:t>	Retards habituels - Mesquinerie</a:t>
            </a:r>
          </a:p>
          <a:p>
            <a:r>
              <a:rPr lang="fr-FR">
                <a:latin typeface="Abadi MT Condensed Extra Bold" charset="0"/>
              </a:rPr>
              <a:t>	Manque de contrôle émotionnel - Trop engagée</a:t>
            </a:r>
          </a:p>
          <a:p>
            <a:r>
              <a:rPr lang="fr-FR">
                <a:latin typeface="Abadi MT Condensed Extra Bold" charset="0"/>
              </a:rPr>
              <a:t> </a:t>
            </a:r>
          </a:p>
          <a:p>
            <a:r>
              <a:rPr lang="fr-FR" sz="2400">
                <a:solidFill>
                  <a:srgbClr val="FF6600"/>
                </a:solidFill>
                <a:latin typeface="Abadi MT Condensed Extra Bold" charset="0"/>
              </a:rPr>
              <a:t> Quatre mauvaises motivations </a:t>
            </a:r>
            <a:r>
              <a:rPr lang="fr-FR" sz="2400" b="1">
                <a:solidFill>
                  <a:srgbClr val="FF6600"/>
                </a:solidFill>
                <a:latin typeface="Abadi MT Condensed Extra Bold" charset="0"/>
              </a:rPr>
              <a:t>pour être leader :</a:t>
            </a:r>
          </a:p>
          <a:p>
            <a:r>
              <a:rPr lang="fr-FR" b="1">
                <a:latin typeface="Abadi MT Condensed Extra Bold" charset="0"/>
              </a:rPr>
              <a:t> </a:t>
            </a:r>
            <a:endParaRPr lang="fr-FR">
              <a:latin typeface="Abadi MT Condensed Extra Bold" charset="0"/>
            </a:endParaRPr>
          </a:p>
          <a:p>
            <a:r>
              <a:rPr lang="fr-FR">
                <a:latin typeface="Abadi MT Condensed Extra Bold" charset="0"/>
              </a:rPr>
              <a:t>Pression sur les autres pour s’engager</a:t>
            </a:r>
          </a:p>
          <a:p>
            <a:r>
              <a:rPr lang="fr-FR">
                <a:latin typeface="Abadi MT Condensed Extra Bold" charset="0"/>
              </a:rPr>
              <a:t>Recevoir le prestige et l’admiration</a:t>
            </a:r>
          </a:p>
          <a:p>
            <a:r>
              <a:rPr lang="fr-FR">
                <a:latin typeface="Abadi MT Condensed Extra Bold" charset="0"/>
              </a:rPr>
              <a:t>Remplir un besoin personnel d’acceptation et d’approbation</a:t>
            </a:r>
          </a:p>
          <a:p>
            <a:r>
              <a:rPr lang="fr-FR">
                <a:latin typeface="Abadi MT Condensed Extra Bold" charset="0"/>
              </a:rPr>
              <a:t>Avoir le pouvoir et l’autorité </a:t>
            </a:r>
            <a:r>
              <a:rPr lang="fr-FR" b="1">
                <a:latin typeface="Abadi MT Condensed Extra Bold" charset="0"/>
              </a:rPr>
              <a:t>sur les autres</a:t>
            </a:r>
          </a:p>
          <a:p>
            <a:r>
              <a:rPr lang="fr-FR" b="1">
                <a:latin typeface="Abadi MT Condensed Extra Bold" charset="0"/>
              </a:rPr>
              <a:t> </a:t>
            </a:r>
            <a:endParaRPr lang="fr-FR">
              <a:latin typeface="Abadi MT Condensed Extra Bold" charset="0"/>
            </a:endParaRPr>
          </a:p>
          <a:p>
            <a:r>
              <a:rPr lang="fr-FR">
                <a:latin typeface="Abadi MT Condensed Extra Bold" charset="0"/>
              </a:rPr>
              <a:t> </a:t>
            </a:r>
          </a:p>
          <a:p>
            <a:r>
              <a:rPr lang="fr-FR" sz="1100"/>
              <a:t>(Adapté du manuel de Femmes aux ministères. Carol Poiler et Mike Harnel Editeurs Généraux; Victor Books : Wheaton, lllinois 1992, page 48-50)</a:t>
            </a:r>
          </a:p>
          <a:p>
            <a:r>
              <a:rPr lang="fr-FR" sz="1100"/>
              <a:t> </a:t>
            </a:r>
          </a:p>
        </p:txBody>
      </p:sp>
      <p:pic>
        <p:nvPicPr>
          <p:cNvPr id="34819" name="Image 2"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Rot="1" noChangeArrowheads="1"/>
          </p:cNvSpPr>
          <p:nvPr>
            <p:ph type="title"/>
          </p:nvPr>
        </p:nvSpPr>
        <p:spPr>
          <a:xfrm>
            <a:off x="633413" y="1524000"/>
            <a:ext cx="8510587" cy="2006600"/>
          </a:xfrm>
        </p:spPr>
        <p:txBody>
          <a:bodyPr/>
          <a:lstStyle/>
          <a:p>
            <a:r>
              <a:rPr lang="fr-FR" sz="5400" smtClean="0">
                <a:solidFill>
                  <a:schemeClr val="tx1"/>
                </a:solidFill>
                <a:latin typeface="Abadi MT Condensed Extra Bold" charset="0"/>
              </a:rPr>
              <a:t>Philosophie </a:t>
            </a:r>
            <a:br>
              <a:rPr lang="fr-FR" sz="5400" smtClean="0">
                <a:solidFill>
                  <a:schemeClr val="tx1"/>
                </a:solidFill>
                <a:latin typeface="Abadi MT Condensed Extra Bold" charset="0"/>
              </a:rPr>
            </a:br>
            <a:r>
              <a:rPr lang="fr-FR" sz="5400" smtClean="0">
                <a:solidFill>
                  <a:schemeClr val="tx1"/>
                </a:solidFill>
                <a:latin typeface="Abadi MT Condensed Extra Bold" charset="0"/>
              </a:rPr>
              <a:t>du Ministère de la Femme</a:t>
            </a:r>
          </a:p>
        </p:txBody>
      </p:sp>
      <p:sp>
        <p:nvSpPr>
          <p:cNvPr id="17411" name="ZoneTexte 2"/>
          <p:cNvSpPr txBox="1">
            <a:spLocks noChangeArrowheads="1"/>
          </p:cNvSpPr>
          <p:nvPr/>
        </p:nvSpPr>
        <p:spPr bwMode="auto">
          <a:xfrm>
            <a:off x="304800" y="3886200"/>
            <a:ext cx="304800" cy="369888"/>
          </a:xfrm>
          <a:prstGeom prst="rect">
            <a:avLst/>
          </a:prstGeom>
          <a:noFill/>
          <a:ln w="9525">
            <a:noFill/>
            <a:miter lim="800000"/>
            <a:headEnd/>
            <a:tailEnd/>
          </a:ln>
        </p:spPr>
        <p:txBody>
          <a:bodyPr>
            <a:spAutoFit/>
          </a:bodyPr>
          <a:lstStyle/>
          <a:p>
            <a:endParaRPr lang="fr-FR"/>
          </a:p>
        </p:txBody>
      </p:sp>
      <p:sp>
        <p:nvSpPr>
          <p:cNvPr id="4" name="ZoneTexte 3"/>
          <p:cNvSpPr txBox="1"/>
          <p:nvPr/>
        </p:nvSpPr>
        <p:spPr>
          <a:xfrm>
            <a:off x="1752600" y="3581400"/>
            <a:ext cx="5105400" cy="1200329"/>
          </a:xfrm>
          <a:prstGeom prst="rect">
            <a:avLst/>
          </a:prstGeom>
          <a:noFill/>
          <a:scene3d>
            <a:camera prst="orthographicFront"/>
            <a:lightRig rig="threePt" dir="t"/>
          </a:scene3d>
          <a:sp3d>
            <a:bevelT w="31750"/>
            <a:bevelB w="31750"/>
          </a:sp3d>
        </p:spPr>
        <p:txBody>
          <a:bodyPr>
            <a:spAutoFit/>
          </a:bodyPr>
          <a:lstStyle/>
          <a:p>
            <a:pPr algn="ctr"/>
            <a:r>
              <a:rPr lang="fr-FR" b="1" i="1">
                <a:latin typeface="Adobe Garamond Pro" charset="0"/>
              </a:rPr>
              <a:t>« Le fait d’être en vie est une preuve évidente que Dieu a un plan spécial pour nous aujourd’hui » </a:t>
            </a:r>
          </a:p>
          <a:p>
            <a:pPr algn="ctr"/>
            <a:r>
              <a:rPr lang="fr-FR" b="1" i="1">
                <a:latin typeface="Adobe Garamond Pro" charset="0"/>
              </a:rPr>
              <a:t>- Lindsay -</a:t>
            </a:r>
          </a:p>
          <a:p>
            <a:endParaRPr lang="fr-FR"/>
          </a:p>
        </p:txBody>
      </p:sp>
      <p:pic>
        <p:nvPicPr>
          <p:cNvPr id="17415" name="Image 4" descr="logofemme.jpg"/>
          <p:cNvPicPr>
            <a:picLocks noChangeAspect="1"/>
          </p:cNvPicPr>
          <p:nvPr/>
        </p:nvPicPr>
        <p:blipFill>
          <a:blip r:embed="rId2"/>
          <a:srcRect/>
          <a:stretch>
            <a:fillRect/>
          </a:stretch>
        </p:blipFill>
        <p:spPr bwMode="auto">
          <a:xfrm>
            <a:off x="8153400" y="6164263"/>
            <a:ext cx="863600" cy="617537"/>
          </a:xfrm>
          <a:prstGeom prst="rect">
            <a:avLst/>
          </a:prstGeom>
          <a:noFill/>
          <a:ln w="9525">
            <a:noFill/>
            <a:miter lim="800000"/>
            <a:headEnd/>
            <a:tailEnd/>
          </a:ln>
        </p:spPr>
      </p:pic>
      <p:pic>
        <p:nvPicPr>
          <p:cNvPr id="17416" name="Image 6" descr="LOGOS M.jpg"/>
          <p:cNvPicPr>
            <a:picLocks noChangeAspect="1"/>
          </p:cNvPicPr>
          <p:nvPr/>
        </p:nvPicPr>
        <p:blipFill>
          <a:blip r:embed="rId3">
            <a:lum bright="2000"/>
          </a:blip>
          <a:srcRect/>
          <a:stretch>
            <a:fillRect/>
          </a:stretch>
        </p:blipFill>
        <p:spPr bwMode="auto">
          <a:xfrm>
            <a:off x="685800" y="1371600"/>
            <a:ext cx="720725" cy="6683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rrowheads="1"/>
          </p:cNvSpPr>
          <p:nvPr>
            <p:ph type="title"/>
          </p:nvPr>
        </p:nvSpPr>
        <p:spPr>
          <a:xfrm>
            <a:off x="395288" y="549275"/>
            <a:ext cx="8229600" cy="1143000"/>
          </a:xfrm>
        </p:spPr>
        <p:txBody>
          <a:bodyPr>
            <a:normAutofit/>
          </a:bodyPr>
          <a:lstStyle/>
          <a:p>
            <a:r>
              <a:rPr lang="fr-FR" smtClean="0">
                <a:solidFill>
                  <a:srgbClr val="FF6600"/>
                </a:solidFill>
                <a:latin typeface="Abadi MT Condensed Extra Bold" charset="0"/>
              </a:rPr>
              <a:t>LE MINISTÈRE DE LA FEMME</a:t>
            </a:r>
            <a:r>
              <a:rPr lang="fr-FR" smtClean="0"/>
              <a:t/>
            </a:r>
            <a:br>
              <a:rPr lang="fr-FR" smtClean="0"/>
            </a:br>
            <a:r>
              <a:rPr lang="fr-FR" smtClean="0"/>
              <a:t> </a:t>
            </a:r>
          </a:p>
        </p:txBody>
      </p:sp>
      <p:sp>
        <p:nvSpPr>
          <p:cNvPr id="35843" name="Text Box 3"/>
          <p:cNvSpPr txBox="1">
            <a:spLocks noChangeArrowheads="1"/>
          </p:cNvSpPr>
          <p:nvPr/>
        </p:nvSpPr>
        <p:spPr bwMode="auto">
          <a:xfrm>
            <a:off x="395288" y="1412875"/>
            <a:ext cx="8748712" cy="4800600"/>
          </a:xfrm>
          <a:prstGeom prst="rect">
            <a:avLst/>
          </a:prstGeom>
          <a:noFill/>
          <a:ln w="9525">
            <a:noFill/>
            <a:miter lim="800000"/>
            <a:headEnd/>
            <a:tailEnd/>
          </a:ln>
        </p:spPr>
        <p:txBody>
          <a:bodyPr>
            <a:spAutoFit/>
          </a:bodyPr>
          <a:lstStyle/>
          <a:p>
            <a:r>
              <a:rPr lang="fr-FR" sz="2400" b="1">
                <a:solidFill>
                  <a:srgbClr val="FF6600"/>
                </a:solidFill>
                <a:latin typeface="Abadi MT Condensed Extra Bold" charset="0"/>
              </a:rPr>
              <a:t>Ce qu’il n’est pas …</a:t>
            </a:r>
            <a:endParaRPr lang="fr-FR" sz="2400">
              <a:solidFill>
                <a:srgbClr val="FF6600"/>
              </a:solidFill>
              <a:latin typeface="Abadi MT Condensed Extra Bold" charset="0"/>
            </a:endParaRPr>
          </a:p>
          <a:p>
            <a:r>
              <a:rPr lang="fr-FR" sz="2400">
                <a:latin typeface="Abadi MT Condensed Extra Bold" charset="0"/>
              </a:rPr>
              <a:t>Sa création n’est pas récente, Dès 1898, soeur Henry dirigeait un Département des Ministères pour les Femmes et elle y était encouragée par E.G. White, Sa mort prématurée entraîna l’oubli du département. Un bureau des Ministères pour les femmes a été ouvert à la Conférence Générale en 1990 et il est devenu Département, à Utrecht, en 1995.</a:t>
            </a:r>
          </a:p>
          <a:p>
            <a:r>
              <a:rPr lang="fr-FR" sz="2400">
                <a:latin typeface="Abadi MT Condensed Extra Bold" charset="0"/>
              </a:rPr>
              <a:t>Le Département des Ministères pour les femmes n’est pas sélectif et il s’adresse à toutes les catégories de membres sans aucune forme d’exclusion.</a:t>
            </a:r>
          </a:p>
          <a:p>
            <a:r>
              <a:rPr lang="fr-FR" sz="2400">
                <a:latin typeface="Abadi MT Condensed Extra Bold" charset="0"/>
              </a:rPr>
              <a:t>- Ce n’est pas un forum pour permettre aux femmes d’exprimer leurs plaintes contre leurs employeurs, que celles-ci soient justifiées ou non,</a:t>
            </a:r>
          </a:p>
          <a:p>
            <a:r>
              <a:rPr lang="fr-FR"/>
              <a:t> </a:t>
            </a:r>
          </a:p>
        </p:txBody>
      </p:sp>
      <p:pic>
        <p:nvPicPr>
          <p:cNvPr id="35844"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1524000"/>
            <a:ext cx="7834313" cy="2678113"/>
          </a:xfrm>
          <a:prstGeom prst="rect">
            <a:avLst/>
          </a:prstGeom>
          <a:noFill/>
          <a:ln w="9525">
            <a:noFill/>
            <a:miter lim="800000"/>
            <a:headEnd/>
            <a:tailEnd/>
          </a:ln>
        </p:spPr>
        <p:txBody>
          <a:bodyPr>
            <a:spAutoFit/>
          </a:bodyPr>
          <a:lstStyle/>
          <a:p>
            <a:r>
              <a:rPr lang="fr-FR"/>
              <a:t> </a:t>
            </a:r>
            <a:endParaRPr lang="fr-FR" sz="2400">
              <a:latin typeface="Abadi MT Condensed Extra Bold" charset="0"/>
            </a:endParaRPr>
          </a:p>
          <a:p>
            <a:r>
              <a:rPr lang="fr-FR" sz="2400">
                <a:latin typeface="Abadi MT Condensed Extra Bold" charset="0"/>
              </a:rPr>
              <a:t>- Ce n’est pas un tremplin pour arriver à la consécration des femmes pour un ministère pastoral.</a:t>
            </a:r>
          </a:p>
          <a:p>
            <a:r>
              <a:rPr lang="fr-FR" sz="2400">
                <a:latin typeface="Abadi MT Condensed Extra Bold" charset="0"/>
              </a:rPr>
              <a:t>- Ce n’est pas un lieu pour revendiquer des droits d’égalité.</a:t>
            </a:r>
          </a:p>
          <a:p>
            <a:r>
              <a:rPr lang="fr-FR" sz="2400">
                <a:latin typeface="Abadi MT Condensed Extra Bold" charset="0"/>
              </a:rPr>
              <a:t>- Ce n’est pas un mouvement sexiste, agressif, ni misandre</a:t>
            </a:r>
          </a:p>
          <a:p>
            <a:r>
              <a:rPr lang="fr-FR" sz="2400">
                <a:latin typeface="Abadi MT Condensed Extra Bold" charset="0"/>
              </a:rPr>
              <a:t>- Ce n’est pas un lieu de loisirs, ni pour passer le temps. ni pour promouvoir des idées personnelles.</a:t>
            </a:r>
          </a:p>
        </p:txBody>
      </p:sp>
      <p:pic>
        <p:nvPicPr>
          <p:cNvPr id="36867" name="Image 2"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95288" y="579438"/>
            <a:ext cx="8748712" cy="6648450"/>
          </a:xfrm>
          <a:prstGeom prst="rect">
            <a:avLst/>
          </a:prstGeom>
          <a:noFill/>
          <a:ln w="9525">
            <a:noFill/>
            <a:miter lim="800000"/>
            <a:headEnd/>
            <a:tailEnd/>
          </a:ln>
        </p:spPr>
        <p:txBody>
          <a:bodyPr>
            <a:spAutoFit/>
          </a:bodyPr>
          <a:lstStyle/>
          <a:p>
            <a:r>
              <a:rPr lang="fr-FR" sz="2400" b="1">
                <a:solidFill>
                  <a:srgbClr val="FF6600"/>
                </a:solidFill>
                <a:latin typeface="Abadi MT Condensed Extra Bold" charset="0"/>
              </a:rPr>
              <a:t>Ce qu’il est …</a:t>
            </a:r>
            <a:endParaRPr lang="fr-FR" sz="2400">
              <a:solidFill>
                <a:srgbClr val="FF6600"/>
              </a:solidFill>
              <a:latin typeface="Abadi MT Condensed Extra Bold" charset="0"/>
            </a:endParaRPr>
          </a:p>
          <a:p>
            <a:r>
              <a:rPr lang="fr-FR" sz="2400">
                <a:latin typeface="Abadi MT Condensed Extra Bold" charset="0"/>
              </a:rPr>
              <a:t>Le Département des Ministères pour les femmes veut répondre aux besoins spirituels. émotionnels, physiques et sociaux de chaque femme, Par conséquent:</a:t>
            </a:r>
          </a:p>
          <a:p>
            <a:r>
              <a:rPr lang="fr-FR" sz="2400">
                <a:latin typeface="Abadi MT Condensed Extra Bold" charset="0"/>
              </a:rPr>
              <a:t>- Il encourage chaque femme à mettre ses dons au service de l’église.</a:t>
            </a:r>
          </a:p>
          <a:p>
            <a:r>
              <a:rPr lang="fr-FR" sz="2400">
                <a:latin typeface="Abadi MT Condensed Extra Bold" charset="0"/>
              </a:rPr>
              <a:t>- Il soutient les femmes qui sont victimes de violences, les divorcées, les femmes seules</a:t>
            </a:r>
          </a:p>
          <a:p>
            <a:r>
              <a:rPr lang="fr-FR" sz="2400">
                <a:latin typeface="Abadi MT Condensed Extra Bold" charset="0"/>
              </a:rPr>
              <a:t>- Il vient en aide aux jeunes filles en les accompagnant dans leur insertion dans la vie sociale,</a:t>
            </a:r>
          </a:p>
          <a:p>
            <a:r>
              <a:rPr lang="fr-FR" sz="2400">
                <a:latin typeface="Abadi MT Condensed Extra Bold" charset="0"/>
              </a:rPr>
              <a:t>- Il encourage les femmes à collaborer à tous les niveaux de l’église, dans leur communauté, dans leur foyer,</a:t>
            </a:r>
          </a:p>
          <a:p>
            <a:r>
              <a:rPr lang="fr-FR" sz="2400">
                <a:latin typeface="Abadi MT Condensed Extra Bold" charset="0"/>
              </a:rPr>
              <a:t>- Il soutient les jeunes filles dans leur croissance en Jésus-Christ.</a:t>
            </a:r>
          </a:p>
          <a:p>
            <a:r>
              <a:rPr lang="fr-FR" sz="2400">
                <a:latin typeface="Abadi MT Condensed Extra Bold" charset="0"/>
              </a:rPr>
              <a:t>- Il reconnaît que les femmes ont de nombreux dons spirituels et les aide à les découvrir afin de les mettre au service de Dieu.</a:t>
            </a:r>
          </a:p>
          <a:p>
            <a:r>
              <a:rPr lang="fr-FR" sz="2400">
                <a:latin typeface="Abadi MT Condensed Extra Bold" charset="0"/>
              </a:rPr>
              <a:t>- Il favorise la rencontre des femmes autour de thèmes choisis par elles.</a:t>
            </a:r>
          </a:p>
          <a:p>
            <a:r>
              <a:rPr lang="fr-FR" sz="2400">
                <a:latin typeface="Abadi MT Condensed Extra Bold" charset="0"/>
              </a:rPr>
              <a:t>  </a:t>
            </a:r>
          </a:p>
          <a:p>
            <a:r>
              <a:rPr lang="fr-FR"/>
              <a:t> </a:t>
            </a:r>
          </a:p>
        </p:txBody>
      </p:sp>
      <p:pic>
        <p:nvPicPr>
          <p:cNvPr id="37891" name="Image 2"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395288" y="914400"/>
            <a:ext cx="8748712" cy="4894263"/>
          </a:xfrm>
          <a:prstGeom prst="rect">
            <a:avLst/>
          </a:prstGeom>
          <a:noFill/>
          <a:ln w="9525">
            <a:noFill/>
            <a:miter lim="800000"/>
            <a:headEnd/>
            <a:tailEnd/>
          </a:ln>
        </p:spPr>
        <p:txBody>
          <a:bodyPr>
            <a:spAutoFit/>
          </a:bodyPr>
          <a:lstStyle/>
          <a:p>
            <a:r>
              <a:rPr lang="fr-FR" sz="2400" b="1" i="1">
                <a:solidFill>
                  <a:srgbClr val="FF6600"/>
                </a:solidFill>
                <a:latin typeface="Abadi MT Condensed Extra Bold" charset="0"/>
              </a:rPr>
              <a:t>Comment s’engager …</a:t>
            </a:r>
          </a:p>
          <a:p>
            <a:r>
              <a:rPr lang="fr-FR" b="1" i="1"/>
              <a:t> </a:t>
            </a:r>
          </a:p>
          <a:p>
            <a:r>
              <a:rPr lang="fr-FR" b="1" i="1"/>
              <a:t>Les femmes ont une grande influence sur l’église et sur sa croissance. Elles représentent la majorité de nos membres,</a:t>
            </a:r>
          </a:p>
          <a:p>
            <a:r>
              <a:rPr lang="fr-FR" b="1" i="1"/>
              <a:t> </a:t>
            </a:r>
          </a:p>
          <a:p>
            <a:r>
              <a:rPr lang="fr-FR" b="1" i="1"/>
              <a:t>Le Département des Ministères pour les femmes vous encourage à vous investir dans différentes actions.</a:t>
            </a:r>
          </a:p>
          <a:p>
            <a:r>
              <a:rPr lang="fr-FR" b="1" i="1"/>
              <a:t> </a:t>
            </a:r>
          </a:p>
          <a:p>
            <a:r>
              <a:rPr lang="fr-FR" b="1" i="1"/>
              <a:t>Par la prière et l’encouragement. </a:t>
            </a:r>
          </a:p>
          <a:p>
            <a:r>
              <a:rPr lang="fr-FR" b="1" i="1"/>
              <a:t>En essayant de trouver comment développer un Ministère actif pour les femmes, soit dans votre église, soit dans votre fédération ou votre union.</a:t>
            </a:r>
          </a:p>
          <a:p>
            <a:r>
              <a:rPr lang="fr-FR" b="1" i="1"/>
              <a:t>En mettant vos talents au service de l'église par un soutien financier.</a:t>
            </a:r>
          </a:p>
          <a:p>
            <a:r>
              <a:rPr lang="fr-FR" b="1" i="1"/>
              <a:t> </a:t>
            </a:r>
          </a:p>
          <a:p>
            <a:r>
              <a:rPr lang="fr-FR" b="1" i="1"/>
              <a:t> </a:t>
            </a:r>
          </a:p>
          <a:p>
            <a:r>
              <a:rPr lang="fr-FR" b="1" i="1"/>
              <a:t>Le Département des Ministères pour les femmes s’implique et développe un certain nombre de programmes tels que :</a:t>
            </a:r>
          </a:p>
          <a:p>
            <a:r>
              <a:rPr lang="fr-FR" b="1" i="1"/>
              <a:t>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95288" y="1295400"/>
            <a:ext cx="8748712" cy="4486275"/>
          </a:xfrm>
          <a:prstGeom prst="rect">
            <a:avLst/>
          </a:prstGeom>
          <a:noFill/>
          <a:ln w="9525">
            <a:noFill/>
            <a:miter lim="800000"/>
            <a:headEnd/>
            <a:tailEnd/>
          </a:ln>
        </p:spPr>
        <p:txBody>
          <a:bodyPr>
            <a:spAutoFit/>
          </a:bodyPr>
          <a:lstStyle/>
          <a:p>
            <a:r>
              <a:rPr lang="fr-FR" b="1" i="1"/>
              <a:t>Journée internationale de prière</a:t>
            </a:r>
          </a:p>
          <a:p>
            <a:r>
              <a:rPr lang="fr-FR" b="1" i="1"/>
              <a:t>Journée des Ministères pour les femmes</a:t>
            </a:r>
          </a:p>
          <a:p>
            <a:r>
              <a:rPr lang="fr-FR" b="1" i="1"/>
              <a:t>Programmes d’alphabétisation</a:t>
            </a:r>
          </a:p>
          <a:p>
            <a:r>
              <a:rPr lang="fr-FR" b="1" i="1"/>
              <a:t>Guérison après violence</a:t>
            </a:r>
          </a:p>
          <a:p>
            <a:r>
              <a:rPr lang="fr-FR" b="1" i="1"/>
              <a:t>Soutien pour les mères dont les enfants ont quitté l’église</a:t>
            </a:r>
          </a:p>
          <a:p>
            <a:r>
              <a:rPr lang="fr-FR" b="1" i="1"/>
              <a:t>Vision un million</a:t>
            </a:r>
          </a:p>
          <a:p>
            <a:r>
              <a:rPr lang="fr-FR" b="1" i="1"/>
              <a:t>Retraites spirituelles</a:t>
            </a:r>
          </a:p>
          <a:p>
            <a:r>
              <a:rPr lang="fr-FR" b="1" i="1"/>
              <a:t>Chaînes de prières</a:t>
            </a:r>
          </a:p>
          <a:p>
            <a:r>
              <a:rPr lang="fr-FR" b="1" i="1"/>
              <a:t>Groupe de prières</a:t>
            </a:r>
          </a:p>
          <a:p>
            <a:r>
              <a:rPr lang="fr-FR" b="1" i="1"/>
              <a:t>Petits groupes d’études bibliques</a:t>
            </a:r>
          </a:p>
          <a:p>
            <a:r>
              <a:rPr lang="fr-FR" b="1" i="1"/>
              <a:t>Hospitalité</a:t>
            </a:r>
          </a:p>
          <a:p>
            <a:r>
              <a:rPr lang="fr-FR" b="1" i="1"/>
              <a:t>Amitié</a:t>
            </a:r>
          </a:p>
          <a:p>
            <a:r>
              <a:rPr lang="fr-FR" b="1" i="1"/>
              <a:t>Séminaires de formation </a:t>
            </a:r>
          </a:p>
          <a:p>
            <a:r>
              <a:rPr lang="fr-FR" b="1" i="1"/>
              <a:t>Programmes récréatifs</a:t>
            </a:r>
          </a:p>
          <a:p>
            <a:r>
              <a:rPr lang="fr-FR" b="1" i="1"/>
              <a:t>Programmes d’évangélisation</a:t>
            </a:r>
          </a:p>
          <a:p>
            <a:r>
              <a:rPr lang="fr-FR" b="1" i="1"/>
              <a:t> </a:t>
            </a:r>
          </a:p>
        </p:txBody>
      </p:sp>
      <p:pic>
        <p:nvPicPr>
          <p:cNvPr id="39939" name="Image 2" descr="logofemme.jpg"/>
          <p:cNvPicPr>
            <a:picLocks noChangeAspect="1"/>
          </p:cNvPicPr>
          <p:nvPr/>
        </p:nvPicPr>
        <p:blipFill>
          <a:blip r:embed="rId2"/>
          <a:srcRect/>
          <a:stretch>
            <a:fillRect/>
          </a:stretch>
        </p:blipFill>
        <p:spPr bwMode="auto">
          <a:xfrm>
            <a:off x="81534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rrowheads="1"/>
          </p:cNvSpPr>
          <p:nvPr>
            <p:ph type="title"/>
          </p:nvPr>
        </p:nvSpPr>
        <p:spPr>
          <a:xfrm>
            <a:off x="304800" y="4038600"/>
            <a:ext cx="8229600" cy="1143000"/>
          </a:xfrm>
        </p:spPr>
        <p:txBody>
          <a:bodyPr>
            <a:noAutofit/>
          </a:bodyPr>
          <a:lstStyle/>
          <a:p>
            <a:r>
              <a:rPr lang="fr-FR" sz="2400" b="1" smtClean="0">
                <a:solidFill>
                  <a:srgbClr val="FF0000"/>
                </a:solidFill>
                <a:latin typeface="Abadi MT Condensed Extra Bold" charset="0"/>
              </a:rPr>
              <a:t>LE MINISTERE DE LA FEMME EST :</a:t>
            </a:r>
            <a:r>
              <a:rPr lang="fr-FR" sz="1800" b="1" smtClean="0">
                <a:solidFill>
                  <a:schemeClr val="tx1"/>
                </a:solidFill>
                <a:latin typeface="Abadi MT Condensed Extra Bold" charset="0"/>
              </a:rPr>
              <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 </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Une </a:t>
            </a:r>
            <a:r>
              <a:rPr lang="fr-FR" sz="1800" b="1" u="sng" smtClean="0">
                <a:solidFill>
                  <a:srgbClr val="52901C"/>
                </a:solidFill>
                <a:latin typeface="BlairMdITC TT-Medium" charset="0"/>
              </a:rPr>
              <a:t>voie par excellence</a:t>
            </a:r>
            <a:r>
              <a:rPr lang="fr-FR" sz="1800" b="1" smtClean="0">
                <a:solidFill>
                  <a:srgbClr val="52901C"/>
                </a:solidFill>
                <a:latin typeface="BlairMdITC TT-Medium" charset="0"/>
              </a:rPr>
              <a:t> </a:t>
            </a:r>
            <a:r>
              <a:rPr lang="fr-FR" sz="1800" b="1" smtClean="0">
                <a:solidFill>
                  <a:schemeClr val="tx1"/>
                </a:solidFill>
                <a:latin typeface="Abadi MT Condensed Extra Bold" charset="0"/>
              </a:rPr>
              <a:t>pour un renouveau spirituel par le moyen d’une expérience personnelle avec Christ.</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 </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Un </a:t>
            </a:r>
            <a:r>
              <a:rPr lang="fr-FR" sz="1800" b="1" u="sng" smtClean="0">
                <a:solidFill>
                  <a:srgbClr val="52901C"/>
                </a:solidFill>
                <a:latin typeface="BlairMdITC TT-Medium" charset="0"/>
              </a:rPr>
              <a:t>véhicule qui favorise</a:t>
            </a:r>
            <a:r>
              <a:rPr lang="fr-FR" sz="1800" b="1" smtClean="0">
                <a:solidFill>
                  <a:srgbClr val="52901C"/>
                </a:solidFill>
                <a:latin typeface="BlairMdITC TT-Medium" charset="0"/>
              </a:rPr>
              <a:t> </a:t>
            </a:r>
            <a:r>
              <a:rPr lang="fr-FR" sz="1800" b="1" smtClean="0">
                <a:solidFill>
                  <a:schemeClr val="tx1"/>
                </a:solidFill>
                <a:latin typeface="Abadi MT Condensed Extra Bold" charset="0"/>
              </a:rPr>
              <a:t>l’épanouissement de la femme dans l’exercice de ses dons, sans préjugé d’origine ethnique, d’âge, d’état civil ou de limitation physique.</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 </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Un </a:t>
            </a:r>
            <a:r>
              <a:rPr lang="fr-FR" sz="1800" b="1" u="sng" smtClean="0">
                <a:solidFill>
                  <a:srgbClr val="52901C"/>
                </a:solidFill>
                <a:latin typeface="BlairMdITC TT-Medium" charset="0"/>
              </a:rPr>
              <a:t>agent qui assure</a:t>
            </a:r>
            <a:r>
              <a:rPr lang="fr-FR" sz="1800" b="1" smtClean="0">
                <a:solidFill>
                  <a:srgbClr val="52901C"/>
                </a:solidFill>
                <a:latin typeface="BlairMdITC TT-Medium" charset="0"/>
              </a:rPr>
              <a:t> </a:t>
            </a:r>
            <a:r>
              <a:rPr lang="fr-FR" sz="1800" b="1" smtClean="0">
                <a:solidFill>
                  <a:schemeClr val="tx1"/>
                </a:solidFill>
                <a:latin typeface="Abadi MT Condensed Extra Bold" charset="0"/>
              </a:rPr>
              <a:t>une ambiance favorable pour toutes les femmes qui désirent améliorer leur personnalité et croître spirituellement.</a:t>
            </a:r>
            <a:br>
              <a:rPr lang="fr-FR" sz="1800" b="1" smtClean="0">
                <a:solidFill>
                  <a:schemeClr val="tx1"/>
                </a:solidFill>
                <a:latin typeface="Abadi MT Condensed Extra Bold" charset="0"/>
              </a:rPr>
            </a:br>
            <a:r>
              <a:rPr lang="fr-FR" sz="1800" b="1" smtClean="0">
                <a:solidFill>
                  <a:schemeClr val="tx1"/>
                </a:solidFill>
                <a:latin typeface="Abadi MT Condensed Extra Bold" charset="0"/>
              </a:rPr>
              <a:t> </a:t>
            </a:r>
            <a:r>
              <a:rPr lang="fr-FR" sz="1800" smtClean="0">
                <a:solidFill>
                  <a:schemeClr val="tx1"/>
                </a:solidFill>
                <a:latin typeface="Abadi MT Condensed Extra Bold" charset="0"/>
              </a:rPr>
              <a:t/>
            </a:r>
            <a:br>
              <a:rPr lang="fr-FR" sz="1800" smtClean="0">
                <a:solidFill>
                  <a:schemeClr val="tx1"/>
                </a:solidFill>
                <a:latin typeface="Abadi MT Condensed Extra Bold" charset="0"/>
              </a:rPr>
            </a:br>
            <a:r>
              <a:rPr lang="fr-FR" sz="1800" smtClean="0">
                <a:solidFill>
                  <a:schemeClr val="tx1"/>
                </a:solidFill>
                <a:latin typeface="Abadi MT Condensed Extra Bold" charset="0"/>
              </a:rPr>
              <a:t> </a:t>
            </a:r>
          </a:p>
        </p:txBody>
      </p:sp>
      <p:sp>
        <p:nvSpPr>
          <p:cNvPr id="40963"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pic>
        <p:nvPicPr>
          <p:cNvPr id="40964"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41987" name="Text Box 4"/>
          <p:cNvSpPr txBox="1">
            <a:spLocks noChangeArrowheads="1"/>
          </p:cNvSpPr>
          <p:nvPr/>
        </p:nvSpPr>
        <p:spPr bwMode="auto">
          <a:xfrm>
            <a:off x="838200" y="1371600"/>
            <a:ext cx="6010275" cy="4800600"/>
          </a:xfrm>
          <a:prstGeom prst="rect">
            <a:avLst/>
          </a:prstGeom>
          <a:noFill/>
          <a:ln w="9525">
            <a:noFill/>
            <a:miter lim="800000"/>
            <a:headEnd/>
            <a:tailEnd/>
          </a:ln>
        </p:spPr>
        <p:txBody>
          <a:bodyPr>
            <a:spAutoFit/>
          </a:bodyPr>
          <a:lstStyle/>
          <a:p>
            <a:r>
              <a:rPr lang="fr-FR" sz="2400">
                <a:latin typeface="Abadi MT Condensed Extra Bold" charset="0"/>
              </a:rPr>
              <a:t>Le Ministère de la Femme dans les Fédérations/Mission offre des activités qui sont de nature à inspirer la femme qui y participe activement telles que :</a:t>
            </a:r>
          </a:p>
          <a:p>
            <a:endParaRPr lang="fr-FR" sz="2400">
              <a:latin typeface="Abadi MT Condensed Extra Bold" charset="0"/>
            </a:endParaRPr>
          </a:p>
          <a:p>
            <a:r>
              <a:rPr lang="fr-FR" sz="2400">
                <a:latin typeface="Abadi MT Condensed Extra Bold" charset="0"/>
              </a:rPr>
              <a:t>• Retraite de fin de semaine</a:t>
            </a:r>
          </a:p>
          <a:p>
            <a:r>
              <a:rPr lang="fr-FR" sz="2400">
                <a:latin typeface="Abadi MT Condensed Extra Bold" charset="0"/>
              </a:rPr>
              <a:t>• Réunion de prière suivie de déjeuner</a:t>
            </a:r>
          </a:p>
          <a:p>
            <a:r>
              <a:rPr lang="fr-FR" sz="2400">
                <a:latin typeface="Abadi MT Condensed Extra Bold" charset="0"/>
              </a:rPr>
              <a:t>• Programmes spéciaux pour la journée de la femme</a:t>
            </a:r>
          </a:p>
          <a:p>
            <a:r>
              <a:rPr lang="fr-FR" sz="2400">
                <a:latin typeface="Abadi MT Condensed Extra Bold" charset="0"/>
              </a:rPr>
              <a:t>• Retraite spirituelle</a:t>
            </a:r>
          </a:p>
          <a:p>
            <a:r>
              <a:rPr lang="fr-FR" sz="2400">
                <a:latin typeface="Abadi MT Condensed Extra Bold" charset="0"/>
              </a:rPr>
              <a:t>• Activités sociales, réunions d’Etudes bibliques ou de prière</a:t>
            </a:r>
          </a:p>
          <a:p>
            <a:r>
              <a:rPr lang="fr-FR">
                <a:latin typeface="Abadi MT Condensed Extra Bold" charset="0"/>
              </a:rPr>
              <a:t> </a:t>
            </a:r>
          </a:p>
        </p:txBody>
      </p:sp>
      <p:pic>
        <p:nvPicPr>
          <p:cNvPr id="41988"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43011" name="Text Box 4"/>
          <p:cNvSpPr txBox="1">
            <a:spLocks noChangeArrowheads="1"/>
          </p:cNvSpPr>
          <p:nvPr/>
        </p:nvSpPr>
        <p:spPr bwMode="auto">
          <a:xfrm>
            <a:off x="914400" y="1905000"/>
            <a:ext cx="7200900" cy="3046413"/>
          </a:xfrm>
          <a:prstGeom prst="rect">
            <a:avLst/>
          </a:prstGeom>
          <a:noFill/>
          <a:ln w="9525">
            <a:noFill/>
            <a:miter lim="800000"/>
            <a:headEnd/>
            <a:tailEnd/>
          </a:ln>
        </p:spPr>
        <p:txBody>
          <a:bodyPr>
            <a:spAutoFit/>
          </a:bodyPr>
          <a:lstStyle/>
          <a:p>
            <a:r>
              <a:rPr lang="fr-FR" sz="2400" b="1">
                <a:solidFill>
                  <a:srgbClr val="FF0000"/>
                </a:solidFill>
                <a:latin typeface="Abadi MT Condensed Extra Bold" charset="0"/>
              </a:rPr>
              <a:t>LE MINISTERE DE LA FEMME CREE  </a:t>
            </a:r>
            <a:endParaRPr lang="fr-FR" sz="2400">
              <a:solidFill>
                <a:srgbClr val="FF0000"/>
              </a:solidFill>
              <a:latin typeface="Abadi MT Condensed Extra Bold" charset="0"/>
            </a:endParaRPr>
          </a:p>
          <a:p>
            <a:r>
              <a:rPr lang="fr-FR" sz="2400">
                <a:latin typeface="Abadi MT Condensed Extra Bold" charset="0"/>
              </a:rPr>
              <a:t> </a:t>
            </a:r>
          </a:p>
          <a:p>
            <a:r>
              <a:rPr lang="fr-FR" sz="2400">
                <a:latin typeface="Abadi MT Condensed Extra Bold" charset="0"/>
              </a:rPr>
              <a:t>Un environnement favorable pour :</a:t>
            </a:r>
          </a:p>
          <a:p>
            <a:r>
              <a:rPr lang="fr-FR" sz="2400">
                <a:latin typeface="Abadi MT Condensed Extra Bold" charset="0"/>
              </a:rPr>
              <a:t>• L’inter-communication de ses expériences spirituelles</a:t>
            </a:r>
          </a:p>
          <a:p>
            <a:r>
              <a:rPr lang="fr-FR" sz="2400">
                <a:latin typeface="Abadi MT Condensed Extra Bold" charset="0"/>
              </a:rPr>
              <a:t>• La participation aux activités qui stimulent</a:t>
            </a:r>
          </a:p>
          <a:p>
            <a:r>
              <a:rPr lang="fr-FR" sz="2400">
                <a:latin typeface="Abadi MT Condensed Extra Bold" charset="0"/>
              </a:rPr>
              <a:t>• Le développement de l’amitié chrétienne</a:t>
            </a:r>
          </a:p>
          <a:p>
            <a:r>
              <a:rPr lang="fr-FR" sz="2400">
                <a:latin typeface="Abadi MT Condensed Extra Bold" charset="0"/>
              </a:rPr>
              <a:t>• L’expérimentation de rencontres enrichissantes</a:t>
            </a:r>
          </a:p>
          <a:p>
            <a:r>
              <a:rPr lang="fr-FR" sz="2400">
                <a:latin typeface="Abadi MT Condensed Extra Bold" charset="0"/>
              </a:rPr>
              <a:t> </a:t>
            </a:r>
          </a:p>
        </p:txBody>
      </p:sp>
      <p:pic>
        <p:nvPicPr>
          <p:cNvPr id="43012"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44035" name="Text Box 4"/>
          <p:cNvSpPr txBox="1">
            <a:spLocks noChangeArrowheads="1"/>
          </p:cNvSpPr>
          <p:nvPr/>
        </p:nvSpPr>
        <p:spPr bwMode="auto">
          <a:xfrm>
            <a:off x="609600" y="1295400"/>
            <a:ext cx="6946900" cy="4524375"/>
          </a:xfrm>
          <a:prstGeom prst="rect">
            <a:avLst/>
          </a:prstGeom>
          <a:noFill/>
          <a:ln w="9525">
            <a:noFill/>
            <a:miter lim="800000"/>
            <a:headEnd/>
            <a:tailEnd/>
          </a:ln>
        </p:spPr>
        <p:txBody>
          <a:bodyPr>
            <a:spAutoFit/>
          </a:bodyPr>
          <a:lstStyle/>
          <a:p>
            <a:r>
              <a:rPr lang="fr-FR" sz="2400" b="1">
                <a:solidFill>
                  <a:srgbClr val="FF0000"/>
                </a:solidFill>
                <a:latin typeface="Abadi MT Condensed Extra Bold" charset="0"/>
              </a:rPr>
              <a:t>LE MINISTERE DE LA FEMME TRANSMET :</a:t>
            </a:r>
            <a:endParaRPr lang="fr-FR" sz="2400">
              <a:solidFill>
                <a:srgbClr val="FF0000"/>
              </a:solidFill>
              <a:latin typeface="Abadi MT Condensed Extra Bold" charset="0"/>
            </a:endParaRPr>
          </a:p>
          <a:p>
            <a:r>
              <a:rPr lang="fr-FR" sz="2400">
                <a:latin typeface="Abadi MT Condensed Extra Bold" charset="0"/>
              </a:rPr>
              <a:t> </a:t>
            </a:r>
          </a:p>
          <a:p>
            <a:r>
              <a:rPr lang="fr-FR" sz="2400">
                <a:latin typeface="Abadi MT Condensed Extra Bold" charset="0"/>
              </a:rPr>
              <a:t>Des renseignements, en organisant des séminaires sur :</a:t>
            </a:r>
          </a:p>
          <a:p>
            <a:endParaRPr lang="fr-FR" sz="2400">
              <a:latin typeface="Abadi MT Condensed Extra Bold" charset="0"/>
            </a:endParaRPr>
          </a:p>
          <a:p>
            <a:r>
              <a:rPr lang="fr-FR" sz="2400">
                <a:latin typeface="Abadi MT Condensed Extra Bold" charset="0"/>
              </a:rPr>
              <a:t>• La nutrition et la Santé</a:t>
            </a:r>
          </a:p>
          <a:p>
            <a:r>
              <a:rPr lang="fr-FR" sz="2400">
                <a:latin typeface="Abadi MT Condensed Extra Bold" charset="0"/>
              </a:rPr>
              <a:t>• La communication effective</a:t>
            </a:r>
          </a:p>
          <a:p>
            <a:r>
              <a:rPr lang="fr-FR" sz="2400">
                <a:latin typeface="Abadi MT Condensed Extra Bold" charset="0"/>
              </a:rPr>
              <a:t>• Le développement de la personnalité</a:t>
            </a:r>
          </a:p>
          <a:p>
            <a:r>
              <a:rPr lang="fr-FR" sz="2400">
                <a:latin typeface="Abadi MT Condensed Extra Bold" charset="0"/>
              </a:rPr>
              <a:t>• Comment gérer ses finances</a:t>
            </a:r>
          </a:p>
          <a:p>
            <a:r>
              <a:rPr lang="fr-FR" sz="2400">
                <a:latin typeface="Abadi MT Condensed Extra Bold" charset="0"/>
              </a:rPr>
              <a:t>• Des conseils sur la famille et l’éducation des enfants</a:t>
            </a:r>
          </a:p>
          <a:p>
            <a:r>
              <a:rPr lang="fr-FR" sz="2400">
                <a:latin typeface="Abadi MT Condensed Extra Bold" charset="0"/>
              </a:rPr>
              <a:t>• Comment gérer la colère</a:t>
            </a:r>
          </a:p>
          <a:p>
            <a:r>
              <a:rPr lang="fr-FR" sz="2400">
                <a:latin typeface="Abadi MT Condensed Extra Bold" charset="0"/>
              </a:rPr>
              <a:t> </a:t>
            </a:r>
          </a:p>
          <a:p>
            <a:r>
              <a:rPr lang="fr-FR" sz="2400">
                <a:latin typeface="Abadi MT Condensed Extra Bold" charset="0"/>
              </a:rPr>
              <a:t> </a:t>
            </a:r>
          </a:p>
        </p:txBody>
      </p:sp>
      <p:pic>
        <p:nvPicPr>
          <p:cNvPr id="44036"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45059" name="Text Box 4"/>
          <p:cNvSpPr txBox="1">
            <a:spLocks noChangeArrowheads="1"/>
          </p:cNvSpPr>
          <p:nvPr/>
        </p:nvSpPr>
        <p:spPr bwMode="auto">
          <a:xfrm>
            <a:off x="1619250" y="2924175"/>
            <a:ext cx="4824413" cy="366713"/>
          </a:xfrm>
          <a:prstGeom prst="rect">
            <a:avLst/>
          </a:prstGeom>
          <a:noFill/>
          <a:ln w="9525">
            <a:noFill/>
            <a:miter lim="800000"/>
            <a:headEnd/>
            <a:tailEnd/>
          </a:ln>
        </p:spPr>
        <p:txBody>
          <a:bodyPr>
            <a:spAutoFit/>
          </a:bodyPr>
          <a:lstStyle/>
          <a:p>
            <a:pPr>
              <a:spcBef>
                <a:spcPct val="50000"/>
              </a:spcBef>
            </a:pPr>
            <a:endParaRPr lang="fr-FR"/>
          </a:p>
        </p:txBody>
      </p:sp>
      <p:sp>
        <p:nvSpPr>
          <p:cNvPr id="55300" name="Text Box 5"/>
          <p:cNvSpPr txBox="1">
            <a:spLocks noChangeArrowheads="1"/>
          </p:cNvSpPr>
          <p:nvPr/>
        </p:nvSpPr>
        <p:spPr bwMode="auto">
          <a:xfrm>
            <a:off x="395288" y="620713"/>
            <a:ext cx="8351837" cy="6248400"/>
          </a:xfrm>
          <a:prstGeom prst="rect">
            <a:avLst/>
          </a:prstGeom>
          <a:noFill/>
          <a:ln w="9525">
            <a:noFill/>
            <a:miter lim="800000"/>
            <a:headEnd/>
            <a:tailEnd/>
          </a:ln>
        </p:spPr>
        <p:txBody>
          <a:bodyPr>
            <a:spAutoFit/>
          </a:bodyPr>
          <a:lstStyle/>
          <a:p>
            <a:r>
              <a:rPr lang="fr-FR" sz="2000">
                <a:latin typeface="Abadi MT Condensed Extra Bold" charset="0"/>
              </a:rPr>
              <a:t>Par le moyen de ces différents séminaires les femmes ont l’opportunité de faire des expériences spirituelles enrichissantes. Elles apprennent à s’améliorer personnellement et se sentent mieux préparées pour un service plus efficace dans leur sphère d’action.</a:t>
            </a:r>
          </a:p>
          <a:p>
            <a:r>
              <a:rPr lang="fr-FR" sz="2000">
                <a:latin typeface="Abadi MT Condensed Extra Bold" charset="0"/>
              </a:rPr>
              <a:t> </a:t>
            </a:r>
          </a:p>
          <a:p>
            <a:r>
              <a:rPr lang="fr-FR" sz="2000">
                <a:latin typeface="Abadi MT Condensed Extra Bold" charset="0"/>
              </a:rPr>
              <a:t>			</a:t>
            </a:r>
            <a:r>
              <a:rPr lang="fr-FR" sz="2000" b="1">
                <a:latin typeface="Abadi MT Condensed Extra Bold" charset="0"/>
              </a:rPr>
              <a:t>Elles reçoivent :</a:t>
            </a:r>
            <a:endParaRPr lang="fr-FR" sz="2000">
              <a:latin typeface="Abadi MT Condensed Extra Bold" charset="0"/>
            </a:endParaRPr>
          </a:p>
          <a:p>
            <a:r>
              <a:rPr lang="fr-FR" sz="2000">
                <a:latin typeface="Abadi MT Condensed Extra Bold" charset="0"/>
              </a:rPr>
              <a:t> </a:t>
            </a:r>
            <a:endParaRPr lang="fr-FR" sz="2000" u="sng">
              <a:latin typeface="Abadi MT Condensed Extra Bold" charset="0"/>
            </a:endParaRPr>
          </a:p>
          <a:p>
            <a:r>
              <a:rPr lang="fr-FR" sz="2000" u="sng">
                <a:solidFill>
                  <a:srgbClr val="366013"/>
                </a:solidFill>
                <a:latin typeface="BlairMdITC TT-Medium" charset="0"/>
              </a:rPr>
              <a:t>Une nouvelle vision</a:t>
            </a:r>
            <a:r>
              <a:rPr lang="fr-FR" sz="2000">
                <a:solidFill>
                  <a:srgbClr val="366013"/>
                </a:solidFill>
                <a:latin typeface="BlairMdITC TT-Medium" charset="0"/>
              </a:rPr>
              <a:t> </a:t>
            </a:r>
          </a:p>
          <a:p>
            <a:r>
              <a:rPr lang="fr-FR" sz="2000">
                <a:latin typeface="Abadi MT Condensed Extra Bold" charset="0"/>
              </a:rPr>
              <a:t>Elles peuvent tout en Jésus.</a:t>
            </a:r>
          </a:p>
          <a:p>
            <a:r>
              <a:rPr lang="fr-FR" sz="2000">
                <a:latin typeface="Abadi MT Condensed Extra Bold" charset="0"/>
              </a:rPr>
              <a:t> </a:t>
            </a:r>
            <a:endParaRPr lang="fr-FR" sz="2000" u="sng">
              <a:latin typeface="Abadi MT Condensed Extra Bold" charset="0"/>
            </a:endParaRPr>
          </a:p>
          <a:p>
            <a:r>
              <a:rPr lang="fr-FR" sz="2000" u="sng">
                <a:solidFill>
                  <a:srgbClr val="366013"/>
                </a:solidFill>
                <a:latin typeface="BlairMdITC TT-Medium" charset="0"/>
              </a:rPr>
              <a:t>Une nouvelle vigueur</a:t>
            </a:r>
            <a:endParaRPr lang="fr-FR" sz="2000">
              <a:solidFill>
                <a:srgbClr val="366013"/>
              </a:solidFill>
              <a:latin typeface="BlairMdITC TT-Medium" charset="0"/>
            </a:endParaRPr>
          </a:p>
          <a:p>
            <a:r>
              <a:rPr lang="fr-FR" sz="2000">
                <a:latin typeface="Abadi MT Condensed Extra Bold" charset="0"/>
              </a:rPr>
              <a:t>Pour atteindre leurs objectifs et encourager les autres à en faire de même.</a:t>
            </a:r>
          </a:p>
          <a:p>
            <a:r>
              <a:rPr lang="fr-FR" sz="2000">
                <a:latin typeface="Abadi MT Condensed Extra Bold" charset="0"/>
              </a:rPr>
              <a:t> </a:t>
            </a:r>
            <a:endParaRPr lang="fr-FR" sz="2000" u="sng">
              <a:latin typeface="Abadi MT Condensed Extra Bold" charset="0"/>
            </a:endParaRPr>
          </a:p>
          <a:p>
            <a:r>
              <a:rPr lang="fr-FR" sz="2000" u="sng">
                <a:solidFill>
                  <a:srgbClr val="366013"/>
                </a:solidFill>
                <a:latin typeface="BlairMdITC TT-Medium" charset="0"/>
              </a:rPr>
              <a:t>Une nouvelle vitalité</a:t>
            </a:r>
            <a:r>
              <a:rPr lang="fr-FR" sz="2000">
                <a:solidFill>
                  <a:srgbClr val="366013"/>
                </a:solidFill>
                <a:latin typeface="BlairMdITC TT-Medium" charset="0"/>
              </a:rPr>
              <a:t> </a:t>
            </a:r>
          </a:p>
          <a:p>
            <a:r>
              <a:rPr lang="fr-FR" sz="2000">
                <a:latin typeface="Abadi MT Condensed Extra Bold" charset="0"/>
              </a:rPr>
              <a:t>Qui les aide dans leur expérience chrétienne et affermit leur témoignage.</a:t>
            </a:r>
          </a:p>
          <a:p>
            <a:r>
              <a:rPr lang="fr-FR" sz="2000">
                <a:latin typeface="Abadi MT Condensed Extra Bold" charset="0"/>
              </a:rPr>
              <a:t> </a:t>
            </a:r>
          </a:p>
          <a:p>
            <a:r>
              <a:rPr lang="fr-FR" sz="2000">
                <a:latin typeface="Abadi MT Condensed Extra Bold" charset="0"/>
              </a:rPr>
              <a:t>Une perspective nouvelle s’ouvre devant elles et les aide à combler leurs lacunes, à atteindre le sommet de leur capacité et à se consacrer totalement au service de Dieu.</a:t>
            </a:r>
          </a:p>
          <a:p>
            <a:r>
              <a:rPr lang="fr-FR" sz="2000">
                <a:latin typeface="Abadi MT Condensed Extra Bold" charset="0"/>
              </a:rPr>
              <a:t> </a:t>
            </a:r>
          </a:p>
        </p:txBody>
      </p:sp>
      <p:pic>
        <p:nvPicPr>
          <p:cNvPr id="45061"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0" name="Rectangle 4"/>
          <p:cNvSpPr>
            <a:spLocks noGrp="1" noRot="1" noChangeArrowheads="1"/>
          </p:cNvSpPr>
          <p:nvPr>
            <p:ph type="title" idx="4294967295"/>
          </p:nvPr>
        </p:nvSpPr>
        <p:spPr>
          <a:xfrm>
            <a:off x="609600" y="0"/>
            <a:ext cx="1676400" cy="1143000"/>
          </a:xfrm>
        </p:spPr>
        <p:txBody>
          <a:bodyPr>
            <a:normAutofit/>
          </a:bodyPr>
          <a:lstStyle/>
          <a:p>
            <a:r>
              <a:rPr lang="fr-FR" sz="5400" b="1" smtClean="0">
                <a:solidFill>
                  <a:srgbClr val="C02E0C"/>
                </a:solidFill>
                <a:latin typeface="Abadi MT Condensed Extra Bold" charset="0"/>
              </a:rPr>
              <a:t>B u t</a:t>
            </a:r>
          </a:p>
        </p:txBody>
      </p:sp>
      <p:sp>
        <p:nvSpPr>
          <p:cNvPr id="18435" name="Text Box 5"/>
          <p:cNvSpPr txBox="1">
            <a:spLocks noChangeArrowheads="1"/>
          </p:cNvSpPr>
          <p:nvPr/>
        </p:nvSpPr>
        <p:spPr bwMode="auto">
          <a:xfrm>
            <a:off x="762000" y="4038600"/>
            <a:ext cx="7559675" cy="2062163"/>
          </a:xfrm>
          <a:prstGeom prst="rect">
            <a:avLst/>
          </a:prstGeom>
          <a:noFill/>
          <a:ln w="9525">
            <a:noFill/>
            <a:miter lim="800000"/>
            <a:headEnd/>
            <a:tailEnd/>
          </a:ln>
        </p:spPr>
        <p:txBody>
          <a:bodyPr>
            <a:spAutoFit/>
          </a:bodyPr>
          <a:lstStyle/>
          <a:p>
            <a:pPr>
              <a:spcBef>
                <a:spcPct val="50000"/>
              </a:spcBef>
            </a:pPr>
            <a:r>
              <a:rPr lang="fr-FR" sz="3200" b="1" i="1">
                <a:latin typeface="Adobe Garamond Pro" charset="0"/>
              </a:rPr>
              <a:t>les femmes adventistes à prendre part au pèlerinage où elles se sont engagées en tant que disciples de Jésus-Christ et membres de cette église mondiale</a:t>
            </a:r>
          </a:p>
        </p:txBody>
      </p:sp>
      <p:sp>
        <p:nvSpPr>
          <p:cNvPr id="15364" name="Text Box 7"/>
          <p:cNvSpPr txBox="1">
            <a:spLocks noChangeArrowheads="1"/>
          </p:cNvSpPr>
          <p:nvPr/>
        </p:nvSpPr>
        <p:spPr bwMode="auto">
          <a:xfrm>
            <a:off x="1219200" y="2743200"/>
            <a:ext cx="2087563" cy="579438"/>
          </a:xfrm>
          <a:prstGeom prst="rect">
            <a:avLst/>
          </a:prstGeom>
          <a:noFill/>
          <a:ln w="9525">
            <a:noFill/>
            <a:miter lim="800000"/>
            <a:headEnd/>
            <a:tailEnd/>
          </a:ln>
        </p:spPr>
        <p:txBody>
          <a:bodyPr>
            <a:spAutoFit/>
          </a:bodyPr>
          <a:lstStyle/>
          <a:p>
            <a:pPr>
              <a:spcBef>
                <a:spcPct val="50000"/>
              </a:spcBef>
            </a:pPr>
            <a:r>
              <a:rPr lang="fr-FR" sz="3200">
                <a:latin typeface="Abadi MT Condensed Extra Bold" charset="0"/>
              </a:rPr>
              <a:t>Affirmer</a:t>
            </a:r>
          </a:p>
        </p:txBody>
      </p:sp>
      <p:sp>
        <p:nvSpPr>
          <p:cNvPr id="15365" name="Text Box 8"/>
          <p:cNvSpPr txBox="1">
            <a:spLocks noChangeArrowheads="1"/>
          </p:cNvSpPr>
          <p:nvPr/>
        </p:nvSpPr>
        <p:spPr bwMode="auto">
          <a:xfrm>
            <a:off x="3581400" y="2819400"/>
            <a:ext cx="2592388" cy="579438"/>
          </a:xfrm>
          <a:prstGeom prst="rect">
            <a:avLst/>
          </a:prstGeom>
          <a:noFill/>
          <a:ln w="9525">
            <a:noFill/>
            <a:miter lim="800000"/>
            <a:headEnd/>
            <a:tailEnd/>
          </a:ln>
        </p:spPr>
        <p:txBody>
          <a:bodyPr>
            <a:spAutoFit/>
          </a:bodyPr>
          <a:lstStyle/>
          <a:p>
            <a:pPr algn="ctr">
              <a:spcBef>
                <a:spcPct val="50000"/>
              </a:spcBef>
            </a:pPr>
            <a:r>
              <a:rPr lang="fr-FR" sz="3200">
                <a:latin typeface="Abadi MT Condensed Extra Bold" charset="0"/>
              </a:rPr>
              <a:t>Encourager</a:t>
            </a:r>
          </a:p>
        </p:txBody>
      </p:sp>
      <p:sp>
        <p:nvSpPr>
          <p:cNvPr id="15366" name="Text Box 10"/>
          <p:cNvSpPr txBox="1">
            <a:spLocks noChangeArrowheads="1"/>
          </p:cNvSpPr>
          <p:nvPr/>
        </p:nvSpPr>
        <p:spPr bwMode="auto">
          <a:xfrm>
            <a:off x="6623050" y="2849563"/>
            <a:ext cx="2520950" cy="579437"/>
          </a:xfrm>
          <a:prstGeom prst="rect">
            <a:avLst/>
          </a:prstGeom>
          <a:noFill/>
          <a:ln w="9525">
            <a:noFill/>
            <a:miter lim="800000"/>
            <a:headEnd/>
            <a:tailEnd/>
          </a:ln>
        </p:spPr>
        <p:txBody>
          <a:bodyPr>
            <a:spAutoFit/>
          </a:bodyPr>
          <a:lstStyle/>
          <a:p>
            <a:pPr algn="ctr">
              <a:spcBef>
                <a:spcPct val="50000"/>
              </a:spcBef>
            </a:pPr>
            <a:r>
              <a:rPr lang="fr-FR" sz="3200">
                <a:latin typeface="Abadi MT Condensed Extra Bold" charset="0"/>
              </a:rPr>
              <a:t>Inviter</a:t>
            </a:r>
          </a:p>
        </p:txBody>
      </p:sp>
      <p:pic>
        <p:nvPicPr>
          <p:cNvPr id="18439" name="Image 9" descr="logofemme.jpg"/>
          <p:cNvPicPr>
            <a:picLocks noChangeAspect="1"/>
          </p:cNvPicPr>
          <p:nvPr/>
        </p:nvPicPr>
        <p:blipFill>
          <a:blip r:embed="rId2"/>
          <a:srcRect/>
          <a:stretch>
            <a:fillRect/>
          </a:stretch>
        </p:blipFill>
        <p:spPr bwMode="auto">
          <a:xfrm>
            <a:off x="7848600" y="6240463"/>
            <a:ext cx="863600" cy="617537"/>
          </a:xfrm>
          <a:prstGeom prst="rect">
            <a:avLst/>
          </a:prstGeom>
          <a:noFill/>
          <a:ln w="9525">
            <a:noFill/>
            <a:miter lim="800000"/>
            <a:headEnd/>
            <a:tailEnd/>
          </a:ln>
        </p:spPr>
      </p:pic>
      <p:sp>
        <p:nvSpPr>
          <p:cNvPr id="11" name="Demi-tour 10"/>
          <p:cNvSpPr/>
          <p:nvPr/>
        </p:nvSpPr>
        <p:spPr>
          <a:xfrm>
            <a:off x="609600" y="1676400"/>
            <a:ext cx="1600200" cy="1600200"/>
          </a:xfrm>
          <a:prstGeom prst="utur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12" name="Demi-tour 11"/>
          <p:cNvSpPr/>
          <p:nvPr/>
        </p:nvSpPr>
        <p:spPr>
          <a:xfrm>
            <a:off x="3276600" y="1676400"/>
            <a:ext cx="1600200" cy="1600200"/>
          </a:xfrm>
          <a:prstGeom prst="utur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13" name="Demi-tour 12"/>
          <p:cNvSpPr/>
          <p:nvPr/>
        </p:nvSpPr>
        <p:spPr>
          <a:xfrm>
            <a:off x="6477000" y="1676400"/>
            <a:ext cx="1600200" cy="1600200"/>
          </a:xfrm>
          <a:prstGeom prst="utur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2000"/>
                                        <p:tgtEl>
                                          <p:spTgt spid="15364"/>
                                        </p:tgtEl>
                                      </p:cBhvr>
                                    </p:animEffect>
                                  </p:childTnLst>
                                </p:cTn>
                              </p:par>
                              <p:par>
                                <p:cTn id="13" presetID="50" presetClass="entr" presetSubtype="0" decel="100000" fill="hold" grpId="1" nodeType="with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p:cTn id="15" dur="1000" fill="hold"/>
                                        <p:tgtEl>
                                          <p:spTgt spid="15364"/>
                                        </p:tgtEl>
                                        <p:attrNameLst>
                                          <p:attrName>ppt_w</p:attrName>
                                        </p:attrNameLst>
                                      </p:cBhvr>
                                      <p:tavLst>
                                        <p:tav tm="0">
                                          <p:val>
                                            <p:strVal val="#ppt_w+.3"/>
                                          </p:val>
                                        </p:tav>
                                        <p:tav tm="100000">
                                          <p:val>
                                            <p:strVal val="#ppt_w"/>
                                          </p:val>
                                        </p:tav>
                                      </p:tavLst>
                                    </p:anim>
                                    <p:anim calcmode="lin" valueType="num">
                                      <p:cBhvr>
                                        <p:cTn id="16" dur="1000" fill="hold"/>
                                        <p:tgtEl>
                                          <p:spTgt spid="15364"/>
                                        </p:tgtEl>
                                        <p:attrNameLst>
                                          <p:attrName>ppt_h</p:attrName>
                                        </p:attrNameLst>
                                      </p:cBhvr>
                                      <p:tavLst>
                                        <p:tav tm="0">
                                          <p:val>
                                            <p:strVal val="#ppt_h"/>
                                          </p:val>
                                        </p:tav>
                                        <p:tav tm="100000">
                                          <p:val>
                                            <p:strVal val="#ppt_h"/>
                                          </p:val>
                                        </p:tav>
                                      </p:tavLst>
                                    </p:anim>
                                    <p:animEffect transition="in" filter="fade">
                                      <p:cBhvr>
                                        <p:cTn id="17" dur="10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365"/>
                                        </p:tgtEl>
                                        <p:attrNameLst>
                                          <p:attrName>style.visibility</p:attrName>
                                        </p:attrNameLst>
                                      </p:cBhvr>
                                      <p:to>
                                        <p:strVal val="visible"/>
                                      </p:to>
                                    </p:set>
                                    <p:animEffect transition="in" filter="box(in)">
                                      <p:cBhvr>
                                        <p:cTn id="25" dur="500"/>
                                        <p:tgtEl>
                                          <p:spTgt spid="1536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box(in)">
                                      <p:cBhvr>
                                        <p:cTn id="3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15365" grpId="0"/>
      <p:bldP spid="15366" grpId="0"/>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0" y="2420938"/>
            <a:ext cx="8748713" cy="366712"/>
          </a:xfrm>
          <a:prstGeom prst="rect">
            <a:avLst/>
          </a:prstGeom>
          <a:noFill/>
          <a:ln w="9525">
            <a:noFill/>
            <a:miter lim="800000"/>
            <a:headEnd/>
            <a:tailEnd/>
          </a:ln>
        </p:spPr>
        <p:txBody>
          <a:bodyPr>
            <a:spAutoFit/>
          </a:bodyPr>
          <a:lstStyle/>
          <a:p>
            <a:endParaRPr lang="fr-FR" b="1" i="1"/>
          </a:p>
        </p:txBody>
      </p:sp>
      <p:sp>
        <p:nvSpPr>
          <p:cNvPr id="46083" name="Rectangle 4"/>
          <p:cNvSpPr>
            <a:spLocks noGrp="1" noRot="1" noChangeArrowheads="1"/>
          </p:cNvSpPr>
          <p:nvPr>
            <p:ph type="title"/>
          </p:nvPr>
        </p:nvSpPr>
        <p:spPr/>
        <p:txBody>
          <a:bodyPr/>
          <a:lstStyle/>
          <a:p>
            <a:r>
              <a:rPr lang="fr-FR" smtClean="0">
                <a:solidFill>
                  <a:srgbClr val="FF0000"/>
                </a:solidFill>
                <a:latin typeface="Abadi MT Condensed Extra Bold" charset="0"/>
              </a:rPr>
              <a:t>Citations de l’esprit de prophétie</a:t>
            </a:r>
          </a:p>
        </p:txBody>
      </p:sp>
      <p:sp>
        <p:nvSpPr>
          <p:cNvPr id="46084" name="Text Box 5"/>
          <p:cNvSpPr txBox="1">
            <a:spLocks noChangeArrowheads="1"/>
          </p:cNvSpPr>
          <p:nvPr/>
        </p:nvSpPr>
        <p:spPr bwMode="auto">
          <a:xfrm>
            <a:off x="381000" y="1844675"/>
            <a:ext cx="8763000" cy="4524375"/>
          </a:xfrm>
          <a:prstGeom prst="rect">
            <a:avLst/>
          </a:prstGeom>
          <a:noFill/>
          <a:ln w="9525">
            <a:noFill/>
            <a:miter lim="800000"/>
            <a:headEnd/>
            <a:tailEnd/>
          </a:ln>
        </p:spPr>
        <p:txBody>
          <a:bodyPr>
            <a:spAutoFit/>
          </a:bodyPr>
          <a:lstStyle/>
          <a:p>
            <a:r>
              <a:rPr lang="fr-FR" b="1" i="1">
                <a:latin typeface="Adobe Garamond Pro" charset="0"/>
              </a:rPr>
              <a:t>“Ce qu’il nous faut ce sont des femmes consacrées qui, comme messagères de miséricorde visiteront les mères et les enfants dans leur foyers.” (Ministère de la Bienfaisance, p. 111)</a:t>
            </a:r>
          </a:p>
          <a:p>
            <a:r>
              <a:rPr lang="fr-FR" b="1" i="1">
                <a:latin typeface="Adobe Garamond Pro" charset="0"/>
              </a:rPr>
              <a:t> “Dieu demande des ouvrières sincères, empressées, au coeur tendre et dévoué, et qui soient fidèles aux principes reçus. II demande des femmes... animées d’un esprit d’abnégation et disposées à renoncer à leurs aises, des femmes qui concentrent toutes leurs aptitudes et toutes leurs possibilités sur le Christ.,,” (Témoignages pour l’Eglise, vol. lI, p’ 472)</a:t>
            </a:r>
          </a:p>
          <a:p>
            <a:r>
              <a:rPr lang="fr-FR"/>
              <a:t> </a:t>
            </a:r>
          </a:p>
          <a:p>
            <a:r>
              <a:rPr lang="fr-FR" b="1" i="1">
                <a:latin typeface="Adobe Garamond Pro" charset="0"/>
              </a:rPr>
              <a:t> “On a besoin de femmes non pas infatuées d’elles-mêmes, mais aimables et humbles de coeur, qui travailleront avec la douceur du Christ.” (Ministère de la Bienfaisance, p. 114)</a:t>
            </a:r>
          </a:p>
          <a:p>
            <a:r>
              <a:rPr lang="fr-FR" b="1" i="1">
                <a:latin typeface="Adobe Garamond Pro" charset="0"/>
              </a:rPr>
              <a:t> </a:t>
            </a:r>
          </a:p>
          <a:p>
            <a:r>
              <a:rPr lang="fr-FR" b="1" i="1">
                <a:latin typeface="Adobe Garamond Pro" charset="0"/>
              </a:rPr>
              <a:t> “Le Seigneur a une oeuvre pour les femmes aussi bien que pour les hommes. Elles ont un rôle à jouer à notre époque de crise... Elles accompliront dans les familles une oeuvre que les hommes ne sauraient faire, une oeuvre qui atteint les profondeurs de la vie intérieure. Elles arriveront à s’approcher des coeurs que les hommes ne peuvent atteindre. Leurs travaux sont nécessaires. (Ibidem, p. 110)</a:t>
            </a:r>
          </a:p>
          <a:p>
            <a:r>
              <a:rPr lang="fr-FR" b="1" i="1">
                <a:latin typeface="Adobe Garamond Pro" charset="0"/>
              </a:rPr>
              <a:t> </a:t>
            </a:r>
          </a:p>
        </p:txBody>
      </p:sp>
      <p:pic>
        <p:nvPicPr>
          <p:cNvPr id="46085"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2420938"/>
            <a:ext cx="8748713" cy="366712"/>
          </a:xfrm>
          <a:prstGeom prst="rect">
            <a:avLst/>
          </a:prstGeom>
          <a:noFill/>
          <a:ln w="9525">
            <a:noFill/>
            <a:miter lim="800000"/>
            <a:headEnd/>
            <a:tailEnd/>
          </a:ln>
        </p:spPr>
        <p:txBody>
          <a:bodyPr>
            <a:spAutoFit/>
          </a:bodyPr>
          <a:lstStyle/>
          <a:p>
            <a:endParaRPr lang="fr-FR" b="1" i="1"/>
          </a:p>
        </p:txBody>
      </p:sp>
      <p:sp>
        <p:nvSpPr>
          <p:cNvPr id="47107" name="Text Box 4"/>
          <p:cNvSpPr txBox="1">
            <a:spLocks noChangeArrowheads="1"/>
          </p:cNvSpPr>
          <p:nvPr/>
        </p:nvSpPr>
        <p:spPr bwMode="auto">
          <a:xfrm>
            <a:off x="457200" y="2209800"/>
            <a:ext cx="8229600" cy="3140075"/>
          </a:xfrm>
          <a:prstGeom prst="rect">
            <a:avLst/>
          </a:prstGeom>
          <a:noFill/>
          <a:ln w="9525">
            <a:noFill/>
            <a:miter lim="800000"/>
            <a:headEnd/>
            <a:tailEnd/>
          </a:ln>
        </p:spPr>
        <p:txBody>
          <a:bodyPr>
            <a:spAutoFit/>
          </a:bodyPr>
          <a:lstStyle/>
          <a:p>
            <a:r>
              <a:rPr lang="fr-FR" b="1" i="1">
                <a:latin typeface="Adobe Garamond Pro" charset="0"/>
              </a:rPr>
              <a:t> “Mes soeurs, nous pouvons faire une belle oeuvre pour le Seigneur si nous le voulons. La femme ne connaît pas sa puissance en Dieu. Il y a un but plus élevé pour la femme, une destinée plus noble. Elle doit développer ses facultés pour que Dieu l’emploie à sauver des âmes de la ruine éternelle... (Témoignages pour l’Eglise, vol. p- 691)</a:t>
            </a:r>
          </a:p>
          <a:p>
            <a:r>
              <a:rPr lang="fr-FR" b="1" i="1">
                <a:latin typeface="Adobe Garamond Pro" charset="0"/>
              </a:rPr>
              <a:t> </a:t>
            </a:r>
          </a:p>
          <a:p>
            <a:endParaRPr lang="fr-FR" b="1" i="1">
              <a:latin typeface="Adobe Garamond Pro" charset="0"/>
            </a:endParaRPr>
          </a:p>
          <a:p>
            <a:r>
              <a:rPr lang="fr-FR" b="1" i="1">
                <a:latin typeface="Adobe Garamond Pro" charset="0"/>
              </a:rPr>
              <a:t> A chacun il (le Christ) donna sa tâche, car chacun est appelé à collaborer avec lui au salut des âmes. Notre champ d’activité ici-bas est tout aussi certain que la place que le Seigneur est allé nous préparer dans les parvis célestes.” (Les paraboles de notre Seigneur, p. 333)</a:t>
            </a:r>
          </a:p>
          <a:p>
            <a:r>
              <a:rPr lang="fr-FR" b="1" i="1">
                <a:latin typeface="Adobe Garamond Pro" charset="0"/>
              </a:rPr>
              <a:t> </a:t>
            </a:r>
          </a:p>
        </p:txBody>
      </p:sp>
      <p:pic>
        <p:nvPicPr>
          <p:cNvPr id="47108"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2420938"/>
            <a:ext cx="8748713" cy="366712"/>
          </a:xfrm>
          <a:prstGeom prst="rect">
            <a:avLst/>
          </a:prstGeom>
          <a:noFill/>
          <a:ln w="9525">
            <a:noFill/>
            <a:miter lim="800000"/>
            <a:headEnd/>
            <a:tailEnd/>
          </a:ln>
        </p:spPr>
        <p:txBody>
          <a:bodyPr>
            <a:spAutoFit/>
          </a:bodyPr>
          <a:lstStyle/>
          <a:p>
            <a:endParaRPr lang="fr-FR" b="1" i="1"/>
          </a:p>
        </p:txBody>
      </p:sp>
      <p:sp>
        <p:nvSpPr>
          <p:cNvPr id="48131" name="Text Box 4"/>
          <p:cNvSpPr txBox="1">
            <a:spLocks noChangeArrowheads="1"/>
          </p:cNvSpPr>
          <p:nvPr/>
        </p:nvSpPr>
        <p:spPr bwMode="auto">
          <a:xfrm>
            <a:off x="533400" y="2057400"/>
            <a:ext cx="8077200" cy="2308225"/>
          </a:xfrm>
          <a:prstGeom prst="rect">
            <a:avLst/>
          </a:prstGeom>
          <a:noFill/>
          <a:ln w="9525">
            <a:noFill/>
            <a:miter lim="800000"/>
            <a:headEnd/>
            <a:tailEnd/>
          </a:ln>
        </p:spPr>
        <p:txBody>
          <a:bodyPr>
            <a:spAutoFit/>
          </a:bodyPr>
          <a:lstStyle/>
          <a:p>
            <a:r>
              <a:rPr lang="fr-FR" b="1" i="1">
                <a:latin typeface="Adobe Garamond Pro" charset="0"/>
              </a:rPr>
              <a:t> “Si vous vivez dans l’abnégation, si vous fortifiez vos âmes à travers une constante communion avec Dieu, vous ferez naître, chez tous ceux avec lesquels vous viendrez en contact, un sentiment de bien-être. Vous remarquerez ceux dont on néglige les besoins, vous instruirez les ignorants, vous encouragerez ceux qui sont accablés et déprimés et, autant qu’il est possible pour vous de le faire, vous calmerez les douleurs de ceux qui souffrent. Non seulement vous indiquerez la voie qui mène au ciel, mais vous-même, vous marcherez dans cette voie.” (Testimonies, vol. 4, p. 567 tr.)</a:t>
            </a:r>
          </a:p>
          <a:p>
            <a:r>
              <a:rPr lang="fr-FR" b="1" i="1">
                <a:latin typeface="Adobe Garamond Pro" charset="0"/>
              </a:rPr>
              <a:t> </a:t>
            </a:r>
          </a:p>
        </p:txBody>
      </p:sp>
      <p:pic>
        <p:nvPicPr>
          <p:cNvPr id="48132"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2420938"/>
            <a:ext cx="8748713" cy="366712"/>
          </a:xfrm>
          <a:prstGeom prst="rect">
            <a:avLst/>
          </a:prstGeom>
          <a:noFill/>
          <a:ln w="9525">
            <a:noFill/>
            <a:miter lim="800000"/>
            <a:headEnd/>
            <a:tailEnd/>
          </a:ln>
        </p:spPr>
        <p:txBody>
          <a:bodyPr>
            <a:spAutoFit/>
          </a:bodyPr>
          <a:lstStyle/>
          <a:p>
            <a:endParaRPr lang="fr-FR" b="1" i="1"/>
          </a:p>
        </p:txBody>
      </p:sp>
      <p:sp>
        <p:nvSpPr>
          <p:cNvPr id="49155" name="Text Box 4"/>
          <p:cNvSpPr txBox="1">
            <a:spLocks noChangeArrowheads="1"/>
          </p:cNvSpPr>
          <p:nvPr/>
        </p:nvSpPr>
        <p:spPr bwMode="auto">
          <a:xfrm>
            <a:off x="762000" y="1905000"/>
            <a:ext cx="7543800" cy="3416300"/>
          </a:xfrm>
          <a:prstGeom prst="rect">
            <a:avLst/>
          </a:prstGeom>
          <a:noFill/>
          <a:ln w="9525">
            <a:noFill/>
            <a:miter lim="800000"/>
            <a:headEnd/>
            <a:tailEnd/>
          </a:ln>
        </p:spPr>
        <p:txBody>
          <a:bodyPr>
            <a:spAutoFit/>
          </a:bodyPr>
          <a:lstStyle/>
          <a:p>
            <a:r>
              <a:rPr lang="fr-FR" b="1" i="1">
                <a:latin typeface="Adobe Garamond Pro" charset="0"/>
              </a:rPr>
              <a:t>“L’amour de Dieu, communiqué constamment à l’homme, le rend capable de transmettre la lumière autour de lui. C’est dans les coeurs unis à Dieu par la foi que l’huile dorée (de l’amour) se déverse continuellement pour produire de bonnes oeuvres et un service dévoué et fidèle.” (Les paraboles de notre Seigneur, p. 429)</a:t>
            </a:r>
          </a:p>
          <a:p>
            <a:r>
              <a:rPr lang="fr-FR" b="1" i="1">
                <a:latin typeface="Adobe Garamond Pro" charset="0"/>
              </a:rPr>
              <a:t> </a:t>
            </a:r>
          </a:p>
          <a:p>
            <a:r>
              <a:rPr lang="fr-FR" b="1" i="1">
                <a:latin typeface="Adobe Garamond Pro" charset="0"/>
              </a:rPr>
              <a:t> “Les femmes chrétiennes intelligentes peuvent employer leurs talents de la manière la plus efficace... Les femmes et mères de famille ne doivent sous aucun prétexte négliger leur mari et leurs enfants, mais elles peuvent accomplir beaucoup sans négliger leurs devoirs domestiques.” (Le Ministère de la Bienfaisance, p. 123, 124)</a:t>
            </a:r>
          </a:p>
          <a:p>
            <a:r>
              <a:rPr lang="fr-FR" b="1" i="1">
                <a:latin typeface="Adobe Garamond Pro" charset="0"/>
              </a:rPr>
              <a:t> </a:t>
            </a:r>
          </a:p>
        </p:txBody>
      </p:sp>
      <p:pic>
        <p:nvPicPr>
          <p:cNvPr id="49156"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rrowheads="1"/>
          </p:cNvSpPr>
          <p:nvPr>
            <p:ph type="title"/>
          </p:nvPr>
        </p:nvSpPr>
        <p:spPr>
          <a:xfrm>
            <a:off x="304800" y="1143000"/>
            <a:ext cx="8229600" cy="1143000"/>
          </a:xfrm>
        </p:spPr>
        <p:txBody>
          <a:bodyPr>
            <a:normAutofit/>
          </a:bodyPr>
          <a:lstStyle/>
          <a:p>
            <a:r>
              <a:rPr lang="fr-FR" smtClean="0">
                <a:solidFill>
                  <a:srgbClr val="FF0000"/>
                </a:solidFill>
                <a:latin typeface="Abadi MT Condensed Extra Bold" charset="0"/>
              </a:rPr>
              <a:t>LE ROLE DE LA FEMME </a:t>
            </a:r>
            <a:br>
              <a:rPr lang="fr-FR" smtClean="0">
                <a:solidFill>
                  <a:srgbClr val="FF0000"/>
                </a:solidFill>
                <a:latin typeface="Abadi MT Condensed Extra Bold" charset="0"/>
              </a:rPr>
            </a:br>
            <a:r>
              <a:rPr lang="fr-FR" smtClean="0">
                <a:solidFill>
                  <a:srgbClr val="FF0000"/>
                </a:solidFill>
                <a:latin typeface="Abadi MT Condensed Extra Bold" charset="0"/>
              </a:rPr>
              <a:t>DANS LE MINISTERE EVANGELIQUE</a:t>
            </a:r>
            <a:br>
              <a:rPr lang="fr-FR" smtClean="0">
                <a:solidFill>
                  <a:srgbClr val="FF0000"/>
                </a:solidFill>
                <a:latin typeface="Abadi MT Condensed Extra Bold" charset="0"/>
              </a:rPr>
            </a:br>
            <a:r>
              <a:rPr lang="fr-FR" smtClean="0">
                <a:solidFill>
                  <a:srgbClr val="FF0000"/>
                </a:solidFill>
                <a:latin typeface="Abadi MT Condensed Extra Bold" charset="0"/>
              </a:rPr>
              <a:t> </a:t>
            </a:r>
          </a:p>
        </p:txBody>
      </p:sp>
      <p:sp>
        <p:nvSpPr>
          <p:cNvPr id="50179"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0180" name="Text Box 4"/>
          <p:cNvSpPr txBox="1">
            <a:spLocks noChangeArrowheads="1"/>
          </p:cNvSpPr>
          <p:nvPr/>
        </p:nvSpPr>
        <p:spPr bwMode="auto">
          <a:xfrm>
            <a:off x="609600" y="2209800"/>
            <a:ext cx="7632700" cy="3416300"/>
          </a:xfrm>
          <a:prstGeom prst="rect">
            <a:avLst/>
          </a:prstGeom>
          <a:noFill/>
          <a:ln w="9525">
            <a:noFill/>
            <a:miter lim="800000"/>
            <a:headEnd/>
            <a:tailEnd/>
          </a:ln>
        </p:spPr>
        <p:txBody>
          <a:bodyPr>
            <a:spAutoFit/>
          </a:bodyPr>
          <a:lstStyle/>
          <a:p>
            <a:r>
              <a:rPr lang="fr-FR" b="1" i="1">
                <a:latin typeface="Adobe Garamond Pro" charset="0"/>
              </a:rPr>
              <a:t>  “Quand une oeuvre importante et de portée décisive doit être faite, Dieu choisit des hommes et des femmes pour l’accomplir, et </a:t>
            </a:r>
            <a:r>
              <a:rPr lang="fr-FR" b="1" i="1" u="sng">
                <a:latin typeface="Adobe Garamond Pro" charset="0"/>
              </a:rPr>
              <a:t>l’on y perdra si les talents des uns et des autres ne sont pas utilisés pour qu’ils se complètent mutuellement.</a:t>
            </a:r>
            <a:r>
              <a:rPr lang="fr-FR" b="1" i="1">
                <a:latin typeface="Adobe Garamond Pro" charset="0"/>
              </a:rPr>
              <a:t>” Evangéliser, p. 422</a:t>
            </a:r>
          </a:p>
          <a:p>
            <a:r>
              <a:rPr lang="fr-FR" b="1" i="1">
                <a:latin typeface="Adobe Garamond Pro" charset="0"/>
              </a:rPr>
              <a:t> </a:t>
            </a:r>
          </a:p>
          <a:p>
            <a:endParaRPr lang="fr-FR" b="1" i="1">
              <a:latin typeface="Adobe Garamond Pro" charset="0"/>
            </a:endParaRPr>
          </a:p>
          <a:p>
            <a:r>
              <a:rPr lang="fr-FR" b="1" i="1">
                <a:latin typeface="Adobe Garamond Pro" charset="0"/>
              </a:rPr>
              <a:t> “Sans aucun doute il devrait y avoir </a:t>
            </a:r>
            <a:r>
              <a:rPr lang="fr-FR" b="1" i="1" u="sng">
                <a:latin typeface="Adobe Garamond Pro" charset="0"/>
              </a:rPr>
              <a:t>un plus grand nombre de femmes engagées dans l’oeuvre qui consiste à se dépenser</a:t>
            </a:r>
            <a:r>
              <a:rPr lang="fr-FR" b="1" i="1">
                <a:latin typeface="Adobe Garamond Pro" charset="0"/>
              </a:rPr>
              <a:t> en faveur de l’humanité souffrante... Quand des femmes croyantes sentiront le fardeaux des âmes,.., elles travailleront comme le Christ l’a fait. Elles comprendront qu’aucun sacrifice n’est trop grand pour gagner des âmes à Jésus-Christ.” Ibidem, p. 419, 420</a:t>
            </a:r>
          </a:p>
          <a:p>
            <a:r>
              <a:rPr lang="fr-FR" b="1" i="1">
                <a:latin typeface="Adobe Garamond Pro" charset="0"/>
              </a:rPr>
              <a:t> </a:t>
            </a:r>
          </a:p>
        </p:txBody>
      </p:sp>
      <p:pic>
        <p:nvPicPr>
          <p:cNvPr id="50181"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1203" name="Text Box 4"/>
          <p:cNvSpPr txBox="1">
            <a:spLocks noChangeArrowheads="1"/>
          </p:cNvSpPr>
          <p:nvPr/>
        </p:nvSpPr>
        <p:spPr bwMode="auto">
          <a:xfrm>
            <a:off x="762000" y="1676400"/>
            <a:ext cx="7632700" cy="3694113"/>
          </a:xfrm>
          <a:prstGeom prst="rect">
            <a:avLst/>
          </a:prstGeom>
          <a:noFill/>
          <a:ln w="9525">
            <a:noFill/>
            <a:miter lim="800000"/>
            <a:headEnd/>
            <a:tailEnd/>
          </a:ln>
        </p:spPr>
        <p:txBody>
          <a:bodyPr>
            <a:spAutoFit/>
          </a:bodyPr>
          <a:lstStyle/>
          <a:p>
            <a:r>
              <a:rPr lang="fr-FR" b="1" i="1">
                <a:latin typeface="Adobe Garamond Pro" charset="0"/>
              </a:rPr>
              <a:t> “Nous pouvons faire une noble tâche pour Dieu si nous le voulons. Les femmes ne connaissent pas leurs possibilités pour Dieu... La femme a un but plus élevé, une plus grande destinée. Elle devrait développer et cultiver ses aptitudes car Dieu </a:t>
            </a:r>
            <a:r>
              <a:rPr lang="fr-FR" b="1" i="1" u="sng">
                <a:latin typeface="Adobe Garamond Pro" charset="0"/>
              </a:rPr>
              <a:t>peut les employer dans la grande oeuvre de sauver</a:t>
            </a:r>
            <a:r>
              <a:rPr lang="fr-FR" b="1" i="1">
                <a:latin typeface="Adobe Garamond Pro" charset="0"/>
              </a:rPr>
              <a:t> </a:t>
            </a:r>
            <a:r>
              <a:rPr lang="fr-FR" b="1" i="1" u="sng">
                <a:latin typeface="Adobe Garamond Pro" charset="0"/>
              </a:rPr>
              <a:t>des âmes</a:t>
            </a:r>
            <a:r>
              <a:rPr lang="fr-FR" b="1" i="1">
                <a:latin typeface="Adobe Garamond Pro" charset="0"/>
              </a:rPr>
              <a:t> de la ruine éternelle.” Test. vol 4, p. 642, tr.</a:t>
            </a:r>
          </a:p>
          <a:p>
            <a:r>
              <a:rPr lang="fr-FR" b="1" i="1">
                <a:latin typeface="Adobe Garamond Pro" charset="0"/>
              </a:rPr>
              <a:t> </a:t>
            </a:r>
          </a:p>
          <a:p>
            <a:r>
              <a:rPr lang="fr-FR" b="1" i="1">
                <a:latin typeface="Adobe Garamond Pro" charset="0"/>
              </a:rPr>
              <a:t> ‘Nous avons grandement besoin de femmes consacrées qui, telles des messagers de miséricorde, </a:t>
            </a:r>
            <a:r>
              <a:rPr lang="fr-FR" b="1" i="1" u="sng">
                <a:latin typeface="Adobe Garamond Pro" charset="0"/>
              </a:rPr>
              <a:t>rendront visite aux mères et aux enfants chez eux...</a:t>
            </a:r>
            <a:r>
              <a:rPr lang="fr-FR" b="1" i="1">
                <a:latin typeface="Adobe Garamond Pro" charset="0"/>
              </a:rPr>
              <a:t>” Welfare Ministry p. 146 tr.</a:t>
            </a:r>
          </a:p>
          <a:p>
            <a:r>
              <a:rPr lang="fr-FR" b="1" i="1">
                <a:latin typeface="Adobe Garamond Pro" charset="0"/>
              </a:rPr>
              <a:t> </a:t>
            </a:r>
          </a:p>
          <a:p>
            <a:r>
              <a:rPr lang="fr-FR" b="1" i="1">
                <a:latin typeface="Adobe Garamond Pro" charset="0"/>
              </a:rPr>
              <a:t> “Le temps passé </a:t>
            </a:r>
            <a:r>
              <a:rPr lang="fr-FR" b="1" i="1" u="sng">
                <a:latin typeface="Adobe Garamond Pro" charset="0"/>
              </a:rPr>
              <a:t>à visiter</a:t>
            </a:r>
            <a:r>
              <a:rPr lang="fr-FR" b="1" i="1">
                <a:latin typeface="Adobe Garamond Pro" charset="0"/>
              </a:rPr>
              <a:t> </a:t>
            </a:r>
            <a:r>
              <a:rPr lang="fr-FR" b="1" i="1" u="sng">
                <a:latin typeface="Adobe Garamond Pro" charset="0"/>
              </a:rPr>
              <a:t>tranquillement</a:t>
            </a:r>
            <a:r>
              <a:rPr lang="fr-FR" b="1" i="1">
                <a:latin typeface="Adobe Garamond Pro" charset="0"/>
              </a:rPr>
              <a:t> sera souvent plus bénéfique qu’une campagne d’évangélisation publique.’ Evangéliser p. 418</a:t>
            </a:r>
          </a:p>
          <a:p>
            <a:r>
              <a:rPr lang="fr-FR" b="1" i="1">
                <a:latin typeface="Adobe Garamond Pro" charset="0"/>
              </a:rPr>
              <a:t>  </a:t>
            </a:r>
          </a:p>
        </p:txBody>
      </p:sp>
      <p:pic>
        <p:nvPicPr>
          <p:cNvPr id="51204"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2227" name="Text Box 4"/>
          <p:cNvSpPr txBox="1">
            <a:spLocks noChangeArrowheads="1"/>
          </p:cNvSpPr>
          <p:nvPr/>
        </p:nvSpPr>
        <p:spPr bwMode="auto">
          <a:xfrm>
            <a:off x="755650" y="2205038"/>
            <a:ext cx="7632700" cy="3140075"/>
          </a:xfrm>
          <a:prstGeom prst="rect">
            <a:avLst/>
          </a:prstGeom>
          <a:noFill/>
          <a:ln w="9525">
            <a:noFill/>
            <a:miter lim="800000"/>
            <a:headEnd/>
            <a:tailEnd/>
          </a:ln>
        </p:spPr>
        <p:txBody>
          <a:bodyPr>
            <a:spAutoFit/>
          </a:bodyPr>
          <a:lstStyle/>
          <a:p>
            <a:r>
              <a:rPr lang="fr-FR" b="1" i="1">
                <a:latin typeface="Adobe Garamond Pro" charset="0"/>
              </a:rPr>
              <a:t> “Le Seigneur a une oeuvre pour les femmes aussi bien que pour les hommes... .Elles ont un rôle à jouer à notre époque de crise, et il les guidera... Elles accompliront </a:t>
            </a:r>
            <a:r>
              <a:rPr lang="fr-FR" b="1" i="1" u="sng">
                <a:latin typeface="Adobe Garamond Pro" charset="0"/>
              </a:rPr>
              <a:t>dans les familles une oeuvre que les hommes ne sauraient faire</a:t>
            </a:r>
            <a:r>
              <a:rPr lang="fr-FR" b="1" i="1">
                <a:latin typeface="Adobe Garamond Pro" charset="0"/>
              </a:rPr>
              <a:t>, une oeuvre qui atteint les profondeurs de la vie intérieure. </a:t>
            </a:r>
            <a:r>
              <a:rPr lang="fr-FR" b="1" i="1" u="sng">
                <a:latin typeface="Adobe Garamond Pro" charset="0"/>
              </a:rPr>
              <a:t>Elles arriveront à s’approcher des coeurs que les hommes ne peuvent atteindre</a:t>
            </a:r>
            <a:r>
              <a:rPr lang="fr-FR" b="1" i="1">
                <a:latin typeface="Adobe Garamond Pro" charset="0"/>
              </a:rPr>
              <a:t>. Leurs travaux sont nécessaires.” WM p. 145</a:t>
            </a:r>
          </a:p>
          <a:p>
            <a:r>
              <a:rPr lang="fr-FR" b="1" i="1">
                <a:latin typeface="Adobe Garamond Pro" charset="0"/>
              </a:rPr>
              <a:t> </a:t>
            </a:r>
          </a:p>
          <a:p>
            <a:r>
              <a:rPr lang="fr-FR" b="1" i="1">
                <a:latin typeface="Adobe Garamond Pro" charset="0"/>
              </a:rPr>
              <a:t> ‘</a:t>
            </a:r>
            <a:r>
              <a:rPr lang="fr-FR" b="1" i="1" u="sng">
                <a:latin typeface="Adobe Garamond Pro" charset="0"/>
              </a:rPr>
              <a:t>Il y</a:t>
            </a:r>
            <a:r>
              <a:rPr lang="fr-FR" b="1" i="1">
                <a:latin typeface="Adobe Garamond Pro" charset="0"/>
              </a:rPr>
              <a:t> </a:t>
            </a:r>
            <a:r>
              <a:rPr lang="fr-FR" b="1" i="1" u="sng">
                <a:latin typeface="Adobe Garamond Pro" charset="0"/>
              </a:rPr>
              <a:t>a beaucoup de travail de bureau qui sont en relation avec la cause de Dieu, et lesquelles nos soeurs sont plus qualifiés à exercer que nos frères</a:t>
            </a:r>
            <a:r>
              <a:rPr lang="fr-FR" b="1" i="1">
                <a:latin typeface="Adobe Garamond Pro" charset="0"/>
              </a:rPr>
              <a:t>, pour laquelle elles pourront rendre un service efficace.’ Ibidem, p. 147 tr.</a:t>
            </a:r>
          </a:p>
          <a:p>
            <a:r>
              <a:rPr lang="fr-FR" b="1" i="1">
                <a:latin typeface="Adobe Garamond Pro" charset="0"/>
              </a:rPr>
              <a:t>   </a:t>
            </a:r>
          </a:p>
        </p:txBody>
      </p:sp>
      <p:pic>
        <p:nvPicPr>
          <p:cNvPr id="52228"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3251" name="Text Box 4"/>
          <p:cNvSpPr txBox="1">
            <a:spLocks noChangeArrowheads="1"/>
          </p:cNvSpPr>
          <p:nvPr/>
        </p:nvSpPr>
        <p:spPr bwMode="auto">
          <a:xfrm>
            <a:off x="755650" y="2205038"/>
            <a:ext cx="7632700" cy="3416300"/>
          </a:xfrm>
          <a:prstGeom prst="rect">
            <a:avLst/>
          </a:prstGeom>
          <a:noFill/>
          <a:ln w="9525">
            <a:noFill/>
            <a:miter lim="800000"/>
            <a:headEnd/>
            <a:tailEnd/>
          </a:ln>
        </p:spPr>
        <p:txBody>
          <a:bodyPr>
            <a:spAutoFit/>
          </a:bodyPr>
          <a:lstStyle/>
          <a:p>
            <a:r>
              <a:rPr lang="fr-FR" b="1" i="1">
                <a:latin typeface="Adobe Garamond Pro" charset="0"/>
              </a:rPr>
              <a:t>« Quand cela est possible, que le prédicateur et sa femme aillent ensemble Souvent, l’épouse peut travailler aux côtés de son mari, et accomplir une noble tâche. </a:t>
            </a:r>
            <a:r>
              <a:rPr lang="fr-FR" b="1" i="1" u="sng">
                <a:latin typeface="Adobe Garamond Pro" charset="0"/>
              </a:rPr>
              <a:t>Elle peut</a:t>
            </a:r>
            <a:r>
              <a:rPr lang="fr-FR" b="1" i="1">
                <a:latin typeface="Adobe Garamond Pro" charset="0"/>
              </a:rPr>
              <a:t> </a:t>
            </a:r>
            <a:r>
              <a:rPr lang="fr-FR" b="1" i="1" u="sng">
                <a:latin typeface="Adobe Garamond Pro" charset="0"/>
              </a:rPr>
              <a:t>visiter les foyers et venir en aide aux femmes d’une manière qui n’est pas à la portée des maris.</a:t>
            </a:r>
            <a:r>
              <a:rPr lang="fr-FR" b="1" i="1">
                <a:latin typeface="Adobe Garamond Pro" charset="0"/>
              </a:rPr>
              <a:t>” Evangéliser, p. 441</a:t>
            </a:r>
          </a:p>
          <a:p>
            <a:r>
              <a:rPr lang="fr-FR" b="1" i="1">
                <a:latin typeface="Adobe Garamond Pro" charset="0"/>
              </a:rPr>
              <a:t> </a:t>
            </a:r>
          </a:p>
          <a:p>
            <a:endParaRPr lang="fr-FR" b="1" i="1">
              <a:latin typeface="Adobe Garamond Pro" charset="0"/>
            </a:endParaRPr>
          </a:p>
          <a:p>
            <a:r>
              <a:rPr lang="fr-FR" b="1" i="1">
                <a:latin typeface="Adobe Garamond Pro" charset="0"/>
              </a:rPr>
              <a:t> ‘Si là où il n’y a qu’une seule femme il y en avait vingt qui fassent de cette mission sacrée celle qui leur tient le plus à coeur, beaucoup plus de gens se convertiraient à la vérité. L’influence ennoblissante et apaisante des femmes chrétiennes est nécessaire à l’oeuvre solennelle de la prédication de la vérité.’ Ibidem, p. 425.</a:t>
            </a:r>
          </a:p>
          <a:p>
            <a:r>
              <a:rPr lang="fr-FR" b="1" i="1">
                <a:latin typeface="Adobe Garamond Pro" charset="0"/>
              </a:rPr>
              <a:t> </a:t>
            </a:r>
          </a:p>
        </p:txBody>
      </p:sp>
      <p:pic>
        <p:nvPicPr>
          <p:cNvPr id="53252"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4275" name="Text Box 4"/>
          <p:cNvSpPr txBox="1">
            <a:spLocks noChangeArrowheads="1"/>
          </p:cNvSpPr>
          <p:nvPr/>
        </p:nvSpPr>
        <p:spPr bwMode="auto">
          <a:xfrm>
            <a:off x="755650" y="2205038"/>
            <a:ext cx="7632700" cy="3046412"/>
          </a:xfrm>
          <a:prstGeom prst="rect">
            <a:avLst/>
          </a:prstGeom>
          <a:noFill/>
          <a:ln w="9525">
            <a:noFill/>
            <a:miter lim="800000"/>
            <a:headEnd/>
            <a:tailEnd/>
          </a:ln>
        </p:spPr>
        <p:txBody>
          <a:bodyPr>
            <a:spAutoFit/>
          </a:bodyPr>
          <a:lstStyle/>
          <a:p>
            <a:r>
              <a:rPr lang="fr-FR" sz="2400" i="1">
                <a:latin typeface="Abadi MT Condensed Extra Bold" charset="0"/>
              </a:rPr>
              <a:t> </a:t>
            </a:r>
            <a:r>
              <a:rPr lang="fr-FR" sz="2400">
                <a:latin typeface="Abadi MT Condensed Extra Bold" charset="0"/>
              </a:rPr>
              <a:t>Coordinatrice des Ministères de la Femme.</a:t>
            </a:r>
          </a:p>
          <a:p>
            <a:endParaRPr lang="fr-FR" sz="2400">
              <a:latin typeface="Abadi MT Condensed Extra Bold" charset="0"/>
            </a:endParaRPr>
          </a:p>
          <a:p>
            <a:r>
              <a:rPr lang="fr-FR" sz="2400">
                <a:latin typeface="Abadi MT Condensed Extra Bold" charset="0"/>
              </a:rPr>
              <a:t>La coordinatrice est nommée par l’église (comité de nomination de l’église locale) et «est membre du comité d’église intégrant ainsi les activités et les programmes pour les femmes dans le programme plus large de l’église» (Manuel d’église p.126, Editions 2002)</a:t>
            </a:r>
          </a:p>
          <a:p>
            <a:r>
              <a:rPr lang="fr-FR" sz="2400">
                <a:latin typeface="Abadi MT Condensed Extra Bold" charset="0"/>
              </a:rPr>
              <a:t>  </a:t>
            </a:r>
          </a:p>
        </p:txBody>
      </p:sp>
      <p:sp>
        <p:nvSpPr>
          <p:cNvPr id="54276" name="Titre 4"/>
          <p:cNvSpPr>
            <a:spLocks noGrp="1"/>
          </p:cNvSpPr>
          <p:nvPr>
            <p:ph type="title"/>
          </p:nvPr>
        </p:nvSpPr>
        <p:spPr/>
        <p:txBody>
          <a:bodyPr/>
          <a:lstStyle/>
          <a:p>
            <a:r>
              <a:rPr lang="fr-FR" sz="2400" b="1" smtClean="0">
                <a:solidFill>
                  <a:srgbClr val="FF0000"/>
                </a:solidFill>
                <a:latin typeface="Abadi MT Condensed Extra Bold" charset="0"/>
              </a:rPr>
              <a:t>DESCRIPTION DES TÂCHES </a:t>
            </a:r>
            <a:r>
              <a:rPr lang="fr-FR" sz="2400" smtClean="0">
                <a:solidFill>
                  <a:srgbClr val="FF0000"/>
                </a:solidFill>
                <a:latin typeface="Abadi MT Condensed Extra Bold" charset="0"/>
              </a:rPr>
              <a:t>: </a:t>
            </a:r>
          </a:p>
        </p:txBody>
      </p:sp>
      <p:pic>
        <p:nvPicPr>
          <p:cNvPr id="54277" name="Image 5" descr="logofemme.jpg"/>
          <p:cNvPicPr>
            <a:picLocks noChangeAspect="1"/>
          </p:cNvPicPr>
          <p:nvPr/>
        </p:nvPicPr>
        <p:blipFill>
          <a:blip r:embed="rId2"/>
          <a:srcRect/>
          <a:stretch>
            <a:fillRect/>
          </a:stretch>
        </p:blipFill>
        <p:spPr bwMode="auto">
          <a:xfrm>
            <a:off x="80518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5299" name="Text Box 4"/>
          <p:cNvSpPr txBox="1">
            <a:spLocks noChangeArrowheads="1"/>
          </p:cNvSpPr>
          <p:nvPr/>
        </p:nvSpPr>
        <p:spPr bwMode="auto">
          <a:xfrm>
            <a:off x="457200" y="228600"/>
            <a:ext cx="7848600" cy="6740525"/>
          </a:xfrm>
          <a:prstGeom prst="rect">
            <a:avLst/>
          </a:prstGeom>
          <a:noFill/>
          <a:ln w="9525">
            <a:noFill/>
            <a:miter lim="800000"/>
            <a:headEnd/>
            <a:tailEnd/>
          </a:ln>
        </p:spPr>
        <p:txBody>
          <a:bodyPr>
            <a:spAutoFit/>
          </a:bodyPr>
          <a:lstStyle/>
          <a:p>
            <a:r>
              <a:rPr lang="fr-FR" sz="2400" b="1">
                <a:solidFill>
                  <a:srgbClr val="FF0000"/>
                </a:solidFill>
                <a:latin typeface="Abadi MT Condensed Extra Bold" charset="0"/>
              </a:rPr>
              <a:t>BUTS ET OBJECTIFS :</a:t>
            </a:r>
            <a:endParaRPr lang="fr-FR" sz="2400">
              <a:solidFill>
                <a:srgbClr val="FF0000"/>
              </a:solidFill>
              <a:latin typeface="Abadi MT Condensed Extra Bold" charset="0"/>
            </a:endParaRPr>
          </a:p>
          <a:p>
            <a:r>
              <a:rPr lang="fr-FR" sz="2400">
                <a:latin typeface="Abadi MT Condensed Extra Bold" charset="0"/>
              </a:rPr>
              <a:t> </a:t>
            </a:r>
          </a:p>
          <a:p>
            <a:r>
              <a:rPr lang="fr-FR" sz="2400">
                <a:latin typeface="Abadi MT Condensed Extra Bold" charset="0"/>
              </a:rPr>
              <a:t> a.	La coordinatrice assistera l’église à satisfaire les besoins spirituels, émotionnels et intellectuels des femmes au cours des différentes étapes de leur vie et au sein de leurs cadres culturels divers.</a:t>
            </a:r>
          </a:p>
          <a:p>
            <a:r>
              <a:rPr lang="fr-FR" sz="2400">
                <a:latin typeface="Abadi MT Condensed Extra Bold" charset="0"/>
              </a:rPr>
              <a:t> </a:t>
            </a:r>
          </a:p>
          <a:p>
            <a:r>
              <a:rPr lang="fr-FR" sz="2400">
                <a:latin typeface="Abadi MT Condensed Extra Bold" charset="0"/>
              </a:rPr>
              <a:t> b.	La coordinatrice a pour fonction de créer un milieu où la productivité est encouragée, les efforts et initiatives récompensés, et de susciter un climat spirituel dans lequel chaque femme peut se développer.</a:t>
            </a:r>
          </a:p>
          <a:p>
            <a:r>
              <a:rPr lang="fr-FR" sz="2400">
                <a:latin typeface="Abadi MT Condensed Extra Bold" charset="0"/>
              </a:rPr>
              <a:t> </a:t>
            </a:r>
          </a:p>
          <a:p>
            <a:r>
              <a:rPr lang="fr-FR" sz="2400">
                <a:latin typeface="Abadi MT Condensed Extra Bold" charset="0"/>
              </a:rPr>
              <a:t> c.	La coordinatrice évalue les besoins des femmes de l’église en utilisant des enquêtes et entrevues. Elle préside le comité des Ministères de la Femme avec l’intention de développer des programmes et des activités qui répondront aux besoins identifiés dans les enquêtes.</a:t>
            </a:r>
          </a:p>
          <a:p>
            <a:r>
              <a:rPr lang="fr-FR" sz="2400">
                <a:latin typeface="Abadi MT Condensed Extra Bold" charset="0"/>
              </a:rPr>
              <a:t>   </a:t>
            </a:r>
          </a:p>
        </p:txBody>
      </p:sp>
      <p:pic>
        <p:nvPicPr>
          <p:cNvPr id="55300" name="Image 5" descr="logofemme.jpg"/>
          <p:cNvPicPr>
            <a:picLocks noChangeAspect="1"/>
          </p:cNvPicPr>
          <p:nvPr/>
        </p:nvPicPr>
        <p:blipFill>
          <a:blip r:embed="rId2"/>
          <a:srcRect/>
          <a:stretch>
            <a:fillRect/>
          </a:stretch>
        </p:blipFill>
        <p:spPr bwMode="auto">
          <a:xfrm>
            <a:off x="80518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a:xfrm>
            <a:off x="914400" y="152400"/>
            <a:ext cx="8229600" cy="1143000"/>
          </a:xfrm>
        </p:spPr>
        <p:txBody>
          <a:bodyPr/>
          <a:lstStyle/>
          <a:p>
            <a:r>
              <a:rPr lang="fr-FR" sz="5400" smtClean="0">
                <a:solidFill>
                  <a:srgbClr val="C02E0C"/>
                </a:solidFill>
                <a:latin typeface="Abadi MT Condensed Extra Bold" charset="0"/>
              </a:rPr>
              <a:t>Mission</a:t>
            </a:r>
            <a:r>
              <a:rPr lang="fr-FR" sz="5400" smtClean="0">
                <a:solidFill>
                  <a:srgbClr val="FFFF00"/>
                </a:solidFill>
                <a:latin typeface="Eras Bold ITC" pitchFamily="34" charset="0"/>
              </a:rPr>
              <a:t> </a:t>
            </a:r>
          </a:p>
        </p:txBody>
      </p:sp>
      <p:sp>
        <p:nvSpPr>
          <p:cNvPr id="16387" name="Text Box 3"/>
          <p:cNvSpPr txBox="1">
            <a:spLocks noChangeArrowheads="1"/>
          </p:cNvSpPr>
          <p:nvPr/>
        </p:nvSpPr>
        <p:spPr bwMode="auto">
          <a:xfrm>
            <a:off x="838200" y="2438400"/>
            <a:ext cx="7848600" cy="2308225"/>
          </a:xfrm>
          <a:prstGeom prst="rect">
            <a:avLst/>
          </a:prstGeom>
          <a:noFill/>
          <a:ln w="9525">
            <a:noFill/>
            <a:miter lim="800000"/>
            <a:headEnd/>
            <a:tailEnd/>
          </a:ln>
        </p:spPr>
        <p:txBody>
          <a:bodyPr>
            <a:spAutoFit/>
          </a:bodyPr>
          <a:lstStyle/>
          <a:p>
            <a:pPr algn="ctr"/>
            <a:r>
              <a:rPr lang="fr-FR" sz="4800">
                <a:solidFill>
                  <a:srgbClr val="366013"/>
                </a:solidFill>
                <a:latin typeface="BlairMdITC TT-Medium" charset="0"/>
              </a:rPr>
              <a:t>ÉLEVER CHRIST </a:t>
            </a:r>
          </a:p>
          <a:p>
            <a:pPr algn="ctr"/>
            <a:r>
              <a:rPr lang="fr-FR" sz="4800">
                <a:latin typeface="Abadi MT Condensed Extra Bold" charset="0"/>
              </a:rPr>
              <a:t>au sein de l’église </a:t>
            </a:r>
          </a:p>
          <a:p>
            <a:pPr algn="ctr"/>
            <a:r>
              <a:rPr lang="fr-FR" sz="4800">
                <a:latin typeface="Abadi MT Condensed Extra Bold" charset="0"/>
              </a:rPr>
              <a:t>et dans le monde entier.</a:t>
            </a:r>
          </a:p>
        </p:txBody>
      </p:sp>
      <p:pic>
        <p:nvPicPr>
          <p:cNvPr id="19460"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6323" name="Text Box 4"/>
          <p:cNvSpPr txBox="1">
            <a:spLocks noChangeArrowheads="1"/>
          </p:cNvSpPr>
          <p:nvPr/>
        </p:nvSpPr>
        <p:spPr bwMode="auto">
          <a:xfrm>
            <a:off x="685800" y="685800"/>
            <a:ext cx="7632700" cy="6002338"/>
          </a:xfrm>
          <a:prstGeom prst="rect">
            <a:avLst/>
          </a:prstGeom>
          <a:noFill/>
          <a:ln w="9525">
            <a:noFill/>
            <a:miter lim="800000"/>
            <a:headEnd/>
            <a:tailEnd/>
          </a:ln>
        </p:spPr>
        <p:txBody>
          <a:bodyPr>
            <a:spAutoFit/>
          </a:bodyPr>
          <a:lstStyle/>
          <a:p>
            <a:r>
              <a:rPr lang="fr-FR" sz="2400">
                <a:latin typeface="Abadi MT Condensed Extra Bold" charset="0"/>
              </a:rPr>
              <a:t> d.	La coordinatrice est un membre actif du comité de l’église locale l’informant des activités des femmes et intégrant harmonieusement ces activités au sein du programme global de l’église. Elle travaille en étroite relation avec le pasteur et la directrice des Ministères de la Femme du champ local.</a:t>
            </a:r>
          </a:p>
          <a:p>
            <a:r>
              <a:rPr lang="fr-FR" sz="2400">
                <a:latin typeface="Abadi MT Condensed Extra Bold" charset="0"/>
              </a:rPr>
              <a:t> </a:t>
            </a:r>
          </a:p>
          <a:p>
            <a:r>
              <a:rPr lang="fr-FR" sz="2400">
                <a:latin typeface="Abadi MT Condensed Extra Bold" charset="0"/>
              </a:rPr>
              <a:t> e.	Le comité d’église ou le comité de nomination choisit la coordinatrice des Ministères de la Femme de l’église locale. Les qualités qu’elle démontrera seront les suivantes :</a:t>
            </a:r>
          </a:p>
          <a:p>
            <a:r>
              <a:rPr lang="fr-FR" sz="2400">
                <a:latin typeface="Abadi MT Condensed Extra Bold" charset="0"/>
              </a:rPr>
              <a:t>	</a:t>
            </a:r>
            <a:r>
              <a:rPr lang="fr-FR" sz="2400" i="1">
                <a:latin typeface="Abadi MT Condensed Extra Bold" charset="0"/>
              </a:rPr>
              <a:t>a) </a:t>
            </a:r>
            <a:r>
              <a:rPr lang="fr-FR" sz="2400">
                <a:latin typeface="Abadi MT Condensed Extra Bold" charset="0"/>
              </a:rPr>
              <a:t>Avoir une certaine sensibilité et compassion envers autrui</a:t>
            </a:r>
          </a:p>
          <a:p>
            <a:r>
              <a:rPr lang="fr-FR" sz="2400">
                <a:latin typeface="Abadi MT Condensed Extra Bold" charset="0"/>
              </a:rPr>
              <a:t>	</a:t>
            </a:r>
            <a:r>
              <a:rPr lang="fr-FR" sz="2400" i="1">
                <a:latin typeface="Abadi MT Condensed Extra Bold" charset="0"/>
              </a:rPr>
              <a:t>b) </a:t>
            </a:r>
            <a:r>
              <a:rPr lang="fr-FR" sz="2400">
                <a:latin typeface="Abadi MT Condensed Extra Bold" charset="0"/>
              </a:rPr>
              <a:t>Posséder une perception spirituelle claire du dessein de Dieu pour la femme, et un désir ardent de répondre aux besoins et préoccupations des femmes, ayant une portée générale.</a:t>
            </a:r>
          </a:p>
          <a:p>
            <a:r>
              <a:rPr lang="fr-FR" sz="2400">
                <a:latin typeface="Abadi MT Condensed Extra Bold" charset="0"/>
              </a:rPr>
              <a:t>    </a:t>
            </a:r>
          </a:p>
        </p:txBody>
      </p:sp>
      <p:pic>
        <p:nvPicPr>
          <p:cNvPr id="56324" name="Image 5"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67587" name="Text Box 4"/>
          <p:cNvSpPr txBox="1">
            <a:spLocks noChangeArrowheads="1"/>
          </p:cNvSpPr>
          <p:nvPr/>
        </p:nvSpPr>
        <p:spPr bwMode="auto">
          <a:xfrm>
            <a:off x="684213" y="908050"/>
            <a:ext cx="7632700" cy="4894263"/>
          </a:xfrm>
          <a:prstGeom prst="rect">
            <a:avLst/>
          </a:prstGeom>
          <a:noFill/>
          <a:ln w="9525">
            <a:noFill/>
            <a:miter lim="800000"/>
            <a:headEnd/>
            <a:tailEnd/>
          </a:ln>
        </p:spPr>
        <p:txBody>
          <a:bodyPr>
            <a:spAutoFit/>
          </a:bodyPr>
          <a:lstStyle/>
          <a:p>
            <a:r>
              <a:rPr lang="fr-FR" sz="2400" b="1">
                <a:solidFill>
                  <a:srgbClr val="FF0000"/>
                </a:solidFill>
                <a:latin typeface="Abadi MT Condensed Extra Bold" charset="0"/>
              </a:rPr>
              <a:t>TÂCHES ET RESPONSABILITÉS :</a:t>
            </a:r>
          </a:p>
          <a:p>
            <a:endParaRPr lang="fr-FR">
              <a:latin typeface="Abadi MT Condensed Extra Bold" charset="0"/>
            </a:endParaRPr>
          </a:p>
          <a:p>
            <a:r>
              <a:rPr lang="fr-FR">
                <a:latin typeface="Abadi MT Condensed Extra Bold" charset="0"/>
              </a:rPr>
              <a:t>Les principales tâches et responsabilités de la coordinatrice des Ministères de la Femme sont les suivantes :</a:t>
            </a:r>
          </a:p>
          <a:p>
            <a:r>
              <a:rPr lang="fr-FR"/>
              <a:t> </a:t>
            </a:r>
          </a:p>
          <a:p>
            <a:r>
              <a:rPr lang="fr-FR">
                <a:solidFill>
                  <a:srgbClr val="366013"/>
                </a:solidFill>
                <a:latin typeface="BlairMdITC TT-Medium" charset="0"/>
              </a:rPr>
              <a:t>1. Mettre en place un comité</a:t>
            </a:r>
            <a:r>
              <a:rPr lang="fr-FR">
                <a:solidFill>
                  <a:srgbClr val="366013"/>
                </a:solidFill>
                <a:latin typeface="Abadi MT Condensed Extra Bold" charset="0"/>
              </a:rPr>
              <a:t>. </a:t>
            </a:r>
            <a:r>
              <a:rPr lang="fr-FR">
                <a:latin typeface="Abadi MT Condensed Extra Bold" charset="0"/>
              </a:rPr>
              <a:t>La coordinatrice travaillera avec le comité d’église pour mettre en place un comité. Le comité sera composé de femmes intéressées aux besoins et préoccupations des femmes, ayant une portée générale. Le but de ce comité est de réfléchir en commun, de développer des stratégies et de contribuer à la planification des programmes et activités qui sont en relation avec les besoins spécifiques et divers des femmes.</a:t>
            </a:r>
          </a:p>
          <a:p>
            <a:endParaRPr lang="fr-FR"/>
          </a:p>
          <a:p>
            <a:r>
              <a:rPr lang="fr-FR">
                <a:solidFill>
                  <a:srgbClr val="366013"/>
                </a:solidFill>
                <a:latin typeface="BlairMdITC TT-Medium" charset="0"/>
              </a:rPr>
              <a:t>2. Évaluation des besoins. </a:t>
            </a:r>
            <a:r>
              <a:rPr lang="fr-FR">
                <a:latin typeface="Abadi MT Condensed Extra Bold" charset="0"/>
              </a:rPr>
              <a:t>La coordinatrice travaillera en étroite relation avec son comité pour évaluer les besoins des femmes de l’église locale et de la communauté. Des questionnaires pourront être utilisés pour ces enquêtes.</a:t>
            </a:r>
          </a:p>
          <a:p>
            <a:r>
              <a:rPr lang="fr-FR"/>
              <a:t> </a:t>
            </a:r>
          </a:p>
        </p:txBody>
      </p:sp>
      <p:pic>
        <p:nvPicPr>
          <p:cNvPr id="57348"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68611" name="Text Box 3"/>
          <p:cNvSpPr txBox="1">
            <a:spLocks noChangeArrowheads="1"/>
          </p:cNvSpPr>
          <p:nvPr/>
        </p:nvSpPr>
        <p:spPr bwMode="auto">
          <a:xfrm>
            <a:off x="684213" y="908050"/>
            <a:ext cx="7632700" cy="5632450"/>
          </a:xfrm>
          <a:prstGeom prst="rect">
            <a:avLst/>
          </a:prstGeom>
          <a:noFill/>
          <a:ln w="9525">
            <a:noFill/>
            <a:miter lim="800000"/>
            <a:headEnd/>
            <a:tailEnd/>
          </a:ln>
        </p:spPr>
        <p:txBody>
          <a:bodyPr>
            <a:spAutoFit/>
          </a:bodyPr>
          <a:lstStyle/>
          <a:p>
            <a:r>
              <a:rPr lang="fr-FR" sz="2000">
                <a:solidFill>
                  <a:srgbClr val="366013"/>
                </a:solidFill>
                <a:latin typeface="BlairMdITC TT-Medium" charset="0"/>
              </a:rPr>
              <a:t>3. Créer et développer des programmes. </a:t>
            </a:r>
            <a:r>
              <a:rPr lang="fr-FR" sz="2000">
                <a:latin typeface="Abadi MT Condensed Extra Bold" charset="0"/>
              </a:rPr>
              <a:t>La coordinatrice travaillera avec son comité et le pasteur de l’église pour développer et mettre à exécution des programmes ou séminaires pour les Ministères de la Femme, et entrer en relation avec les autres groupes actifs de support existant dans l’église. </a:t>
            </a:r>
          </a:p>
          <a:p>
            <a:endParaRPr lang="fr-FR" sz="2000">
              <a:latin typeface="Abadi MT Condensed Extra Bold" charset="0"/>
            </a:endParaRPr>
          </a:p>
          <a:p>
            <a:r>
              <a:rPr lang="fr-FR" sz="2000">
                <a:latin typeface="Abadi MT Condensed Extra Bold" charset="0"/>
              </a:rPr>
              <a:t>Avec son comité, elle peut décider de patronner des programmes comme par exemple des groupes de support pour les femmes victimes de mauvais traitements, les femmes âgées, les foyers monoparentaux, les soins médicaux, l’hygiène, l’organisation du temps, le recouvrement en cas d’épreuves, la capacité d’élever des enfants, le soutien spirituel (actions missionnaires), le témoignage, les dévotions personnelles, l’auto-développement et le support aux femmes mariées à des non-croyants, etc. </a:t>
            </a:r>
          </a:p>
          <a:p>
            <a:endParaRPr lang="fr-FR" sz="2000">
              <a:latin typeface="Abadi MT Condensed Extra Bold" charset="0"/>
            </a:endParaRPr>
          </a:p>
          <a:p>
            <a:r>
              <a:rPr lang="fr-FR" sz="2000">
                <a:latin typeface="Abadi MT Condensed Extra Bold" charset="0"/>
              </a:rPr>
              <a:t>D’autres activités consiste à organiser : un petit-déjeuner avec groupes de prière, des programmes d’alphabétisation, des garderies, et des programmes réservés aux personnes âgées.</a:t>
            </a:r>
          </a:p>
          <a:p>
            <a:r>
              <a:rPr lang="fr-FR" sz="2000">
                <a:latin typeface="Abadi MT Condensed Extra Bold" charset="0"/>
              </a:rPr>
              <a:t> </a:t>
            </a:r>
          </a:p>
        </p:txBody>
      </p:sp>
      <p:pic>
        <p:nvPicPr>
          <p:cNvPr id="58372"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59395" name="Text Box 3"/>
          <p:cNvSpPr txBox="1">
            <a:spLocks noChangeArrowheads="1"/>
          </p:cNvSpPr>
          <p:nvPr/>
        </p:nvSpPr>
        <p:spPr bwMode="auto">
          <a:xfrm>
            <a:off x="609600" y="1905000"/>
            <a:ext cx="7632700" cy="2832100"/>
          </a:xfrm>
          <a:prstGeom prst="rect">
            <a:avLst/>
          </a:prstGeom>
          <a:noFill/>
          <a:ln w="9525">
            <a:noFill/>
            <a:miter lim="800000"/>
            <a:headEnd/>
            <a:tailEnd/>
          </a:ln>
        </p:spPr>
        <p:txBody>
          <a:bodyPr>
            <a:spAutoFit/>
          </a:bodyPr>
          <a:lstStyle/>
          <a:p>
            <a:r>
              <a:rPr lang="fr-FR" sz="2000">
                <a:solidFill>
                  <a:srgbClr val="366013"/>
                </a:solidFill>
                <a:latin typeface="BlairMdITC TT-Medium" charset="0"/>
              </a:rPr>
              <a:t>4. Présider au comité des Ministères de la Femme. </a:t>
            </a:r>
            <a:r>
              <a:rPr lang="fr-FR" sz="2000">
                <a:latin typeface="Abadi MT Condensed Extra Bold" charset="0"/>
              </a:rPr>
              <a:t>C’est la responsabilité de la coordinatrice des Ministères de la Femme de l’église locale, de présider le comité des Ministères de la Femme. Elle encouragera des idées et des plans qui maximiseront les contributions des femmes à la mission de l’église. Le président de séance établira l’ordre du jour de la réunion, dirigera la discussion, et facilitera la cohésion du groupe en favorisant le témoignage personnel, la prière et la confraternité.</a:t>
            </a:r>
          </a:p>
          <a:p>
            <a:r>
              <a:rPr lang="fr-FR"/>
              <a:t> </a:t>
            </a:r>
          </a:p>
        </p:txBody>
      </p:sp>
      <p:pic>
        <p:nvPicPr>
          <p:cNvPr id="59396"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60419" name="Text Box 3"/>
          <p:cNvSpPr txBox="1">
            <a:spLocks noChangeArrowheads="1"/>
          </p:cNvSpPr>
          <p:nvPr/>
        </p:nvSpPr>
        <p:spPr bwMode="auto">
          <a:xfrm>
            <a:off x="684213" y="908050"/>
            <a:ext cx="7632700" cy="4708525"/>
          </a:xfrm>
          <a:prstGeom prst="rect">
            <a:avLst/>
          </a:prstGeom>
          <a:noFill/>
          <a:ln w="9525">
            <a:noFill/>
            <a:miter lim="800000"/>
            <a:headEnd/>
            <a:tailEnd/>
          </a:ln>
        </p:spPr>
        <p:txBody>
          <a:bodyPr>
            <a:spAutoFit/>
          </a:bodyPr>
          <a:lstStyle/>
          <a:p>
            <a:r>
              <a:rPr lang="fr-FR" sz="2000">
                <a:solidFill>
                  <a:srgbClr val="366013"/>
                </a:solidFill>
                <a:latin typeface="BlairMdITC TT-Medium" charset="0"/>
              </a:rPr>
              <a:t>5. Evoquer les préoccupations, besoins et contributions des femmes. </a:t>
            </a:r>
            <a:r>
              <a:rPr lang="fr-FR" sz="2000">
                <a:latin typeface="Abadi MT Condensed Extra Bold" charset="0"/>
              </a:rPr>
              <a:t>C’est la responsabilité de la coordinatrice d’informer régulièrement les membres d’église sur les ministères des femmes et leurs contributions à la vie de l’église. Elle peut aussi avoir du temps pendant les ministères personnels, la période réservée aux annonces, ou l’école du sabbat, pour partager avec l’ensemble de la congrégation des sujets concernant les ministères de la femme. </a:t>
            </a:r>
          </a:p>
          <a:p>
            <a:endParaRPr lang="fr-FR" sz="2000">
              <a:latin typeface="Abadi MT Condensed Extra Bold" charset="0"/>
            </a:endParaRPr>
          </a:p>
          <a:p>
            <a:r>
              <a:rPr lang="fr-FR" sz="2000">
                <a:latin typeface="Abadi MT Condensed Extra Bold" charset="0"/>
              </a:rPr>
              <a:t>Elle sera un agent de liaison entre les femmes de l’église et les membres du comité d’église, aidant ceux-ci à garder en vue les besoins des femmes de l’église et à reconnaître les Ministères de la Femme comme occupant une part importante et vitale à la croissance de l’église et à la dynamique de l’église.</a:t>
            </a:r>
          </a:p>
          <a:p>
            <a:r>
              <a:rPr lang="fr-FR" sz="2000">
                <a:latin typeface="Abadi MT Condensed Extra Bold" charset="0"/>
              </a:rPr>
              <a:t> </a:t>
            </a:r>
          </a:p>
        </p:txBody>
      </p:sp>
      <p:pic>
        <p:nvPicPr>
          <p:cNvPr id="60420" name="Image 3"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95288" y="1412875"/>
            <a:ext cx="8748712" cy="366713"/>
          </a:xfrm>
          <a:prstGeom prst="rect">
            <a:avLst/>
          </a:prstGeom>
          <a:noFill/>
          <a:ln w="9525">
            <a:noFill/>
            <a:miter lim="800000"/>
            <a:headEnd/>
            <a:tailEnd/>
          </a:ln>
        </p:spPr>
        <p:txBody>
          <a:bodyPr>
            <a:spAutoFit/>
          </a:bodyPr>
          <a:lstStyle/>
          <a:p>
            <a:endParaRPr lang="fr-FR" b="1" i="1"/>
          </a:p>
        </p:txBody>
      </p:sp>
      <p:sp>
        <p:nvSpPr>
          <p:cNvPr id="4" name="ZoneTexte 3"/>
          <p:cNvSpPr txBox="1">
            <a:spLocks noChangeArrowheads="1"/>
          </p:cNvSpPr>
          <p:nvPr/>
        </p:nvSpPr>
        <p:spPr bwMode="auto">
          <a:xfrm>
            <a:off x="1219200" y="1981200"/>
            <a:ext cx="7061200" cy="2308225"/>
          </a:xfrm>
          <a:prstGeom prst="rect">
            <a:avLst/>
          </a:prstGeom>
          <a:noFill/>
          <a:ln w="9525">
            <a:noFill/>
            <a:miter lim="800000"/>
            <a:headEnd/>
            <a:tailEnd/>
          </a:ln>
        </p:spPr>
        <p:txBody>
          <a:bodyPr wrap="none">
            <a:spAutoFit/>
          </a:bodyPr>
          <a:lstStyle/>
          <a:p>
            <a:pPr algn="ctr"/>
            <a:r>
              <a:rPr lang="fr-FR" sz="4800" i="1">
                <a:solidFill>
                  <a:srgbClr val="366013"/>
                </a:solidFill>
                <a:latin typeface="BlairMdITC TT-Medium" charset="0"/>
              </a:rPr>
              <a:t>Ensemble</a:t>
            </a:r>
            <a:r>
              <a:rPr lang="fr-FR" sz="4800" i="1">
                <a:solidFill>
                  <a:srgbClr val="366013"/>
                </a:solidFill>
                <a:latin typeface="Big Caslon" charset="0"/>
              </a:rPr>
              <a:t>,</a:t>
            </a:r>
            <a:r>
              <a:rPr lang="fr-FR" sz="4800" i="1">
                <a:latin typeface="Big Caslon" charset="0"/>
              </a:rPr>
              <a:t> </a:t>
            </a:r>
          </a:p>
          <a:p>
            <a:pPr algn="ctr"/>
            <a:r>
              <a:rPr lang="fr-FR" sz="4800" i="1">
                <a:latin typeface="Big Caslon" charset="0"/>
              </a:rPr>
              <a:t>nous sommes plus fortes </a:t>
            </a:r>
          </a:p>
          <a:p>
            <a:pPr algn="ctr"/>
            <a:r>
              <a:rPr lang="fr-FR" sz="4800" i="1">
                <a:latin typeface="Big Caslon" charset="0"/>
              </a:rPr>
              <a:t>pour accomplir la mission !</a:t>
            </a:r>
          </a:p>
        </p:txBody>
      </p:sp>
      <p:pic>
        <p:nvPicPr>
          <p:cNvPr id="61444"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iterate type="lt">
                                    <p:tmPct val="0"/>
                                  </p:iterate>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1"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4"/>
                                        </p:tgtEl>
                                        <p:attrNameLst>
                                          <p:attrName>ppt_x</p:attrName>
                                          <p:attrName>ppt_y</p:attrName>
                                        </p:attrNameLst>
                                      </p:cBhvr>
                                    </p:animMotion>
                                    <p:animRot by="1500000">
                                      <p:cBhvr>
                                        <p:cTn id="11" dur="125" fill="hold">
                                          <p:stCondLst>
                                            <p:cond delay="0"/>
                                          </p:stCondLst>
                                        </p:cTn>
                                        <p:tgtEl>
                                          <p:spTgt spid="4"/>
                                        </p:tgtEl>
                                        <p:attrNameLst>
                                          <p:attrName>r</p:attrName>
                                        </p:attrNameLst>
                                      </p:cBhvr>
                                    </p:animRot>
                                    <p:animRot by="-1500000">
                                      <p:cBhvr>
                                        <p:cTn id="12" dur="125" fill="hold">
                                          <p:stCondLst>
                                            <p:cond delay="125"/>
                                          </p:stCondLst>
                                        </p:cTn>
                                        <p:tgtEl>
                                          <p:spTgt spid="4"/>
                                        </p:tgtEl>
                                        <p:attrNameLst>
                                          <p:attrName>r</p:attrName>
                                        </p:attrNameLst>
                                      </p:cBhvr>
                                    </p:animRot>
                                    <p:animRot by="-1500000">
                                      <p:cBhvr>
                                        <p:cTn id="13" dur="125" fill="hold">
                                          <p:stCondLst>
                                            <p:cond delay="250"/>
                                          </p:stCondLst>
                                        </p:cTn>
                                        <p:tgtEl>
                                          <p:spTgt spid="4"/>
                                        </p:tgtEl>
                                        <p:attrNameLst>
                                          <p:attrName>r</p:attrName>
                                        </p:attrNameLst>
                                      </p:cBhvr>
                                    </p:animRot>
                                    <p:animRot by="1500000">
                                      <p:cBhvr>
                                        <p:cTn id="1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685800" y="2514600"/>
            <a:ext cx="7632700" cy="1570038"/>
          </a:xfrm>
          <a:prstGeom prst="rect">
            <a:avLst/>
          </a:prstGeom>
          <a:noFill/>
          <a:ln w="9525">
            <a:noFill/>
            <a:miter lim="800000"/>
            <a:headEnd/>
            <a:tailEnd/>
          </a:ln>
        </p:spPr>
        <p:txBody>
          <a:bodyPr>
            <a:spAutoFit/>
          </a:bodyPr>
          <a:lstStyle/>
          <a:p>
            <a:pPr algn="ctr"/>
            <a:r>
              <a:rPr lang="fr-FR" sz="4800">
                <a:latin typeface="Abadi MT Condensed Extra Bold" charset="0"/>
              </a:rPr>
              <a:t>Donner aux femmes </a:t>
            </a:r>
          </a:p>
          <a:p>
            <a:pPr algn="ctr"/>
            <a:r>
              <a:rPr lang="fr-FR" sz="4800">
                <a:latin typeface="Abadi MT Condensed Extra Bold" charset="0"/>
              </a:rPr>
              <a:t>la possibilité de s’affirmer</a:t>
            </a:r>
          </a:p>
        </p:txBody>
      </p:sp>
      <p:pic>
        <p:nvPicPr>
          <p:cNvPr id="20483" name="Image 4" descr="logofemme.jpg"/>
          <p:cNvPicPr>
            <a:picLocks noChangeAspect="1"/>
          </p:cNvPicPr>
          <p:nvPr/>
        </p:nvPicPr>
        <p:blipFill>
          <a:blip r:embed="rId2"/>
          <a:srcRect/>
          <a:stretch>
            <a:fillRect/>
          </a:stretch>
        </p:blipFill>
        <p:spPr bwMode="auto">
          <a:xfrm>
            <a:off x="81534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39750" y="1989138"/>
            <a:ext cx="7632700" cy="3478212"/>
          </a:xfrm>
          <a:prstGeom prst="rect">
            <a:avLst/>
          </a:prstGeom>
          <a:noFill/>
          <a:ln w="9525">
            <a:noFill/>
            <a:miter lim="800000"/>
            <a:headEnd/>
            <a:tailEnd/>
          </a:ln>
        </p:spPr>
        <p:txBody>
          <a:bodyPr>
            <a:spAutoFit/>
          </a:bodyPr>
          <a:lstStyle/>
          <a:p>
            <a:pPr algn="ctr"/>
            <a:r>
              <a:rPr lang="fr-FR" sz="4400">
                <a:latin typeface="Abadi MT Condensed Extra Bold" charset="0"/>
              </a:rPr>
              <a:t>Donner la possibilité aux femmes d’approfondir leur foi, </a:t>
            </a:r>
          </a:p>
          <a:p>
            <a:pPr algn="ctr"/>
            <a:r>
              <a:rPr lang="fr-FR" sz="4400">
                <a:latin typeface="Abadi MT Condensed Extra Bold" charset="0"/>
              </a:rPr>
              <a:t>de vivre une croissance </a:t>
            </a:r>
          </a:p>
          <a:p>
            <a:pPr algn="ctr"/>
            <a:r>
              <a:rPr lang="fr-FR" sz="4400">
                <a:latin typeface="Abadi MT Condensed Extra Bold" charset="0"/>
              </a:rPr>
              <a:t>et un </a:t>
            </a:r>
            <a:r>
              <a:rPr lang="fr-FR" sz="4400">
                <a:solidFill>
                  <a:srgbClr val="366013"/>
                </a:solidFill>
                <a:latin typeface="BlairMdITC TT-Medium" charset="0"/>
              </a:rPr>
              <a:t>renouveau</a:t>
            </a:r>
            <a:r>
              <a:rPr lang="fr-FR" sz="4400">
                <a:latin typeface="Abadi MT Condensed Extra Bold" charset="0"/>
              </a:rPr>
              <a:t> spirituels</a:t>
            </a:r>
          </a:p>
        </p:txBody>
      </p:sp>
      <p:pic>
        <p:nvPicPr>
          <p:cNvPr id="21507"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838200" y="762000"/>
            <a:ext cx="7632700" cy="5508625"/>
          </a:xfrm>
          <a:prstGeom prst="rect">
            <a:avLst/>
          </a:prstGeom>
          <a:noFill/>
          <a:ln w="9525">
            <a:noFill/>
            <a:miter lim="800000"/>
            <a:headEnd/>
            <a:tailEnd/>
          </a:ln>
        </p:spPr>
        <p:txBody>
          <a:bodyPr>
            <a:spAutoFit/>
          </a:bodyPr>
          <a:lstStyle/>
          <a:p>
            <a:pPr algn="ctr">
              <a:spcBef>
                <a:spcPct val="50000"/>
              </a:spcBef>
            </a:pPr>
            <a:r>
              <a:rPr lang="fr-FR" sz="4400">
                <a:latin typeface="Abadi MT Condensed Extra Bold" charset="0"/>
              </a:rPr>
              <a:t>Créer des réseaux entre femmes au sein de l’église mondiale pour encourager la croissance des liens d’amitié et un soutien mutuel, pour multiplier les échanges d’idées, favoriser la circulation d’informations et la formation d’un esprit de créativité</a:t>
            </a:r>
          </a:p>
        </p:txBody>
      </p:sp>
      <p:pic>
        <p:nvPicPr>
          <p:cNvPr id="22531" name="Image 4" descr="logofemme.jpg"/>
          <p:cNvPicPr>
            <a:picLocks noChangeAspect="1"/>
          </p:cNvPicPr>
          <p:nvPr/>
        </p:nvPicPr>
        <p:blipFill>
          <a:blip r:embed="rId2"/>
          <a:srcRect/>
          <a:stretch>
            <a:fillRect/>
          </a:stretch>
        </p:blipFill>
        <p:spPr bwMode="auto">
          <a:xfrm>
            <a:off x="81534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85800" y="1295400"/>
            <a:ext cx="7632700" cy="4832350"/>
          </a:xfrm>
          <a:prstGeom prst="rect">
            <a:avLst/>
          </a:prstGeom>
          <a:noFill/>
          <a:ln w="9525">
            <a:noFill/>
            <a:miter lim="800000"/>
            <a:headEnd/>
            <a:tailEnd/>
          </a:ln>
        </p:spPr>
        <p:txBody>
          <a:bodyPr>
            <a:spAutoFit/>
          </a:bodyPr>
          <a:lstStyle/>
          <a:p>
            <a:pPr algn="ctr">
              <a:spcBef>
                <a:spcPct val="50000"/>
              </a:spcBef>
            </a:pPr>
            <a:r>
              <a:rPr lang="fr-FR" sz="4400">
                <a:latin typeface="Abadi MT Condensed Extra Bold" charset="0"/>
              </a:rPr>
              <a:t>Assister les jeunes femmes adventistes, les encourager à prendre part aux activités et offrir des voies pour qu’elles </a:t>
            </a:r>
            <a:r>
              <a:rPr lang="fr-FR" sz="4400">
                <a:solidFill>
                  <a:srgbClr val="366013"/>
                </a:solidFill>
                <a:latin typeface="BlairMdITC TT-Medium" charset="0"/>
              </a:rPr>
              <a:t>s’épanouissent</a:t>
            </a:r>
            <a:r>
              <a:rPr lang="fr-FR" sz="4400">
                <a:latin typeface="Abadi MT Condensed Extra Bold" charset="0"/>
              </a:rPr>
              <a:t> pleinement de leurs possibilités en Christ.</a:t>
            </a:r>
          </a:p>
        </p:txBody>
      </p:sp>
      <p:pic>
        <p:nvPicPr>
          <p:cNvPr id="23555" name="Image 4" descr="logofemme.jpg"/>
          <p:cNvPicPr>
            <a:picLocks noChangeAspect="1"/>
          </p:cNvPicPr>
          <p:nvPr/>
        </p:nvPicPr>
        <p:blipFill>
          <a:blip r:embed="rId2"/>
          <a:srcRect/>
          <a:stretch>
            <a:fillRect/>
          </a:stretch>
        </p:blipFill>
        <p:spPr bwMode="auto">
          <a:xfrm>
            <a:off x="81534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609600" y="2286000"/>
            <a:ext cx="7632700" cy="1446213"/>
          </a:xfrm>
          <a:prstGeom prst="rect">
            <a:avLst/>
          </a:prstGeom>
          <a:noFill/>
          <a:ln w="9525">
            <a:noFill/>
            <a:miter lim="800000"/>
            <a:headEnd/>
            <a:tailEnd/>
          </a:ln>
        </p:spPr>
        <p:txBody>
          <a:bodyPr>
            <a:spAutoFit/>
          </a:bodyPr>
          <a:lstStyle/>
          <a:p>
            <a:pPr algn="ctr">
              <a:spcBef>
                <a:spcPct val="50000"/>
              </a:spcBef>
            </a:pPr>
            <a:r>
              <a:rPr lang="fr-FR" sz="4400">
                <a:latin typeface="Abadi MT Condensed Extra Bold" charset="0"/>
              </a:rPr>
              <a:t>Traiter des préoccupations des femmes dans un contexte global</a:t>
            </a:r>
          </a:p>
        </p:txBody>
      </p:sp>
      <p:pic>
        <p:nvPicPr>
          <p:cNvPr id="24579" name="Image 4" descr="logofemme.jpg"/>
          <p:cNvPicPr>
            <a:picLocks noChangeAspect="1"/>
          </p:cNvPicPr>
          <p:nvPr/>
        </p:nvPicPr>
        <p:blipFill>
          <a:blip r:embed="rId2"/>
          <a:srcRect/>
          <a:stretch>
            <a:fillRect/>
          </a:stretch>
        </p:blipFill>
        <p:spPr bwMode="auto">
          <a:xfrm>
            <a:off x="8128000" y="6172200"/>
            <a:ext cx="863600" cy="61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tureIllustration_16x9_TP103431353" id="{A62416C7-154E-4BBA-A2A9-EF4E5612367C}" vid="{9E8E00A5-0EB1-41EA-BCE3-B5198EA9E9F8}"/>
    </a:ext>
  </a:extLst>
</a:theme>
</file>

<file path=docProps/app.xml><?xml version="1.0" encoding="utf-8"?>
<Properties xmlns="http://schemas.openxmlformats.org/officeDocument/2006/extended-properties" xmlns:vt="http://schemas.openxmlformats.org/officeDocument/2006/docPropsVTypes">
  <Template>TS103431377.potx</Template>
  <TotalTime>318</TotalTime>
  <Words>1919</Words>
  <Application>Microsoft Office PowerPoint</Application>
  <PresentationFormat>Affichage à l'écran (4:3)</PresentationFormat>
  <Paragraphs>259</Paragraphs>
  <Slides>45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45</vt:i4>
      </vt:variant>
    </vt:vector>
  </HeadingPairs>
  <TitlesOfParts>
    <vt:vector size="56" baseType="lpstr">
      <vt:lpstr>Arial</vt:lpstr>
      <vt:lpstr>ＭＳ Ｐゴシック</vt:lpstr>
      <vt:lpstr>Segoe Print</vt:lpstr>
      <vt:lpstr>Calibri</vt:lpstr>
      <vt:lpstr>Abadi MT Condensed Extra Bold</vt:lpstr>
      <vt:lpstr>Adobe Garamond Pro</vt:lpstr>
      <vt:lpstr>Eras Bold ITC</vt:lpstr>
      <vt:lpstr>BlairMdITC TT-Medium</vt:lpstr>
      <vt:lpstr>Bodoni MT</vt:lpstr>
      <vt:lpstr>Big Caslon</vt:lpstr>
      <vt:lpstr>Nature Illustration 16x9</vt:lpstr>
      <vt:lpstr>Ministère de la Femme</vt:lpstr>
      <vt:lpstr>Philosophie  du Ministère de la Femme</vt:lpstr>
      <vt:lpstr>B u t</vt:lpstr>
      <vt:lpstr>Mission </vt:lpstr>
      <vt:lpstr>Diapositive 5</vt:lpstr>
      <vt:lpstr>Diapositive 6</vt:lpstr>
      <vt:lpstr>Diapositive 7</vt:lpstr>
      <vt:lpstr>Diapositive 8</vt:lpstr>
      <vt:lpstr>Diapositive 9</vt:lpstr>
      <vt:lpstr>Diapositive 10</vt:lpstr>
      <vt:lpstr>Diapositive 11</vt:lpstr>
      <vt:lpstr>Philosophie du ministère</vt:lpstr>
      <vt:lpstr>Diapositive 13</vt:lpstr>
      <vt:lpstr>Déclaration officielle de l’église adventiste</vt:lpstr>
      <vt:lpstr>Diapositive 15</vt:lpstr>
      <vt:lpstr>Diapositive 16</vt:lpstr>
      <vt:lpstr>LES QUALIFICATIONS D’UN LEADER  </vt:lpstr>
      <vt:lpstr>Qualités personnelles positives</vt:lpstr>
      <vt:lpstr>Diapositive 19</vt:lpstr>
      <vt:lpstr>LE MINISTÈRE DE LA FEMME  </vt:lpstr>
      <vt:lpstr>Diapositive 21</vt:lpstr>
      <vt:lpstr>Diapositive 22</vt:lpstr>
      <vt:lpstr>Diapositive 23</vt:lpstr>
      <vt:lpstr>Diapositive 24</vt:lpstr>
      <vt:lpstr>LE MINISTERE DE LA FEMME EST :   Une voie par excellence pour un renouveau spirituel par le moyen d’une expérience personnelle avec Christ.   Un véhicule qui favorise l’épanouissement de la femme dans l’exercice de ses dons, sans préjugé d’origine ethnique, d’âge, d’état civil ou de limitation physique.   Un agent qui assure une ambiance favorable pour toutes les femmes qui désirent améliorer leur personnalité et croître spirituellement.    </vt:lpstr>
      <vt:lpstr>Diapositive 26</vt:lpstr>
      <vt:lpstr>Diapositive 27</vt:lpstr>
      <vt:lpstr>Diapositive 28</vt:lpstr>
      <vt:lpstr>Diapositive 29</vt:lpstr>
      <vt:lpstr>Citations de l’esprit de prophétie</vt:lpstr>
      <vt:lpstr>Diapositive 31</vt:lpstr>
      <vt:lpstr>Diapositive 32</vt:lpstr>
      <vt:lpstr>Diapositive 33</vt:lpstr>
      <vt:lpstr>LE ROLE DE LA FEMME  DANS LE MINISTERE EVANGELIQUE  </vt:lpstr>
      <vt:lpstr>Diapositive 35</vt:lpstr>
      <vt:lpstr>Diapositive 36</vt:lpstr>
      <vt:lpstr>Diapositive 37</vt:lpstr>
      <vt:lpstr>DESCRIPTION DES TÂCHES : </vt:lpstr>
      <vt:lpstr>Diapositive 39</vt:lpstr>
      <vt:lpstr>Diapositive 40</vt:lpstr>
      <vt:lpstr>Diapositive 41</vt:lpstr>
      <vt:lpstr>Diapositive 42</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Déclaration de mission</dc:title>
  <dc:creator>RIVIEREZ CLAUDINE</dc:creator>
  <cp:lastModifiedBy>dyna</cp:lastModifiedBy>
  <cp:revision>25</cp:revision>
  <cp:lastPrinted>1601-01-01T00:00:00Z</cp:lastPrinted>
  <dcterms:created xsi:type="dcterms:W3CDTF">2013-09-11T18:05:51Z</dcterms:created>
  <dcterms:modified xsi:type="dcterms:W3CDTF">2013-10-06T19:42:34Z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